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9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media/image10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media/image19.jpg" ContentType="image/jpeg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93" r:id="rId4"/>
    <p:sldMasterId id="2147483705" r:id="rId5"/>
    <p:sldMasterId id="2147483711" r:id="rId6"/>
    <p:sldMasterId id="2147483723" r:id="rId7"/>
    <p:sldMasterId id="2147483769" r:id="rId8"/>
    <p:sldMasterId id="2147483810" r:id="rId9"/>
    <p:sldMasterId id="2147483851" r:id="rId10"/>
  </p:sldMasterIdLst>
  <p:notesMasterIdLst>
    <p:notesMasterId r:id="rId94"/>
  </p:notesMasterIdLst>
  <p:handoutMasterIdLst>
    <p:handoutMasterId r:id="rId95"/>
  </p:handoutMasterIdLst>
  <p:sldIdLst>
    <p:sldId id="2212" r:id="rId11"/>
    <p:sldId id="1847" r:id="rId12"/>
    <p:sldId id="1220" r:id="rId13"/>
    <p:sldId id="2626" r:id="rId14"/>
    <p:sldId id="2500" r:id="rId15"/>
    <p:sldId id="2501" r:id="rId16"/>
    <p:sldId id="2502" r:id="rId17"/>
    <p:sldId id="2503" r:id="rId18"/>
    <p:sldId id="1912" r:id="rId19"/>
    <p:sldId id="1913" r:id="rId20"/>
    <p:sldId id="1914" r:id="rId21"/>
    <p:sldId id="1915" r:id="rId22"/>
    <p:sldId id="1916" r:id="rId23"/>
    <p:sldId id="1917" r:id="rId24"/>
    <p:sldId id="1918" r:id="rId25"/>
    <p:sldId id="1923" r:id="rId26"/>
    <p:sldId id="1924" r:id="rId27"/>
    <p:sldId id="1585" r:id="rId28"/>
    <p:sldId id="1587" r:id="rId29"/>
    <p:sldId id="1744" r:id="rId30"/>
    <p:sldId id="1747" r:id="rId31"/>
    <p:sldId id="1745" r:id="rId32"/>
    <p:sldId id="1748" r:id="rId33"/>
    <p:sldId id="1598" r:id="rId34"/>
    <p:sldId id="1939" r:id="rId35"/>
    <p:sldId id="1599" r:id="rId36"/>
    <p:sldId id="1606" r:id="rId37"/>
    <p:sldId id="1600" r:id="rId38"/>
    <p:sldId id="2504" r:id="rId39"/>
    <p:sldId id="2197" r:id="rId40"/>
    <p:sldId id="1904" r:id="rId41"/>
    <p:sldId id="2242" r:id="rId42"/>
    <p:sldId id="1613" r:id="rId43"/>
    <p:sldId id="1902" r:id="rId44"/>
    <p:sldId id="1848" r:id="rId45"/>
    <p:sldId id="1864" r:id="rId46"/>
    <p:sldId id="1865" r:id="rId47"/>
    <p:sldId id="1909" r:id="rId48"/>
    <p:sldId id="2005" r:id="rId49"/>
    <p:sldId id="2234" r:id="rId50"/>
    <p:sldId id="1867" r:id="rId51"/>
    <p:sldId id="1850" r:id="rId52"/>
    <p:sldId id="1876" r:id="rId53"/>
    <p:sldId id="1849" r:id="rId54"/>
    <p:sldId id="1851" r:id="rId55"/>
    <p:sldId id="1875" r:id="rId56"/>
    <p:sldId id="1868" r:id="rId57"/>
    <p:sldId id="1795" r:id="rId58"/>
    <p:sldId id="1762" r:id="rId59"/>
    <p:sldId id="1869" r:id="rId60"/>
    <p:sldId id="1877" r:id="rId61"/>
    <p:sldId id="1872" r:id="rId62"/>
    <p:sldId id="1870" r:id="rId63"/>
    <p:sldId id="1852" r:id="rId64"/>
    <p:sldId id="1853" r:id="rId65"/>
    <p:sldId id="1910" r:id="rId66"/>
    <p:sldId id="1854" r:id="rId67"/>
    <p:sldId id="1911" r:id="rId68"/>
    <p:sldId id="1861" r:id="rId69"/>
    <p:sldId id="1856" r:id="rId70"/>
    <p:sldId id="1932" r:id="rId71"/>
    <p:sldId id="1933" r:id="rId72"/>
    <p:sldId id="2186" r:id="rId73"/>
    <p:sldId id="2187" r:id="rId74"/>
    <p:sldId id="2188" r:id="rId75"/>
    <p:sldId id="2189" r:id="rId76"/>
    <p:sldId id="2190" r:id="rId77"/>
    <p:sldId id="2192" r:id="rId78"/>
    <p:sldId id="2362" r:id="rId79"/>
    <p:sldId id="2363" r:id="rId80"/>
    <p:sldId id="2364" r:id="rId81"/>
    <p:sldId id="2365" r:id="rId82"/>
    <p:sldId id="2366" r:id="rId83"/>
    <p:sldId id="2367" r:id="rId84"/>
    <p:sldId id="2368" r:id="rId85"/>
    <p:sldId id="2369" r:id="rId86"/>
    <p:sldId id="2370" r:id="rId87"/>
    <p:sldId id="2371" r:id="rId88"/>
    <p:sldId id="2372" r:id="rId89"/>
    <p:sldId id="2373" r:id="rId90"/>
    <p:sldId id="2374" r:id="rId91"/>
    <p:sldId id="2375" r:id="rId92"/>
    <p:sldId id="2360" r:id="rId9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Фетисов" initials="ДФ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DE3F8"/>
    <a:srgbClr val="FFCC99"/>
    <a:srgbClr val="669900"/>
    <a:srgbClr val="009900"/>
    <a:srgbClr val="FFCCCC"/>
    <a:srgbClr val="CCECFF"/>
    <a:srgbClr val="CCFFFF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81481" autoAdjust="0"/>
  </p:normalViewPr>
  <p:slideViewPr>
    <p:cSldViewPr>
      <p:cViewPr varScale="1">
        <p:scale>
          <a:sx n="94" d="100"/>
          <a:sy n="94" d="100"/>
        </p:scale>
        <p:origin x="205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09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8362"/>
    </p:cViewPr>
  </p:sorterViewPr>
  <p:notesViewPr>
    <p:cSldViewPr>
      <p:cViewPr varScale="1">
        <p:scale>
          <a:sx n="54" d="100"/>
          <a:sy n="54" d="100"/>
        </p:scale>
        <p:origin x="289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0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slide" Target="slides/slide81.xml"/><Relationship Id="rId96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notesMaster" Target="notesMasters/notesMaster1.xml"/><Relationship Id="rId9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Relationship Id="rId100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93" Type="http://schemas.openxmlformats.org/officeDocument/2006/relationships/slide" Target="slides/slide83.xml"/><Relationship Id="rId98" Type="http://schemas.openxmlformats.org/officeDocument/2006/relationships/viewProps" Target="viewProps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2B04A4-EF97-4049-8B55-C1A61317675E}" type="doc">
      <dgm:prSet loTypeId="urn:microsoft.com/office/officeart/2005/8/layout/vList6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87EDBAD7-3C1C-460D-AEFB-83BC941E0E15}">
      <dgm:prSet/>
      <dgm:spPr/>
      <dgm:t>
        <a:bodyPr/>
        <a:lstStyle/>
        <a:p>
          <a:pPr rtl="0"/>
          <a:endParaRPr lang="ru-RU"/>
        </a:p>
      </dgm:t>
    </dgm:pt>
    <dgm:pt modelId="{FC89C0FE-B13C-4CF3-8112-DBF5401C3265}" type="parTrans" cxnId="{E50307ED-2156-4722-B9F9-2D08F2633598}">
      <dgm:prSet/>
      <dgm:spPr/>
      <dgm:t>
        <a:bodyPr/>
        <a:lstStyle/>
        <a:p>
          <a:endParaRPr lang="ru-RU"/>
        </a:p>
      </dgm:t>
    </dgm:pt>
    <dgm:pt modelId="{4BB6FD20-A154-473D-8035-6E44D2CAD3C1}" type="sibTrans" cxnId="{E50307ED-2156-4722-B9F9-2D08F2633598}">
      <dgm:prSet/>
      <dgm:spPr/>
      <dgm:t>
        <a:bodyPr/>
        <a:lstStyle/>
        <a:p>
          <a:endParaRPr lang="ru-RU"/>
        </a:p>
      </dgm:t>
    </dgm:pt>
    <dgm:pt modelId="{9A1FB316-4C08-4025-9F87-710BB7765252}">
      <dgm:prSet/>
      <dgm:spPr/>
      <dgm:t>
        <a:bodyPr/>
        <a:lstStyle/>
        <a:p>
          <a:pPr rtl="0"/>
          <a:endParaRPr lang="ru-RU"/>
        </a:p>
      </dgm:t>
    </dgm:pt>
    <dgm:pt modelId="{36B7679F-951B-45C4-A4AA-B5B6B0F9719E}" type="parTrans" cxnId="{A65C7EAE-C6C8-4BFE-AE07-877838F908B5}">
      <dgm:prSet/>
      <dgm:spPr/>
      <dgm:t>
        <a:bodyPr/>
        <a:lstStyle/>
        <a:p>
          <a:endParaRPr lang="ru-RU"/>
        </a:p>
      </dgm:t>
    </dgm:pt>
    <dgm:pt modelId="{CBDB5C7C-9EF7-4D75-AE70-AC17727A0686}" type="sibTrans" cxnId="{A65C7EAE-C6C8-4BFE-AE07-877838F908B5}">
      <dgm:prSet/>
      <dgm:spPr/>
      <dgm:t>
        <a:bodyPr/>
        <a:lstStyle/>
        <a:p>
          <a:endParaRPr lang="ru-RU"/>
        </a:p>
      </dgm:t>
    </dgm:pt>
    <dgm:pt modelId="{60B5BC72-A063-4C29-9AC9-CD0A601A2FD4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 рыночных цен</a:t>
          </a:r>
          <a:endParaRPr lang="ru-RU" dirty="0"/>
        </a:p>
      </dgm:t>
    </dgm:pt>
    <dgm:pt modelId="{74594BDA-F559-4409-BE5D-DEB86F1BC57A}" type="parTrans" cxnId="{706AFC2D-587B-4E25-A334-4B710437081D}">
      <dgm:prSet/>
      <dgm:spPr/>
      <dgm:t>
        <a:bodyPr/>
        <a:lstStyle/>
        <a:p>
          <a:endParaRPr lang="ru-RU"/>
        </a:p>
      </dgm:t>
    </dgm:pt>
    <dgm:pt modelId="{938A922D-EDB0-418E-ACAA-B5B5DE472A89}" type="sibTrans" cxnId="{706AFC2D-587B-4E25-A334-4B710437081D}">
      <dgm:prSet/>
      <dgm:spPr/>
      <dgm:t>
        <a:bodyPr/>
        <a:lstStyle/>
        <a:p>
          <a:endParaRPr lang="ru-RU"/>
        </a:p>
      </dgm:t>
    </dgm:pt>
    <dgm:pt modelId="{A4F800D3-C674-4C73-8698-6774C02220B2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 амортизированной стоимости замещения</a:t>
          </a:r>
          <a:endParaRPr lang="ru-RU" dirty="0"/>
        </a:p>
      </dgm:t>
    </dgm:pt>
    <dgm:pt modelId="{6050A226-CEA7-4C22-8B77-1FB7E0EF82E9}" type="parTrans" cxnId="{59EC7F96-6DCC-4766-8C87-CFE796F52FB5}">
      <dgm:prSet/>
      <dgm:spPr/>
      <dgm:t>
        <a:bodyPr/>
        <a:lstStyle/>
        <a:p>
          <a:endParaRPr lang="ru-RU"/>
        </a:p>
      </dgm:t>
    </dgm:pt>
    <dgm:pt modelId="{AF677235-7964-445F-BFE6-7BF9C1FE19EE}" type="sibTrans" cxnId="{59EC7F96-6DCC-4766-8C87-CFE796F52FB5}">
      <dgm:prSet/>
      <dgm:spPr/>
      <dgm:t>
        <a:bodyPr/>
        <a:lstStyle/>
        <a:p>
          <a:endParaRPr lang="ru-RU"/>
        </a:p>
      </dgm:t>
    </dgm:pt>
    <dgm:pt modelId="{70F6FABB-0EFE-478D-9FDF-6381DEFCDD63}" type="pres">
      <dgm:prSet presAssocID="{6C2B04A4-EF97-4049-8B55-C1A61317675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1106F19-8E15-46EF-B8D3-235B771B61CB}" type="pres">
      <dgm:prSet presAssocID="{87EDBAD7-3C1C-460D-AEFB-83BC941E0E15}" presName="linNode" presStyleCnt="0"/>
      <dgm:spPr/>
      <dgm:t>
        <a:bodyPr/>
        <a:lstStyle/>
        <a:p>
          <a:endParaRPr lang="ru-RU"/>
        </a:p>
      </dgm:t>
    </dgm:pt>
    <dgm:pt modelId="{38D01225-14DB-4768-A11F-A8E31C8316C6}" type="pres">
      <dgm:prSet presAssocID="{87EDBAD7-3C1C-460D-AEFB-83BC941E0E15}" presName="parentShp" presStyleLbl="node1" presStyleIdx="0" presStyleCnt="2" custScaleX="78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5CA70-5A73-438D-A7A8-B087A8BFC8E7}" type="pres">
      <dgm:prSet presAssocID="{87EDBAD7-3C1C-460D-AEFB-83BC941E0E1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62D14-C407-4A80-A67D-D21ECEF046F3}" type="pres">
      <dgm:prSet presAssocID="{4BB6FD20-A154-473D-8035-6E44D2CAD3C1}" presName="spacing" presStyleCnt="0"/>
      <dgm:spPr/>
      <dgm:t>
        <a:bodyPr/>
        <a:lstStyle/>
        <a:p>
          <a:endParaRPr lang="ru-RU"/>
        </a:p>
      </dgm:t>
    </dgm:pt>
    <dgm:pt modelId="{B363EF2E-EB51-4CFC-9F7C-E84347714A22}" type="pres">
      <dgm:prSet presAssocID="{9A1FB316-4C08-4025-9F87-710BB7765252}" presName="linNode" presStyleCnt="0"/>
      <dgm:spPr/>
      <dgm:t>
        <a:bodyPr/>
        <a:lstStyle/>
        <a:p>
          <a:endParaRPr lang="ru-RU"/>
        </a:p>
      </dgm:t>
    </dgm:pt>
    <dgm:pt modelId="{923F62A9-D093-419E-A93F-8A9F284B5455}" type="pres">
      <dgm:prSet presAssocID="{9A1FB316-4C08-4025-9F87-710BB7765252}" presName="parentShp" presStyleLbl="node1" presStyleIdx="1" presStyleCnt="2" custScaleX="83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162B2-F608-4964-8C45-944C08D56CDB}" type="pres">
      <dgm:prSet presAssocID="{9A1FB316-4C08-4025-9F87-710BB776525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5C7EAE-C6C8-4BFE-AE07-877838F908B5}" srcId="{6C2B04A4-EF97-4049-8B55-C1A61317675E}" destId="{9A1FB316-4C08-4025-9F87-710BB7765252}" srcOrd="1" destOrd="0" parTransId="{36B7679F-951B-45C4-A4AA-B5B6B0F9719E}" sibTransId="{CBDB5C7C-9EF7-4D75-AE70-AC17727A0686}"/>
    <dgm:cxn modelId="{59EC7F96-6DCC-4766-8C87-CFE796F52FB5}" srcId="{9A1FB316-4C08-4025-9F87-710BB7765252}" destId="{A4F800D3-C674-4C73-8698-6774C02220B2}" srcOrd="0" destOrd="0" parTransId="{6050A226-CEA7-4C22-8B77-1FB7E0EF82E9}" sibTransId="{AF677235-7964-445F-BFE6-7BF9C1FE19EE}"/>
    <dgm:cxn modelId="{D0F060BF-87FD-4A65-868C-76B89484B8B5}" type="presOf" srcId="{60B5BC72-A063-4C29-9AC9-CD0A601A2FD4}" destId="{65C5CA70-5A73-438D-A7A8-B087A8BFC8E7}" srcOrd="0" destOrd="0" presId="urn:microsoft.com/office/officeart/2005/8/layout/vList6"/>
    <dgm:cxn modelId="{21915957-2935-4E60-BF42-370A619CB0F0}" type="presOf" srcId="{A4F800D3-C674-4C73-8698-6774C02220B2}" destId="{B27162B2-F608-4964-8C45-944C08D56CDB}" srcOrd="0" destOrd="0" presId="urn:microsoft.com/office/officeart/2005/8/layout/vList6"/>
    <dgm:cxn modelId="{520ADB3B-B4C3-478C-9D5C-54FE813D8971}" type="presOf" srcId="{9A1FB316-4C08-4025-9F87-710BB7765252}" destId="{923F62A9-D093-419E-A93F-8A9F284B5455}" srcOrd="0" destOrd="0" presId="urn:microsoft.com/office/officeart/2005/8/layout/vList6"/>
    <dgm:cxn modelId="{E50307ED-2156-4722-B9F9-2D08F2633598}" srcId="{6C2B04A4-EF97-4049-8B55-C1A61317675E}" destId="{87EDBAD7-3C1C-460D-AEFB-83BC941E0E15}" srcOrd="0" destOrd="0" parTransId="{FC89C0FE-B13C-4CF3-8112-DBF5401C3265}" sibTransId="{4BB6FD20-A154-473D-8035-6E44D2CAD3C1}"/>
    <dgm:cxn modelId="{2F58D8BE-368A-4F74-B11A-F317F5518135}" type="presOf" srcId="{6C2B04A4-EF97-4049-8B55-C1A61317675E}" destId="{70F6FABB-0EFE-478D-9FDF-6381DEFCDD63}" srcOrd="0" destOrd="0" presId="urn:microsoft.com/office/officeart/2005/8/layout/vList6"/>
    <dgm:cxn modelId="{706AFC2D-587B-4E25-A334-4B710437081D}" srcId="{87EDBAD7-3C1C-460D-AEFB-83BC941E0E15}" destId="{60B5BC72-A063-4C29-9AC9-CD0A601A2FD4}" srcOrd="0" destOrd="0" parTransId="{74594BDA-F559-4409-BE5D-DEB86F1BC57A}" sibTransId="{938A922D-EDB0-418E-ACAA-B5B5DE472A89}"/>
    <dgm:cxn modelId="{34570073-88EF-4B65-A0C7-939901C88DEB}" type="presOf" srcId="{87EDBAD7-3C1C-460D-AEFB-83BC941E0E15}" destId="{38D01225-14DB-4768-A11F-A8E31C8316C6}" srcOrd="0" destOrd="0" presId="urn:microsoft.com/office/officeart/2005/8/layout/vList6"/>
    <dgm:cxn modelId="{A2D6FC98-5912-415F-997A-FD029150A733}" type="presParOf" srcId="{70F6FABB-0EFE-478D-9FDF-6381DEFCDD63}" destId="{51106F19-8E15-46EF-B8D3-235B771B61CB}" srcOrd="0" destOrd="0" presId="urn:microsoft.com/office/officeart/2005/8/layout/vList6"/>
    <dgm:cxn modelId="{26AE33E2-BE97-4CDF-8222-B6C9CC0B4F21}" type="presParOf" srcId="{51106F19-8E15-46EF-B8D3-235B771B61CB}" destId="{38D01225-14DB-4768-A11F-A8E31C8316C6}" srcOrd="0" destOrd="0" presId="urn:microsoft.com/office/officeart/2005/8/layout/vList6"/>
    <dgm:cxn modelId="{54FA57CA-1930-4573-AC26-89905BA9DD73}" type="presParOf" srcId="{51106F19-8E15-46EF-B8D3-235B771B61CB}" destId="{65C5CA70-5A73-438D-A7A8-B087A8BFC8E7}" srcOrd="1" destOrd="0" presId="urn:microsoft.com/office/officeart/2005/8/layout/vList6"/>
    <dgm:cxn modelId="{43A67AC7-BA24-42E9-9F9B-8A4092FC0F4C}" type="presParOf" srcId="{70F6FABB-0EFE-478D-9FDF-6381DEFCDD63}" destId="{56062D14-C407-4A80-A67D-D21ECEF046F3}" srcOrd="1" destOrd="0" presId="urn:microsoft.com/office/officeart/2005/8/layout/vList6"/>
    <dgm:cxn modelId="{3CCC8F73-353B-46F3-93B6-C7EDCB6C490D}" type="presParOf" srcId="{70F6FABB-0EFE-478D-9FDF-6381DEFCDD63}" destId="{B363EF2E-EB51-4CFC-9F7C-E84347714A22}" srcOrd="2" destOrd="0" presId="urn:microsoft.com/office/officeart/2005/8/layout/vList6"/>
    <dgm:cxn modelId="{2AA61750-CD30-49B5-BC1C-7C59B87162DE}" type="presParOf" srcId="{B363EF2E-EB51-4CFC-9F7C-E84347714A22}" destId="{923F62A9-D093-419E-A93F-8A9F284B5455}" srcOrd="0" destOrd="0" presId="urn:microsoft.com/office/officeart/2005/8/layout/vList6"/>
    <dgm:cxn modelId="{79B24238-27A7-4CE4-98A7-DAFFB3BA31AB}" type="presParOf" srcId="{B363EF2E-EB51-4CFC-9F7C-E84347714A22}" destId="{B27162B2-F608-4964-8C45-944C08D56CD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2CE0CE-893D-4625-A5EF-E403B17137D4}" type="doc">
      <dgm:prSet loTypeId="urn:microsoft.com/office/officeart/2008/layout/RadialCluster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21D0EA8-FA45-405E-9178-D59423A79EEC}">
      <dgm:prSet phldrT="[Текст]" custT="1"/>
      <dgm:spPr>
        <a:solidFill>
          <a:srgbClr val="FFFD78"/>
        </a:solidFill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организации государственного сектора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CAC14D-3548-4A65-A90D-767E25298AC8}" type="parTrans" cxnId="{87C0B6C9-6DD0-44E3-AA10-D32EC6960DFA}">
      <dgm:prSet/>
      <dgm:spPr/>
      <dgm:t>
        <a:bodyPr/>
        <a:lstStyle/>
        <a:p>
          <a:endParaRPr lang="ru-RU"/>
        </a:p>
      </dgm:t>
    </dgm:pt>
    <dgm:pt modelId="{C2A1703B-3676-45CB-A4B6-D570B0684422}" type="sibTrans" cxnId="{87C0B6C9-6DD0-44E3-AA10-D32EC6960DFA}">
      <dgm:prSet/>
      <dgm:spPr/>
      <dgm:t>
        <a:bodyPr/>
        <a:lstStyle/>
        <a:p>
          <a:endParaRPr lang="ru-RU"/>
        </a:p>
      </dgm:t>
    </dgm:pt>
    <dgm:pt modelId="{A7668417-4C94-4648-B066-0E9D9E86D06F}">
      <dgm:prSet phldrT="[Текст]" custT="1"/>
      <dgm:spPr>
        <a:effectLst>
          <a:innerShdw blurRad="63500" dist="508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Государственные корпорации и компании, публично-правовые компании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58098-B5E5-4322-A050-77C0D35F4783}" type="parTrans" cxnId="{39507CA9-01A4-461F-8A91-9086A9F29212}">
      <dgm:prSet/>
      <dgm:spPr/>
      <dgm:t>
        <a:bodyPr/>
        <a:lstStyle/>
        <a:p>
          <a:endParaRPr lang="ru-RU"/>
        </a:p>
      </dgm:t>
    </dgm:pt>
    <dgm:pt modelId="{289314A7-C1ED-4D30-954E-B9899A950155}" type="sibTrans" cxnId="{39507CA9-01A4-461F-8A91-9086A9F29212}">
      <dgm:prSet/>
      <dgm:spPr/>
      <dgm:t>
        <a:bodyPr/>
        <a:lstStyle/>
        <a:p>
          <a:endParaRPr lang="ru-RU"/>
        </a:p>
      </dgm:t>
    </dgm:pt>
    <dgm:pt modelId="{793CD23A-0D94-4570-9A10-ECEFF45FD616}">
      <dgm:prSet/>
      <dgm:spPr/>
      <dgm:t>
        <a:bodyPr/>
        <a:lstStyle/>
        <a:p>
          <a:endParaRPr lang="ru-RU"/>
        </a:p>
      </dgm:t>
    </dgm:pt>
    <dgm:pt modelId="{9F72A432-A312-458D-B97B-0B2297C292C8}" type="parTrans" cxnId="{8651089D-0DF1-48FB-9D08-ADAEA3648412}">
      <dgm:prSet/>
      <dgm:spPr/>
      <dgm:t>
        <a:bodyPr/>
        <a:lstStyle/>
        <a:p>
          <a:endParaRPr lang="ru-RU"/>
        </a:p>
      </dgm:t>
    </dgm:pt>
    <dgm:pt modelId="{C7A0C413-5BA3-42D1-A8F2-02740987093B}" type="sibTrans" cxnId="{8651089D-0DF1-48FB-9D08-ADAEA3648412}">
      <dgm:prSet/>
      <dgm:spPr/>
      <dgm:t>
        <a:bodyPr/>
        <a:lstStyle/>
        <a:p>
          <a:endParaRPr lang="ru-RU"/>
        </a:p>
      </dgm:t>
    </dgm:pt>
    <dgm:pt modelId="{8F70C4C6-691B-48D3-960B-D2A06FB3907B}">
      <dgm:prSet custT="1"/>
      <dgm:spPr>
        <a:effectLst>
          <a:innerShdw blurRad="63500" dist="508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Государственные (муниципальные) унитарные предприятия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2692B-49B0-4362-9466-1BCA1C3C6B3B}" type="parTrans" cxnId="{4EAA8C89-691B-4825-A357-5810D5056C35}">
      <dgm:prSet/>
      <dgm:spPr/>
      <dgm:t>
        <a:bodyPr/>
        <a:lstStyle/>
        <a:p>
          <a:endParaRPr lang="ru-RU"/>
        </a:p>
      </dgm:t>
    </dgm:pt>
    <dgm:pt modelId="{EB600741-22F3-43D4-8335-447933E6BEFF}" type="sibTrans" cxnId="{4EAA8C89-691B-4825-A357-5810D5056C35}">
      <dgm:prSet/>
      <dgm:spPr/>
      <dgm:t>
        <a:bodyPr/>
        <a:lstStyle/>
        <a:p>
          <a:endParaRPr lang="ru-RU"/>
        </a:p>
      </dgm:t>
    </dgm:pt>
    <dgm:pt modelId="{27DCC4BE-631A-42C3-93B9-7C81C2743A0E}" type="pres">
      <dgm:prSet presAssocID="{372CE0CE-893D-4625-A5EF-E403B17137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471D1E8-D168-45F8-9123-C3DDB7184A9A}" type="pres">
      <dgm:prSet presAssocID="{721D0EA8-FA45-405E-9178-D59423A79EEC}" presName="singleCycle" presStyleCnt="0"/>
      <dgm:spPr/>
    </dgm:pt>
    <dgm:pt modelId="{E9F1C4C6-8798-4302-8EE3-D790234E7016}" type="pres">
      <dgm:prSet presAssocID="{721D0EA8-FA45-405E-9178-D59423A79EEC}" presName="singleCenter" presStyleLbl="node1" presStyleIdx="0" presStyleCnt="3" custScaleX="174240" custLinFactNeighborX="2873" custLinFactNeighborY="-3128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B9310A82-80B6-479C-9564-09A21B07A980}" type="pres">
      <dgm:prSet presAssocID="{E402692B-49B0-4362-9466-1BCA1C3C6B3B}" presName="Name56" presStyleLbl="parChTrans1D2" presStyleIdx="0" presStyleCnt="2"/>
      <dgm:spPr/>
      <dgm:t>
        <a:bodyPr/>
        <a:lstStyle/>
        <a:p>
          <a:endParaRPr lang="ru-RU"/>
        </a:p>
      </dgm:t>
    </dgm:pt>
    <dgm:pt modelId="{A51BD5B5-5942-459F-AE64-E68D03A27F21}" type="pres">
      <dgm:prSet presAssocID="{8F70C4C6-691B-48D3-960B-D2A06FB3907B}" presName="text0" presStyleLbl="node1" presStyleIdx="1" presStyleCnt="3" custScaleX="275283" custScaleY="206139" custRadScaleRad="117872" custRadScaleInc="-126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9D7A2-1B8C-4789-95BC-F2BDD555C273}" type="pres">
      <dgm:prSet presAssocID="{06E58098-B5E5-4322-A050-77C0D35F4783}" presName="Name56" presStyleLbl="parChTrans1D2" presStyleIdx="1" presStyleCnt="2"/>
      <dgm:spPr/>
      <dgm:t>
        <a:bodyPr/>
        <a:lstStyle/>
        <a:p>
          <a:endParaRPr lang="ru-RU"/>
        </a:p>
      </dgm:t>
    </dgm:pt>
    <dgm:pt modelId="{E28B319C-9E3F-4048-B77A-070E0DD2F833}" type="pres">
      <dgm:prSet presAssocID="{A7668417-4C94-4648-B066-0E9D9E86D06F}" presName="text0" presStyleLbl="node1" presStyleIdx="2" presStyleCnt="3" custScaleX="326030" custScaleY="212129" custRadScaleRad="135803" custRadScaleInc="-78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C0B6C9-6DD0-44E3-AA10-D32EC6960DFA}" srcId="{372CE0CE-893D-4625-A5EF-E403B17137D4}" destId="{721D0EA8-FA45-405E-9178-D59423A79EEC}" srcOrd="0" destOrd="0" parTransId="{79CAC14D-3548-4A65-A90D-767E25298AC8}" sibTransId="{C2A1703B-3676-45CB-A4B6-D570B0684422}"/>
    <dgm:cxn modelId="{F39BF0F4-A996-49EC-AACE-0C22868ED12A}" type="presOf" srcId="{8F70C4C6-691B-48D3-960B-D2A06FB3907B}" destId="{A51BD5B5-5942-459F-AE64-E68D03A27F21}" srcOrd="0" destOrd="0" presId="urn:microsoft.com/office/officeart/2008/layout/RadialCluster"/>
    <dgm:cxn modelId="{8651089D-0DF1-48FB-9D08-ADAEA3648412}" srcId="{372CE0CE-893D-4625-A5EF-E403B17137D4}" destId="{793CD23A-0D94-4570-9A10-ECEFF45FD616}" srcOrd="1" destOrd="0" parTransId="{9F72A432-A312-458D-B97B-0B2297C292C8}" sibTransId="{C7A0C413-5BA3-42D1-A8F2-02740987093B}"/>
    <dgm:cxn modelId="{740FEC7C-E40C-47B6-AB4C-8C8A296F4668}" type="presOf" srcId="{06E58098-B5E5-4322-A050-77C0D35F4783}" destId="{5AF9D7A2-1B8C-4789-95BC-F2BDD555C273}" srcOrd="0" destOrd="0" presId="urn:microsoft.com/office/officeart/2008/layout/RadialCluster"/>
    <dgm:cxn modelId="{4B5749BA-DCCE-4F5F-8874-1EE5D1F5752D}" type="presOf" srcId="{372CE0CE-893D-4625-A5EF-E403B17137D4}" destId="{27DCC4BE-631A-42C3-93B9-7C81C2743A0E}" srcOrd="0" destOrd="0" presId="urn:microsoft.com/office/officeart/2008/layout/RadialCluster"/>
    <dgm:cxn modelId="{48202D20-BAD4-41FC-B58A-664C12C19A99}" type="presOf" srcId="{721D0EA8-FA45-405E-9178-D59423A79EEC}" destId="{E9F1C4C6-8798-4302-8EE3-D790234E7016}" srcOrd="0" destOrd="0" presId="urn:microsoft.com/office/officeart/2008/layout/RadialCluster"/>
    <dgm:cxn modelId="{EF55510E-50F3-484D-8DC8-EA1D251B214A}" type="presOf" srcId="{E402692B-49B0-4362-9466-1BCA1C3C6B3B}" destId="{B9310A82-80B6-479C-9564-09A21B07A980}" srcOrd="0" destOrd="0" presId="urn:microsoft.com/office/officeart/2008/layout/RadialCluster"/>
    <dgm:cxn modelId="{39507CA9-01A4-461F-8A91-9086A9F29212}" srcId="{721D0EA8-FA45-405E-9178-D59423A79EEC}" destId="{A7668417-4C94-4648-B066-0E9D9E86D06F}" srcOrd="1" destOrd="0" parTransId="{06E58098-B5E5-4322-A050-77C0D35F4783}" sibTransId="{289314A7-C1ED-4D30-954E-B9899A950155}"/>
    <dgm:cxn modelId="{3068F50B-B8D7-4DF7-8267-D40BE42B814D}" type="presOf" srcId="{A7668417-4C94-4648-B066-0E9D9E86D06F}" destId="{E28B319C-9E3F-4048-B77A-070E0DD2F833}" srcOrd="0" destOrd="0" presId="urn:microsoft.com/office/officeart/2008/layout/RadialCluster"/>
    <dgm:cxn modelId="{4EAA8C89-691B-4825-A357-5810D5056C35}" srcId="{721D0EA8-FA45-405E-9178-D59423A79EEC}" destId="{8F70C4C6-691B-48D3-960B-D2A06FB3907B}" srcOrd="0" destOrd="0" parTransId="{E402692B-49B0-4362-9466-1BCA1C3C6B3B}" sibTransId="{EB600741-22F3-43D4-8335-447933E6BEFF}"/>
    <dgm:cxn modelId="{F27566F1-CBCB-4323-8275-E56513D33761}" type="presParOf" srcId="{27DCC4BE-631A-42C3-93B9-7C81C2743A0E}" destId="{F471D1E8-D168-45F8-9123-C3DDB7184A9A}" srcOrd="0" destOrd="0" presId="urn:microsoft.com/office/officeart/2008/layout/RadialCluster"/>
    <dgm:cxn modelId="{04B4C92E-3C23-41A5-AE43-50F2CE3A8CFA}" type="presParOf" srcId="{F471D1E8-D168-45F8-9123-C3DDB7184A9A}" destId="{E9F1C4C6-8798-4302-8EE3-D790234E7016}" srcOrd="0" destOrd="0" presId="urn:microsoft.com/office/officeart/2008/layout/RadialCluster"/>
    <dgm:cxn modelId="{4F666CF7-7B58-4ADF-9391-B86AD658F570}" type="presParOf" srcId="{F471D1E8-D168-45F8-9123-C3DDB7184A9A}" destId="{B9310A82-80B6-479C-9564-09A21B07A980}" srcOrd="1" destOrd="0" presId="urn:microsoft.com/office/officeart/2008/layout/RadialCluster"/>
    <dgm:cxn modelId="{13108BC1-CD8D-4884-81E0-F51D04514030}" type="presParOf" srcId="{F471D1E8-D168-45F8-9123-C3DDB7184A9A}" destId="{A51BD5B5-5942-459F-AE64-E68D03A27F21}" srcOrd="2" destOrd="0" presId="urn:microsoft.com/office/officeart/2008/layout/RadialCluster"/>
    <dgm:cxn modelId="{0824803C-0185-4990-9013-B49927F5E578}" type="presParOf" srcId="{F471D1E8-D168-45F8-9123-C3DDB7184A9A}" destId="{5AF9D7A2-1B8C-4789-95BC-F2BDD555C273}" srcOrd="3" destOrd="0" presId="urn:microsoft.com/office/officeart/2008/layout/RadialCluster"/>
    <dgm:cxn modelId="{5C6E5F76-6A00-4736-AC09-1A10CEF957CB}" type="presParOf" srcId="{F471D1E8-D168-45F8-9123-C3DDB7184A9A}" destId="{E28B319C-9E3F-4048-B77A-070E0DD2F833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72CE0CE-893D-4625-A5EF-E403B17137D4}" type="doc">
      <dgm:prSet loTypeId="urn:microsoft.com/office/officeart/2008/layout/RadialCluster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7DCC4BE-631A-42C3-93B9-7C81C2743A0E}" type="pres">
      <dgm:prSet presAssocID="{372CE0CE-893D-4625-A5EF-E403B17137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AB4D15E7-39CD-4D25-A950-C267203E3E0A}" type="presOf" srcId="{372CE0CE-893D-4625-A5EF-E403B17137D4}" destId="{27DCC4BE-631A-42C3-93B9-7C81C2743A0E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DA814EB-BAD8-494F-9F41-91C0AD062CCA}" type="doc">
      <dgm:prSet loTypeId="urn:microsoft.com/office/officeart/2005/8/layout/radial2" loCatId="relationship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83EF228-D502-4834-893B-8AF61488801C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Финансовые организации - 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банки и небанковские кредитные организации, имеющие лицензию Банка России на осуществление банковских операций, а также юр. лица, предоставляющие на основании соответствующей лицензии услуги страхования, перестрахования, взаимного страхования,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микрофинансовые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организации, иные финансовые организации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8FE0D-F1FE-4F30-94D5-051E4D1B220C}" type="parTrans" cxnId="{848565D6-2E02-4F75-A036-DB5F32C4DA0A}">
      <dgm:prSet/>
      <dgm:spPr/>
      <dgm:t>
        <a:bodyPr/>
        <a:lstStyle/>
        <a:p>
          <a:endParaRPr lang="ru-RU"/>
        </a:p>
      </dgm:t>
    </dgm:pt>
    <dgm:pt modelId="{C35917DA-1DE5-4262-ADE1-4AF5CF1C186D}" type="sibTrans" cxnId="{848565D6-2E02-4F75-A036-DB5F32C4DA0A}">
      <dgm:prSet/>
      <dgm:spPr/>
      <dgm:t>
        <a:bodyPr/>
        <a:lstStyle/>
        <a:p>
          <a:endParaRPr lang="ru-RU"/>
        </a:p>
      </dgm:t>
    </dgm:pt>
    <dgm:pt modelId="{A89EE7E8-5701-4A40-9540-D420B0F38C5E}">
      <dgm:prSet custT="1"/>
      <dgm:spPr>
        <a:solidFill>
          <a:srgbClr val="FFF8C1"/>
        </a:solidFill>
      </dgm:spPr>
      <dgm:t>
        <a:bodyPr/>
        <a:lstStyle/>
        <a:p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Нефинансовые организации - 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организации, занимающиеся производством товаров и оказанием нефинансовых услуг, работ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F9A9D3-9EDB-4BA5-BE5B-D3D97FA72527}" type="parTrans" cxnId="{3B35DD98-EF96-43A4-BE26-AB29779C122B}">
      <dgm:prSet/>
      <dgm:spPr/>
      <dgm:t>
        <a:bodyPr/>
        <a:lstStyle/>
        <a:p>
          <a:endParaRPr lang="ru-RU"/>
        </a:p>
      </dgm:t>
    </dgm:pt>
    <dgm:pt modelId="{E43CA97F-FF20-4828-BBE4-9F3CE975CAEC}" type="sibTrans" cxnId="{3B35DD98-EF96-43A4-BE26-AB29779C122B}">
      <dgm:prSet/>
      <dgm:spPr/>
      <dgm:t>
        <a:bodyPr/>
        <a:lstStyle/>
        <a:p>
          <a:endParaRPr lang="ru-RU"/>
        </a:p>
      </dgm:t>
    </dgm:pt>
    <dgm:pt modelId="{9D88848C-2085-462C-BAF8-BA911E6D61CB}" type="pres">
      <dgm:prSet presAssocID="{5DA814EB-BAD8-494F-9F41-91C0AD062CC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2A0990-9ADD-4722-8830-864038856580}" type="pres">
      <dgm:prSet presAssocID="{5DA814EB-BAD8-494F-9F41-91C0AD062CCA}" presName="cycle" presStyleCnt="0"/>
      <dgm:spPr/>
    </dgm:pt>
    <dgm:pt modelId="{B56AD1EB-108C-432D-9ADE-6EE808E4367B}" type="pres">
      <dgm:prSet presAssocID="{5DA814EB-BAD8-494F-9F41-91C0AD062CCA}" presName="centerShape" presStyleCnt="0"/>
      <dgm:spPr/>
    </dgm:pt>
    <dgm:pt modelId="{48A745AA-01F9-47D3-9B54-E536EEB74AD3}" type="pres">
      <dgm:prSet presAssocID="{5DA814EB-BAD8-494F-9F41-91C0AD062CCA}" presName="connSite" presStyleLbl="node1" presStyleIdx="0" presStyleCnt="3"/>
      <dgm:spPr/>
    </dgm:pt>
    <dgm:pt modelId="{5AA68284-C492-4F56-A271-F7A8BEF16799}" type="pres">
      <dgm:prSet presAssocID="{5DA814EB-BAD8-494F-9F41-91C0AD062CCA}" presName="visible" presStyleLbl="node1" presStyleIdx="0" presStyleCnt="3" custScaleX="89264" custScaleY="92211" custLinFactNeighborX="77336" custLinFactNeighborY="-9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D71F1A9C-F8D9-4F05-B162-2C24EFA21D40}" type="pres">
      <dgm:prSet presAssocID="{0108FE0D-F1FE-4F30-94D5-051E4D1B220C}" presName="Name25" presStyleLbl="parChTrans1D1" presStyleIdx="0" presStyleCnt="2"/>
      <dgm:spPr/>
      <dgm:t>
        <a:bodyPr/>
        <a:lstStyle/>
        <a:p>
          <a:endParaRPr lang="ru-RU"/>
        </a:p>
      </dgm:t>
    </dgm:pt>
    <dgm:pt modelId="{F9E4CBE7-2148-4EEA-B34C-3892B3D50CBD}" type="pres">
      <dgm:prSet presAssocID="{083EF228-D502-4834-893B-8AF61488801C}" presName="node" presStyleCnt="0"/>
      <dgm:spPr/>
    </dgm:pt>
    <dgm:pt modelId="{2AB55F78-90B5-4840-9DF9-42AE626DC651}" type="pres">
      <dgm:prSet presAssocID="{083EF228-D502-4834-893B-8AF61488801C}" presName="parentNode" presStyleLbl="node1" presStyleIdx="1" presStyleCnt="3" custScaleX="526782" custScaleY="366337" custLinFactX="37805" custLinFactNeighborX="100000" custLinFactNeighborY="750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A3BBF-49DD-4398-B767-20373413A776}" type="pres">
      <dgm:prSet presAssocID="{083EF228-D502-4834-893B-8AF61488801C}" presName="childNode" presStyleLbl="revTx" presStyleIdx="0" presStyleCnt="0">
        <dgm:presLayoutVars>
          <dgm:bulletEnabled val="1"/>
        </dgm:presLayoutVars>
      </dgm:prSet>
      <dgm:spPr/>
    </dgm:pt>
    <dgm:pt modelId="{949097BD-56CF-456E-BB0E-71F64C8503AA}" type="pres">
      <dgm:prSet presAssocID="{FAF9A9D3-9EDB-4BA5-BE5B-D3D97FA72527}" presName="Name25" presStyleLbl="parChTrans1D1" presStyleIdx="1" presStyleCnt="2"/>
      <dgm:spPr/>
      <dgm:t>
        <a:bodyPr/>
        <a:lstStyle/>
        <a:p>
          <a:endParaRPr lang="ru-RU"/>
        </a:p>
      </dgm:t>
    </dgm:pt>
    <dgm:pt modelId="{479A8BCC-8A8E-4109-B013-BC966B48D846}" type="pres">
      <dgm:prSet presAssocID="{A89EE7E8-5701-4A40-9540-D420B0F38C5E}" presName="node" presStyleCnt="0"/>
      <dgm:spPr/>
    </dgm:pt>
    <dgm:pt modelId="{5B20BAE2-7824-4CAE-B9F0-9EE122C19B8B}" type="pres">
      <dgm:prSet presAssocID="{A89EE7E8-5701-4A40-9540-D420B0F38C5E}" presName="parentNode" presStyleLbl="node1" presStyleIdx="2" presStyleCnt="3" custScaleX="455389" custScaleY="189034" custLinFactX="47155" custLinFactNeighborX="100000" custLinFactNeighborY="-542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0DD67-2224-4FAF-B1B4-042A671E96A5}" type="pres">
      <dgm:prSet presAssocID="{A89EE7E8-5701-4A40-9540-D420B0F38C5E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F1597D9-E7AD-43C9-AA8A-4C8EAD211313}" type="presOf" srcId="{0108FE0D-F1FE-4F30-94D5-051E4D1B220C}" destId="{D71F1A9C-F8D9-4F05-B162-2C24EFA21D40}" srcOrd="0" destOrd="0" presId="urn:microsoft.com/office/officeart/2005/8/layout/radial2"/>
    <dgm:cxn modelId="{5AC069C8-1248-4EFB-B418-1FC0E56CFEAE}" type="presOf" srcId="{5DA814EB-BAD8-494F-9F41-91C0AD062CCA}" destId="{9D88848C-2085-462C-BAF8-BA911E6D61CB}" srcOrd="0" destOrd="0" presId="urn:microsoft.com/office/officeart/2005/8/layout/radial2"/>
    <dgm:cxn modelId="{70060E63-1BAE-471C-AA3B-FD198635B0AA}" type="presOf" srcId="{FAF9A9D3-9EDB-4BA5-BE5B-D3D97FA72527}" destId="{949097BD-56CF-456E-BB0E-71F64C8503AA}" srcOrd="0" destOrd="0" presId="urn:microsoft.com/office/officeart/2005/8/layout/radial2"/>
    <dgm:cxn modelId="{3B35DD98-EF96-43A4-BE26-AB29779C122B}" srcId="{5DA814EB-BAD8-494F-9F41-91C0AD062CCA}" destId="{A89EE7E8-5701-4A40-9540-D420B0F38C5E}" srcOrd="1" destOrd="0" parTransId="{FAF9A9D3-9EDB-4BA5-BE5B-D3D97FA72527}" sibTransId="{E43CA97F-FF20-4828-BBE4-9F3CE975CAEC}"/>
    <dgm:cxn modelId="{848565D6-2E02-4F75-A036-DB5F32C4DA0A}" srcId="{5DA814EB-BAD8-494F-9F41-91C0AD062CCA}" destId="{083EF228-D502-4834-893B-8AF61488801C}" srcOrd="0" destOrd="0" parTransId="{0108FE0D-F1FE-4F30-94D5-051E4D1B220C}" sibTransId="{C35917DA-1DE5-4262-ADE1-4AF5CF1C186D}"/>
    <dgm:cxn modelId="{EA972FD2-C8F5-477C-AE47-C50FD158ABF8}" type="presOf" srcId="{083EF228-D502-4834-893B-8AF61488801C}" destId="{2AB55F78-90B5-4840-9DF9-42AE626DC651}" srcOrd="0" destOrd="0" presId="urn:microsoft.com/office/officeart/2005/8/layout/radial2"/>
    <dgm:cxn modelId="{75610063-B856-4E38-B57E-F05DC1079E77}" type="presOf" srcId="{A89EE7E8-5701-4A40-9540-D420B0F38C5E}" destId="{5B20BAE2-7824-4CAE-B9F0-9EE122C19B8B}" srcOrd="0" destOrd="0" presId="urn:microsoft.com/office/officeart/2005/8/layout/radial2"/>
    <dgm:cxn modelId="{6049AAD8-F227-4224-9FA7-46534CEBD072}" type="presParOf" srcId="{9D88848C-2085-462C-BAF8-BA911E6D61CB}" destId="{842A0990-9ADD-4722-8830-864038856580}" srcOrd="0" destOrd="0" presId="urn:microsoft.com/office/officeart/2005/8/layout/radial2"/>
    <dgm:cxn modelId="{2D598C66-B9CA-42C9-9780-5F913989C354}" type="presParOf" srcId="{842A0990-9ADD-4722-8830-864038856580}" destId="{B56AD1EB-108C-432D-9ADE-6EE808E4367B}" srcOrd="0" destOrd="0" presId="urn:microsoft.com/office/officeart/2005/8/layout/radial2"/>
    <dgm:cxn modelId="{C3D16769-4E08-47D5-8665-690FE7BC4BF3}" type="presParOf" srcId="{B56AD1EB-108C-432D-9ADE-6EE808E4367B}" destId="{48A745AA-01F9-47D3-9B54-E536EEB74AD3}" srcOrd="0" destOrd="0" presId="urn:microsoft.com/office/officeart/2005/8/layout/radial2"/>
    <dgm:cxn modelId="{2B808F60-EF0C-42B5-9989-FF178BF8BF82}" type="presParOf" srcId="{B56AD1EB-108C-432D-9ADE-6EE808E4367B}" destId="{5AA68284-C492-4F56-A271-F7A8BEF16799}" srcOrd="1" destOrd="0" presId="urn:microsoft.com/office/officeart/2005/8/layout/radial2"/>
    <dgm:cxn modelId="{365C7CE9-AAE7-4BFB-B4AD-5EC633FDDCBC}" type="presParOf" srcId="{842A0990-9ADD-4722-8830-864038856580}" destId="{D71F1A9C-F8D9-4F05-B162-2C24EFA21D40}" srcOrd="1" destOrd="0" presId="urn:microsoft.com/office/officeart/2005/8/layout/radial2"/>
    <dgm:cxn modelId="{AB8F335E-EDEF-4607-975E-DFDE77C82032}" type="presParOf" srcId="{842A0990-9ADD-4722-8830-864038856580}" destId="{F9E4CBE7-2148-4EEA-B34C-3892B3D50CBD}" srcOrd="2" destOrd="0" presId="urn:microsoft.com/office/officeart/2005/8/layout/radial2"/>
    <dgm:cxn modelId="{CA0B7431-A378-4176-96CC-56E3302DA16F}" type="presParOf" srcId="{F9E4CBE7-2148-4EEA-B34C-3892B3D50CBD}" destId="{2AB55F78-90B5-4840-9DF9-42AE626DC651}" srcOrd="0" destOrd="0" presId="urn:microsoft.com/office/officeart/2005/8/layout/radial2"/>
    <dgm:cxn modelId="{3CF8326D-EA6F-4A5A-AC9D-2A3E56D7E10D}" type="presParOf" srcId="{F9E4CBE7-2148-4EEA-B34C-3892B3D50CBD}" destId="{2AFA3BBF-49DD-4398-B767-20373413A776}" srcOrd="1" destOrd="0" presId="urn:microsoft.com/office/officeart/2005/8/layout/radial2"/>
    <dgm:cxn modelId="{042E7E41-62A5-452B-9D4A-933A527D2E58}" type="presParOf" srcId="{842A0990-9ADD-4722-8830-864038856580}" destId="{949097BD-56CF-456E-BB0E-71F64C8503AA}" srcOrd="3" destOrd="0" presId="urn:microsoft.com/office/officeart/2005/8/layout/radial2"/>
    <dgm:cxn modelId="{365045E9-6FB8-493B-9C2D-965666BF3769}" type="presParOf" srcId="{842A0990-9ADD-4722-8830-864038856580}" destId="{479A8BCC-8A8E-4109-B013-BC966B48D846}" srcOrd="4" destOrd="0" presId="urn:microsoft.com/office/officeart/2005/8/layout/radial2"/>
    <dgm:cxn modelId="{D171F6C2-EEF6-4EF7-BD8B-4F92A1064134}" type="presParOf" srcId="{479A8BCC-8A8E-4109-B013-BC966B48D846}" destId="{5B20BAE2-7824-4CAE-B9F0-9EE122C19B8B}" srcOrd="0" destOrd="0" presId="urn:microsoft.com/office/officeart/2005/8/layout/radial2"/>
    <dgm:cxn modelId="{70C0FF6D-63CB-45C4-A7F0-6EE71C383A2B}" type="presParOf" srcId="{479A8BCC-8A8E-4109-B013-BC966B48D846}" destId="{3B30DD67-2224-4FAF-B1B4-042A671E96A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72CE0CE-893D-4625-A5EF-E403B17137D4}" type="doc">
      <dgm:prSet loTypeId="urn:microsoft.com/office/officeart/2008/layout/RadialCluster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7DCC4BE-631A-42C3-93B9-7C81C2743A0E}" type="pres">
      <dgm:prSet presAssocID="{372CE0CE-893D-4625-A5EF-E403B17137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EAC76AEC-7DC5-43B3-9078-19BB6C0F46BB}" type="presOf" srcId="{372CE0CE-893D-4625-A5EF-E403B17137D4}" destId="{27DCC4BE-631A-42C3-93B9-7C81C2743A0E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DA814EB-BAD8-494F-9F41-91C0AD062CCA}" type="doc">
      <dgm:prSet loTypeId="urn:microsoft.com/office/officeart/2005/8/layout/radial2" loCatId="relationship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CF6AB98-16C8-4429-9519-09EEFBD9A712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РЕЗИДЕНТЫ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иных резидентов, физических лиц, в том числе физических лиц нерезидентов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77B8EF-30B1-4491-8B67-D985A91F1D44}" type="parTrans" cxnId="{093F5623-3DFA-4998-B1D3-B8B8C2748055}">
      <dgm:prSet/>
      <dgm:spPr/>
      <dgm:t>
        <a:bodyPr/>
        <a:lstStyle/>
        <a:p>
          <a:endParaRPr lang="ru-RU"/>
        </a:p>
      </dgm:t>
    </dgm:pt>
    <dgm:pt modelId="{179299D4-D1AE-4B88-98AA-4315E96DC646}" type="sibTrans" cxnId="{093F5623-3DFA-4998-B1D3-B8B8C2748055}">
      <dgm:prSet/>
      <dgm:spPr/>
      <dgm:t>
        <a:bodyPr/>
        <a:lstStyle/>
        <a:p>
          <a:endParaRPr lang="ru-RU"/>
        </a:p>
      </dgm:t>
    </dgm:pt>
    <dgm:pt modelId="{98098360-01BB-4087-8472-AE4F060D3EA9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НЕРЕЗИДЕНТЫ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наднациональные организации и правительств иностранных государств, международные организации, иные организаций - нерезидентов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FA3E1-1D58-4030-AF6C-2571BDFE202C}" type="parTrans" cxnId="{90B073FF-C8A2-4C36-BCA0-51E94A8F6FC3}">
      <dgm:prSet/>
      <dgm:spPr/>
      <dgm:t>
        <a:bodyPr/>
        <a:lstStyle/>
        <a:p>
          <a:endParaRPr lang="ru-RU"/>
        </a:p>
      </dgm:t>
    </dgm:pt>
    <dgm:pt modelId="{1BE57ABC-9A9D-449B-BCA7-35FC7770335A}" type="sibTrans" cxnId="{90B073FF-C8A2-4C36-BCA0-51E94A8F6FC3}">
      <dgm:prSet/>
      <dgm:spPr/>
      <dgm:t>
        <a:bodyPr/>
        <a:lstStyle/>
        <a:p>
          <a:endParaRPr lang="ru-RU"/>
        </a:p>
      </dgm:t>
    </dgm:pt>
    <dgm:pt modelId="{9D88848C-2085-462C-BAF8-BA911E6D61CB}" type="pres">
      <dgm:prSet presAssocID="{5DA814EB-BAD8-494F-9F41-91C0AD062CC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2A0990-9ADD-4722-8830-864038856580}" type="pres">
      <dgm:prSet presAssocID="{5DA814EB-BAD8-494F-9F41-91C0AD062CCA}" presName="cycle" presStyleCnt="0"/>
      <dgm:spPr/>
    </dgm:pt>
    <dgm:pt modelId="{B56AD1EB-108C-432D-9ADE-6EE808E4367B}" type="pres">
      <dgm:prSet presAssocID="{5DA814EB-BAD8-494F-9F41-91C0AD062CCA}" presName="centerShape" presStyleCnt="0"/>
      <dgm:spPr/>
    </dgm:pt>
    <dgm:pt modelId="{48A745AA-01F9-47D3-9B54-E536EEB74AD3}" type="pres">
      <dgm:prSet presAssocID="{5DA814EB-BAD8-494F-9F41-91C0AD062CCA}" presName="connSite" presStyleLbl="node1" presStyleIdx="0" presStyleCnt="3"/>
      <dgm:spPr/>
    </dgm:pt>
    <dgm:pt modelId="{5AA68284-C492-4F56-A271-F7A8BEF16799}" type="pres">
      <dgm:prSet presAssocID="{5DA814EB-BAD8-494F-9F41-91C0AD062CCA}" presName="visible" presStyleLbl="node1" presStyleIdx="0" presStyleCnt="3" custScaleX="70579" custScaleY="66359" custLinFactNeighborX="37921" custLinFactNeighborY="635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D5E70E53-1B7B-40B4-8902-823AC27A6EF3}" type="pres">
      <dgm:prSet presAssocID="{2977B8EF-30B1-4491-8B67-D985A91F1D44}" presName="Name25" presStyleLbl="parChTrans1D1" presStyleIdx="0" presStyleCnt="2"/>
      <dgm:spPr/>
      <dgm:t>
        <a:bodyPr/>
        <a:lstStyle/>
        <a:p>
          <a:endParaRPr lang="ru-RU"/>
        </a:p>
      </dgm:t>
    </dgm:pt>
    <dgm:pt modelId="{581F7C20-E938-417B-B819-B7AB03D7A359}" type="pres">
      <dgm:prSet presAssocID="{FCF6AB98-16C8-4429-9519-09EEFBD9A712}" presName="node" presStyleCnt="0"/>
      <dgm:spPr/>
    </dgm:pt>
    <dgm:pt modelId="{A0C0EDD6-2EB1-4C58-9A9F-8A12171AEEAB}" type="pres">
      <dgm:prSet presAssocID="{FCF6AB98-16C8-4429-9519-09EEFBD9A712}" presName="parentNode" presStyleLbl="node1" presStyleIdx="1" presStyleCnt="3" custScaleX="313067" custScaleY="130892" custLinFactX="4564" custLinFactNeighborX="100000" custLinFactNeighborY="90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470D1-6D94-4B26-B1BF-AE19FF657D15}" type="pres">
      <dgm:prSet presAssocID="{FCF6AB98-16C8-4429-9519-09EEFBD9A712}" presName="childNode" presStyleLbl="revTx" presStyleIdx="0" presStyleCnt="0">
        <dgm:presLayoutVars>
          <dgm:bulletEnabled val="1"/>
        </dgm:presLayoutVars>
      </dgm:prSet>
      <dgm:spPr/>
    </dgm:pt>
    <dgm:pt modelId="{EEF11CF2-A340-4DC0-B51A-C3A5E0682A04}" type="pres">
      <dgm:prSet presAssocID="{7A3FA3E1-1D58-4030-AF6C-2571BDFE202C}" presName="Name25" presStyleLbl="parChTrans1D1" presStyleIdx="1" presStyleCnt="2"/>
      <dgm:spPr/>
      <dgm:t>
        <a:bodyPr/>
        <a:lstStyle/>
        <a:p>
          <a:endParaRPr lang="ru-RU"/>
        </a:p>
      </dgm:t>
    </dgm:pt>
    <dgm:pt modelId="{7840BAD2-6B7B-4421-BFB5-E6B79B0BA87E}" type="pres">
      <dgm:prSet presAssocID="{98098360-01BB-4087-8472-AE4F060D3EA9}" presName="node" presStyleCnt="0"/>
      <dgm:spPr/>
    </dgm:pt>
    <dgm:pt modelId="{661AC439-E933-47A9-8CC4-CEA82FD966A2}" type="pres">
      <dgm:prSet presAssocID="{98098360-01BB-4087-8472-AE4F060D3EA9}" presName="parentNode" presStyleLbl="node1" presStyleIdx="2" presStyleCnt="3" custScaleX="316839" custScaleY="198169" custLinFactX="7614" custLinFactNeighborX="100000" custLinFactNeighborY="-328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77EBA-A8E4-4E8B-9461-5A1DF5392466}" type="pres">
      <dgm:prSet presAssocID="{98098360-01BB-4087-8472-AE4F060D3EA9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093F5623-3DFA-4998-B1D3-B8B8C2748055}" srcId="{5DA814EB-BAD8-494F-9F41-91C0AD062CCA}" destId="{FCF6AB98-16C8-4429-9519-09EEFBD9A712}" srcOrd="0" destOrd="0" parTransId="{2977B8EF-30B1-4491-8B67-D985A91F1D44}" sibTransId="{179299D4-D1AE-4B88-98AA-4315E96DC646}"/>
    <dgm:cxn modelId="{1CCB7348-DB61-4CF9-A7B1-E29B4B04D6BD}" type="presOf" srcId="{98098360-01BB-4087-8472-AE4F060D3EA9}" destId="{661AC439-E933-47A9-8CC4-CEA82FD966A2}" srcOrd="0" destOrd="0" presId="urn:microsoft.com/office/officeart/2005/8/layout/radial2"/>
    <dgm:cxn modelId="{95D8549B-C90B-47FC-8E1D-8E09DF79F1C5}" type="presOf" srcId="{FCF6AB98-16C8-4429-9519-09EEFBD9A712}" destId="{A0C0EDD6-2EB1-4C58-9A9F-8A12171AEEAB}" srcOrd="0" destOrd="0" presId="urn:microsoft.com/office/officeart/2005/8/layout/radial2"/>
    <dgm:cxn modelId="{90B073FF-C8A2-4C36-BCA0-51E94A8F6FC3}" srcId="{5DA814EB-BAD8-494F-9F41-91C0AD062CCA}" destId="{98098360-01BB-4087-8472-AE4F060D3EA9}" srcOrd="1" destOrd="0" parTransId="{7A3FA3E1-1D58-4030-AF6C-2571BDFE202C}" sibTransId="{1BE57ABC-9A9D-449B-BCA7-35FC7770335A}"/>
    <dgm:cxn modelId="{EEB05687-D147-452A-8C85-3B630655EFED}" type="presOf" srcId="{7A3FA3E1-1D58-4030-AF6C-2571BDFE202C}" destId="{EEF11CF2-A340-4DC0-B51A-C3A5E0682A04}" srcOrd="0" destOrd="0" presId="urn:microsoft.com/office/officeart/2005/8/layout/radial2"/>
    <dgm:cxn modelId="{B13163BE-6662-413F-910C-3D7B62691899}" type="presOf" srcId="{2977B8EF-30B1-4491-8B67-D985A91F1D44}" destId="{D5E70E53-1B7B-40B4-8902-823AC27A6EF3}" srcOrd="0" destOrd="0" presId="urn:microsoft.com/office/officeart/2005/8/layout/radial2"/>
    <dgm:cxn modelId="{2F27B9BC-8004-4AED-B87D-14EA057DE271}" type="presOf" srcId="{5DA814EB-BAD8-494F-9F41-91C0AD062CCA}" destId="{9D88848C-2085-462C-BAF8-BA911E6D61CB}" srcOrd="0" destOrd="0" presId="urn:microsoft.com/office/officeart/2005/8/layout/radial2"/>
    <dgm:cxn modelId="{BDABC38A-15D2-4207-B714-532B1F367B24}" type="presParOf" srcId="{9D88848C-2085-462C-BAF8-BA911E6D61CB}" destId="{842A0990-9ADD-4722-8830-864038856580}" srcOrd="0" destOrd="0" presId="urn:microsoft.com/office/officeart/2005/8/layout/radial2"/>
    <dgm:cxn modelId="{0C388F25-9897-47CC-BA1C-EA6A9B0F280E}" type="presParOf" srcId="{842A0990-9ADD-4722-8830-864038856580}" destId="{B56AD1EB-108C-432D-9ADE-6EE808E4367B}" srcOrd="0" destOrd="0" presId="urn:microsoft.com/office/officeart/2005/8/layout/radial2"/>
    <dgm:cxn modelId="{5A61E2EE-156D-41A9-A1A3-57E3E995EF25}" type="presParOf" srcId="{B56AD1EB-108C-432D-9ADE-6EE808E4367B}" destId="{48A745AA-01F9-47D3-9B54-E536EEB74AD3}" srcOrd="0" destOrd="0" presId="urn:microsoft.com/office/officeart/2005/8/layout/radial2"/>
    <dgm:cxn modelId="{7B94AF0E-DF86-4465-B5ED-066C05126594}" type="presParOf" srcId="{B56AD1EB-108C-432D-9ADE-6EE808E4367B}" destId="{5AA68284-C492-4F56-A271-F7A8BEF16799}" srcOrd="1" destOrd="0" presId="urn:microsoft.com/office/officeart/2005/8/layout/radial2"/>
    <dgm:cxn modelId="{C6CD2782-9170-4DD0-A650-0ECF94F7A51B}" type="presParOf" srcId="{842A0990-9ADD-4722-8830-864038856580}" destId="{D5E70E53-1B7B-40B4-8902-823AC27A6EF3}" srcOrd="1" destOrd="0" presId="urn:microsoft.com/office/officeart/2005/8/layout/radial2"/>
    <dgm:cxn modelId="{8EC34B32-1399-4653-8265-E56AA5E87A1E}" type="presParOf" srcId="{842A0990-9ADD-4722-8830-864038856580}" destId="{581F7C20-E938-417B-B819-B7AB03D7A359}" srcOrd="2" destOrd="0" presId="urn:microsoft.com/office/officeart/2005/8/layout/radial2"/>
    <dgm:cxn modelId="{88ACC509-FE3E-4E80-B6C2-50313392926B}" type="presParOf" srcId="{581F7C20-E938-417B-B819-B7AB03D7A359}" destId="{A0C0EDD6-2EB1-4C58-9A9F-8A12171AEEAB}" srcOrd="0" destOrd="0" presId="urn:microsoft.com/office/officeart/2005/8/layout/radial2"/>
    <dgm:cxn modelId="{8E76740A-C7B2-404E-9C05-F541BB2E6AFA}" type="presParOf" srcId="{581F7C20-E938-417B-B819-B7AB03D7A359}" destId="{02A470D1-6D94-4B26-B1BF-AE19FF657D15}" srcOrd="1" destOrd="0" presId="urn:microsoft.com/office/officeart/2005/8/layout/radial2"/>
    <dgm:cxn modelId="{441CEBD1-8AA5-4A8B-A504-28FA39922754}" type="presParOf" srcId="{842A0990-9ADD-4722-8830-864038856580}" destId="{EEF11CF2-A340-4DC0-B51A-C3A5E0682A04}" srcOrd="3" destOrd="0" presId="urn:microsoft.com/office/officeart/2005/8/layout/radial2"/>
    <dgm:cxn modelId="{A8512440-CFF6-4158-BFAD-03176EE54076}" type="presParOf" srcId="{842A0990-9ADD-4722-8830-864038856580}" destId="{7840BAD2-6B7B-4421-BFB5-E6B79B0BA87E}" srcOrd="4" destOrd="0" presId="urn:microsoft.com/office/officeart/2005/8/layout/radial2"/>
    <dgm:cxn modelId="{2B6A2300-056A-4D0F-B4DD-CCA594F3E775}" type="presParOf" srcId="{7840BAD2-6B7B-4421-BFB5-E6B79B0BA87E}" destId="{661AC439-E933-47A9-8CC4-CEA82FD966A2}" srcOrd="0" destOrd="0" presId="urn:microsoft.com/office/officeart/2005/8/layout/radial2"/>
    <dgm:cxn modelId="{A3115363-8020-46B3-BA48-BC62AB4F7E51}" type="presParOf" srcId="{7840BAD2-6B7B-4421-BFB5-E6B79B0BA87E}" destId="{5E477EBA-A8E4-4E8B-9461-5A1DF539246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2AE65D-6356-5349-A2C4-E4D240EB5351}" type="doc">
      <dgm:prSet loTypeId="urn:microsoft.com/office/officeart/2005/8/layout/chevron1" loCatId="" qsTypeId="urn:microsoft.com/office/officeart/2005/8/quickstyle/3D2" qsCatId="3D" csTypeId="urn:microsoft.com/office/officeart/2005/8/colors/accent2_4" csCatId="accent2" phldr="1"/>
      <dgm:spPr/>
    </dgm:pt>
    <dgm:pt modelId="{A291DFA8-5A91-584F-ABC9-B9503879834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3100" b="1" dirty="0" smtClean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rPr>
            <a:t>счет 302</a:t>
          </a:r>
          <a:endParaRPr lang="ru-RU" sz="3100" b="1" dirty="0">
            <a:solidFill>
              <a:srgbClr val="002060"/>
            </a:solidFill>
            <a:latin typeface="Bookman Old Style" charset="0"/>
            <a:ea typeface="Bookman Old Style" charset="0"/>
            <a:cs typeface="Bookman Old Style" charset="0"/>
          </a:endParaRPr>
        </a:p>
      </dgm:t>
    </dgm:pt>
    <dgm:pt modelId="{5955F7D3-2430-7941-AC21-8C27F5845676}" type="parTrans" cxnId="{F97FA302-B08A-CE4F-8FA6-A33EB9C54BF7}">
      <dgm:prSet/>
      <dgm:spPr/>
      <dgm:t>
        <a:bodyPr/>
        <a:lstStyle/>
        <a:p>
          <a:endParaRPr lang="ru-RU"/>
        </a:p>
      </dgm:t>
    </dgm:pt>
    <dgm:pt modelId="{C468B292-CF8C-9346-93A4-338B1F53349E}" type="sibTrans" cxnId="{F97FA302-B08A-CE4F-8FA6-A33EB9C54BF7}">
      <dgm:prSet/>
      <dgm:spPr/>
      <dgm:t>
        <a:bodyPr/>
        <a:lstStyle/>
        <a:p>
          <a:endParaRPr lang="ru-RU"/>
        </a:p>
      </dgm:t>
    </dgm:pt>
    <dgm:pt modelId="{8BB00018-60D3-934E-987F-8A112151F0B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3100" b="1" dirty="0" smtClean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rPr>
            <a:t>Деньги!</a:t>
          </a:r>
          <a:endParaRPr lang="ru-RU" sz="3100" b="1" dirty="0">
            <a:solidFill>
              <a:srgbClr val="002060"/>
            </a:solidFill>
            <a:latin typeface="Bookman Old Style" charset="0"/>
            <a:ea typeface="Bookman Old Style" charset="0"/>
            <a:cs typeface="Bookman Old Style" charset="0"/>
          </a:endParaRPr>
        </a:p>
      </dgm:t>
    </dgm:pt>
    <dgm:pt modelId="{6A81734B-F984-304F-A132-570805687293}" type="parTrans" cxnId="{704E948B-4B92-5841-9AED-5A629F290554}">
      <dgm:prSet/>
      <dgm:spPr/>
      <dgm:t>
        <a:bodyPr/>
        <a:lstStyle/>
        <a:p>
          <a:endParaRPr lang="ru-RU"/>
        </a:p>
      </dgm:t>
    </dgm:pt>
    <dgm:pt modelId="{C8C47562-4B1B-DE49-B323-4617E98B0BBF}" type="sibTrans" cxnId="{704E948B-4B92-5841-9AED-5A629F290554}">
      <dgm:prSet/>
      <dgm:spPr/>
      <dgm:t>
        <a:bodyPr/>
        <a:lstStyle/>
        <a:p>
          <a:endParaRPr lang="ru-RU"/>
        </a:p>
      </dgm:t>
    </dgm:pt>
    <dgm:pt modelId="{34C41145-BD27-2349-B470-57D5F2C1CC7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ru-RU" sz="3100" b="1" dirty="0" smtClean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rPr>
            <a:t>Аренда</a:t>
          </a:r>
          <a:endParaRPr lang="ru-RU" sz="3100" b="1" dirty="0">
            <a:solidFill>
              <a:srgbClr val="002060"/>
            </a:solidFill>
            <a:latin typeface="Bookman Old Style" charset="0"/>
            <a:ea typeface="Bookman Old Style" charset="0"/>
            <a:cs typeface="Bookman Old Style" charset="0"/>
          </a:endParaRPr>
        </a:p>
      </dgm:t>
    </dgm:pt>
    <dgm:pt modelId="{3B36EE91-1F5C-2643-8DF1-D4D53635EF5E}" type="parTrans" cxnId="{2CEB1AF5-2DE8-DD46-AAB6-D139FAADC323}">
      <dgm:prSet/>
      <dgm:spPr/>
      <dgm:t>
        <a:bodyPr/>
        <a:lstStyle/>
        <a:p>
          <a:endParaRPr lang="ru-RU"/>
        </a:p>
      </dgm:t>
    </dgm:pt>
    <dgm:pt modelId="{4BB15A7B-EA47-1749-810B-1EA1F4730583}" type="sibTrans" cxnId="{2CEB1AF5-2DE8-DD46-AAB6-D139FAADC323}">
      <dgm:prSet/>
      <dgm:spPr/>
      <dgm:t>
        <a:bodyPr/>
        <a:lstStyle/>
        <a:p>
          <a:endParaRPr lang="ru-RU"/>
        </a:p>
      </dgm:t>
    </dgm:pt>
    <dgm:pt modelId="{63478070-9B76-5447-A311-68D0A0B76588}" type="pres">
      <dgm:prSet presAssocID="{BB2AE65D-6356-5349-A2C4-E4D240EB5351}" presName="Name0" presStyleCnt="0">
        <dgm:presLayoutVars>
          <dgm:dir/>
          <dgm:animLvl val="lvl"/>
          <dgm:resizeHandles val="exact"/>
        </dgm:presLayoutVars>
      </dgm:prSet>
      <dgm:spPr/>
    </dgm:pt>
    <dgm:pt modelId="{ACD80D01-E070-5E4C-8DEC-7C30B2368F4D}" type="pres">
      <dgm:prSet presAssocID="{A291DFA8-5A91-584F-ABC9-B9503879834E}" presName="parTxOnly" presStyleLbl="node1" presStyleIdx="0" presStyleCnt="3" custLinFactNeighborX="-18657" custLinFactNeighborY="10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54528-1A5E-254C-9327-AE2680828690}" type="pres">
      <dgm:prSet presAssocID="{C468B292-CF8C-9346-93A4-338B1F53349E}" presName="parTxOnlySpace" presStyleCnt="0"/>
      <dgm:spPr/>
    </dgm:pt>
    <dgm:pt modelId="{1F800A95-8F38-0D4D-9795-EA4E20EEB5CF}" type="pres">
      <dgm:prSet presAssocID="{8BB00018-60D3-934E-987F-8A112151F0BA}" presName="parTxOnly" presStyleLbl="node1" presStyleIdx="1" presStyleCnt="3" custScaleX="1206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1AF1F-9CD7-994D-A21D-9299EC407288}" type="pres">
      <dgm:prSet presAssocID="{C8C47562-4B1B-DE49-B323-4617E98B0BBF}" presName="parTxOnlySpace" presStyleCnt="0"/>
      <dgm:spPr/>
    </dgm:pt>
    <dgm:pt modelId="{76B1A636-301F-564E-A7A8-A5443028A752}" type="pres">
      <dgm:prSet presAssocID="{34C41145-BD27-2349-B470-57D5F2C1CC7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A64F36-CB03-44A7-B145-B2A2626A5CB1}" type="presOf" srcId="{34C41145-BD27-2349-B470-57D5F2C1CC77}" destId="{76B1A636-301F-564E-A7A8-A5443028A752}" srcOrd="0" destOrd="0" presId="urn:microsoft.com/office/officeart/2005/8/layout/chevron1"/>
    <dgm:cxn modelId="{F97FA302-B08A-CE4F-8FA6-A33EB9C54BF7}" srcId="{BB2AE65D-6356-5349-A2C4-E4D240EB5351}" destId="{A291DFA8-5A91-584F-ABC9-B9503879834E}" srcOrd="0" destOrd="0" parTransId="{5955F7D3-2430-7941-AC21-8C27F5845676}" sibTransId="{C468B292-CF8C-9346-93A4-338B1F53349E}"/>
    <dgm:cxn modelId="{46D1ACBD-F5C3-4004-92F1-4F7FE686F0B4}" type="presOf" srcId="{A291DFA8-5A91-584F-ABC9-B9503879834E}" destId="{ACD80D01-E070-5E4C-8DEC-7C30B2368F4D}" srcOrd="0" destOrd="0" presId="urn:microsoft.com/office/officeart/2005/8/layout/chevron1"/>
    <dgm:cxn modelId="{EB7789B6-F489-4EE2-AA7C-59EE1DE94650}" type="presOf" srcId="{BB2AE65D-6356-5349-A2C4-E4D240EB5351}" destId="{63478070-9B76-5447-A311-68D0A0B76588}" srcOrd="0" destOrd="0" presId="urn:microsoft.com/office/officeart/2005/8/layout/chevron1"/>
    <dgm:cxn modelId="{91310C24-1D51-49C0-8573-D286AD1AC93A}" type="presOf" srcId="{8BB00018-60D3-934E-987F-8A112151F0BA}" destId="{1F800A95-8F38-0D4D-9795-EA4E20EEB5CF}" srcOrd="0" destOrd="0" presId="urn:microsoft.com/office/officeart/2005/8/layout/chevron1"/>
    <dgm:cxn modelId="{704E948B-4B92-5841-9AED-5A629F290554}" srcId="{BB2AE65D-6356-5349-A2C4-E4D240EB5351}" destId="{8BB00018-60D3-934E-987F-8A112151F0BA}" srcOrd="1" destOrd="0" parTransId="{6A81734B-F984-304F-A132-570805687293}" sibTransId="{C8C47562-4B1B-DE49-B323-4617E98B0BBF}"/>
    <dgm:cxn modelId="{2CEB1AF5-2DE8-DD46-AAB6-D139FAADC323}" srcId="{BB2AE65D-6356-5349-A2C4-E4D240EB5351}" destId="{34C41145-BD27-2349-B470-57D5F2C1CC77}" srcOrd="2" destOrd="0" parTransId="{3B36EE91-1F5C-2643-8DF1-D4D53635EF5E}" sibTransId="{4BB15A7B-EA47-1749-810B-1EA1F4730583}"/>
    <dgm:cxn modelId="{D96839C2-8C55-448B-98E3-E963FDDAEE39}" type="presParOf" srcId="{63478070-9B76-5447-A311-68D0A0B76588}" destId="{ACD80D01-E070-5E4C-8DEC-7C30B2368F4D}" srcOrd="0" destOrd="0" presId="urn:microsoft.com/office/officeart/2005/8/layout/chevron1"/>
    <dgm:cxn modelId="{33B3B5F6-92DE-4CF7-A82F-8F7693E7BE84}" type="presParOf" srcId="{63478070-9B76-5447-A311-68D0A0B76588}" destId="{C8B54528-1A5E-254C-9327-AE2680828690}" srcOrd="1" destOrd="0" presId="urn:microsoft.com/office/officeart/2005/8/layout/chevron1"/>
    <dgm:cxn modelId="{C2B553FF-4FB2-4733-A839-5950B8BA7700}" type="presParOf" srcId="{63478070-9B76-5447-A311-68D0A0B76588}" destId="{1F800A95-8F38-0D4D-9795-EA4E20EEB5CF}" srcOrd="2" destOrd="0" presId="urn:microsoft.com/office/officeart/2005/8/layout/chevron1"/>
    <dgm:cxn modelId="{F902C640-9E8D-46B2-9CF2-C38744E9A103}" type="presParOf" srcId="{63478070-9B76-5447-A311-68D0A0B76588}" destId="{8761AF1F-9CD7-994D-A21D-9299EC407288}" srcOrd="3" destOrd="0" presId="urn:microsoft.com/office/officeart/2005/8/layout/chevron1"/>
    <dgm:cxn modelId="{CCBA67A4-45D7-42D8-9F79-5A6608E2CDD3}" type="presParOf" srcId="{63478070-9B76-5447-A311-68D0A0B76588}" destId="{76B1A636-301F-564E-A7A8-A5443028A75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2AE65D-6356-5349-A2C4-E4D240EB5351}" type="doc">
      <dgm:prSet loTypeId="urn:microsoft.com/office/officeart/2005/8/layout/chevron1" loCatId="" qsTypeId="urn:microsoft.com/office/officeart/2005/8/quickstyle/3D2" qsCatId="3D" csTypeId="urn:microsoft.com/office/officeart/2005/8/colors/accent2_4" csCatId="accent2" phldr="1"/>
      <dgm:spPr/>
    </dgm:pt>
    <dgm:pt modelId="{A291DFA8-5A91-584F-ABC9-B9503879834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3100" b="1" dirty="0" smtClean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rPr>
            <a:t>счет 4011018Х</a:t>
          </a:r>
          <a:endParaRPr lang="ru-RU" sz="3100" b="1" dirty="0">
            <a:solidFill>
              <a:srgbClr val="002060"/>
            </a:solidFill>
            <a:latin typeface="Bookman Old Style" charset="0"/>
            <a:ea typeface="Bookman Old Style" charset="0"/>
            <a:cs typeface="Bookman Old Style" charset="0"/>
          </a:endParaRPr>
        </a:p>
      </dgm:t>
    </dgm:pt>
    <dgm:pt modelId="{5955F7D3-2430-7941-AC21-8C27F5845676}" type="parTrans" cxnId="{F97FA302-B08A-CE4F-8FA6-A33EB9C54BF7}">
      <dgm:prSet/>
      <dgm:spPr/>
      <dgm:t>
        <a:bodyPr/>
        <a:lstStyle/>
        <a:p>
          <a:endParaRPr lang="ru-RU"/>
        </a:p>
      </dgm:t>
    </dgm:pt>
    <dgm:pt modelId="{C468B292-CF8C-9346-93A4-338B1F53349E}" type="sibTrans" cxnId="{F97FA302-B08A-CE4F-8FA6-A33EB9C54BF7}">
      <dgm:prSet/>
      <dgm:spPr/>
      <dgm:t>
        <a:bodyPr/>
        <a:lstStyle/>
        <a:p>
          <a:endParaRPr lang="ru-RU"/>
        </a:p>
      </dgm:t>
    </dgm:pt>
    <dgm:pt modelId="{8BB00018-60D3-934E-987F-8A112151F0B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3100" b="1" dirty="0" err="1" smtClean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rPr>
            <a:t>Финрез</a:t>
          </a:r>
          <a:r>
            <a:rPr lang="ru-RU" sz="3100" b="1" dirty="0" smtClean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rPr>
            <a:t>!</a:t>
          </a:r>
          <a:endParaRPr lang="ru-RU" sz="3100" b="1" dirty="0">
            <a:solidFill>
              <a:srgbClr val="002060"/>
            </a:solidFill>
            <a:latin typeface="Bookman Old Style" charset="0"/>
            <a:ea typeface="Bookman Old Style" charset="0"/>
            <a:cs typeface="Bookman Old Style" charset="0"/>
          </a:endParaRPr>
        </a:p>
      </dgm:t>
    </dgm:pt>
    <dgm:pt modelId="{6A81734B-F984-304F-A132-570805687293}" type="parTrans" cxnId="{704E948B-4B92-5841-9AED-5A629F290554}">
      <dgm:prSet/>
      <dgm:spPr/>
      <dgm:t>
        <a:bodyPr/>
        <a:lstStyle/>
        <a:p>
          <a:endParaRPr lang="ru-RU"/>
        </a:p>
      </dgm:t>
    </dgm:pt>
    <dgm:pt modelId="{C8C47562-4B1B-DE49-B323-4617E98B0BBF}" type="sibTrans" cxnId="{704E948B-4B92-5841-9AED-5A629F290554}">
      <dgm:prSet/>
      <dgm:spPr/>
      <dgm:t>
        <a:bodyPr/>
        <a:lstStyle/>
        <a:p>
          <a:endParaRPr lang="ru-RU"/>
        </a:p>
      </dgm:t>
    </dgm:pt>
    <dgm:pt modelId="{34C41145-BD27-2349-B470-57D5F2C1CC7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rPr>
            <a:t>Безвозмездное пользование</a:t>
          </a:r>
          <a:endParaRPr lang="ru-RU" sz="2400" b="1" dirty="0">
            <a:solidFill>
              <a:srgbClr val="002060"/>
            </a:solidFill>
            <a:latin typeface="Bookman Old Style" charset="0"/>
            <a:ea typeface="Bookman Old Style" charset="0"/>
            <a:cs typeface="Bookman Old Style" charset="0"/>
          </a:endParaRPr>
        </a:p>
      </dgm:t>
    </dgm:pt>
    <dgm:pt modelId="{3B36EE91-1F5C-2643-8DF1-D4D53635EF5E}" type="parTrans" cxnId="{2CEB1AF5-2DE8-DD46-AAB6-D139FAADC323}">
      <dgm:prSet/>
      <dgm:spPr/>
      <dgm:t>
        <a:bodyPr/>
        <a:lstStyle/>
        <a:p>
          <a:endParaRPr lang="ru-RU"/>
        </a:p>
      </dgm:t>
    </dgm:pt>
    <dgm:pt modelId="{4BB15A7B-EA47-1749-810B-1EA1F4730583}" type="sibTrans" cxnId="{2CEB1AF5-2DE8-DD46-AAB6-D139FAADC323}">
      <dgm:prSet/>
      <dgm:spPr/>
      <dgm:t>
        <a:bodyPr/>
        <a:lstStyle/>
        <a:p>
          <a:endParaRPr lang="ru-RU"/>
        </a:p>
      </dgm:t>
    </dgm:pt>
    <dgm:pt modelId="{63478070-9B76-5447-A311-68D0A0B76588}" type="pres">
      <dgm:prSet presAssocID="{BB2AE65D-6356-5349-A2C4-E4D240EB5351}" presName="Name0" presStyleCnt="0">
        <dgm:presLayoutVars>
          <dgm:dir/>
          <dgm:animLvl val="lvl"/>
          <dgm:resizeHandles val="exact"/>
        </dgm:presLayoutVars>
      </dgm:prSet>
      <dgm:spPr/>
    </dgm:pt>
    <dgm:pt modelId="{ACD80D01-E070-5E4C-8DEC-7C30B2368F4D}" type="pres">
      <dgm:prSet presAssocID="{A291DFA8-5A91-584F-ABC9-B9503879834E}" presName="parTxOnly" presStyleLbl="node1" presStyleIdx="0" presStyleCnt="3" custScaleX="156283" custLinFactX="2849" custLinFactNeighborX="100000" custLinFactNeighborY="-95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54528-1A5E-254C-9327-AE2680828690}" type="pres">
      <dgm:prSet presAssocID="{C468B292-CF8C-9346-93A4-338B1F53349E}" presName="parTxOnlySpace" presStyleCnt="0"/>
      <dgm:spPr/>
    </dgm:pt>
    <dgm:pt modelId="{1F800A95-8F38-0D4D-9795-EA4E20EEB5CF}" type="pres">
      <dgm:prSet presAssocID="{8BB00018-60D3-934E-987F-8A112151F0BA}" presName="parTxOnly" presStyleLbl="node1" presStyleIdx="1" presStyleCnt="3" custScaleX="162159" custLinFactNeighborX="-9116" custLinFactNeighborY="-77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1AF1F-9CD7-994D-A21D-9299EC407288}" type="pres">
      <dgm:prSet presAssocID="{C8C47562-4B1B-DE49-B323-4617E98B0BBF}" presName="parTxOnlySpace" presStyleCnt="0"/>
      <dgm:spPr/>
    </dgm:pt>
    <dgm:pt modelId="{76B1A636-301F-564E-A7A8-A5443028A752}" type="pres">
      <dgm:prSet presAssocID="{34C41145-BD27-2349-B470-57D5F2C1CC77}" presName="parTxOnly" presStyleLbl="node1" presStyleIdx="2" presStyleCnt="3" custScaleX="129050" custScaleY="117009" custLinFactNeighborX="3892" custLinFactNeighborY="-67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7FA302-B08A-CE4F-8FA6-A33EB9C54BF7}" srcId="{BB2AE65D-6356-5349-A2C4-E4D240EB5351}" destId="{A291DFA8-5A91-584F-ABC9-B9503879834E}" srcOrd="0" destOrd="0" parTransId="{5955F7D3-2430-7941-AC21-8C27F5845676}" sibTransId="{C468B292-CF8C-9346-93A4-338B1F53349E}"/>
    <dgm:cxn modelId="{8922C8CD-31CA-4942-B32F-A359E06E17F9}" type="presOf" srcId="{A291DFA8-5A91-584F-ABC9-B9503879834E}" destId="{ACD80D01-E070-5E4C-8DEC-7C30B2368F4D}" srcOrd="0" destOrd="0" presId="urn:microsoft.com/office/officeart/2005/8/layout/chevron1"/>
    <dgm:cxn modelId="{9D84C43F-B60A-48D3-BBF6-D71E0EF984A7}" type="presOf" srcId="{34C41145-BD27-2349-B470-57D5F2C1CC77}" destId="{76B1A636-301F-564E-A7A8-A5443028A752}" srcOrd="0" destOrd="0" presId="urn:microsoft.com/office/officeart/2005/8/layout/chevron1"/>
    <dgm:cxn modelId="{96F73492-42D9-4147-A85B-69D766E44EDD}" type="presOf" srcId="{8BB00018-60D3-934E-987F-8A112151F0BA}" destId="{1F800A95-8F38-0D4D-9795-EA4E20EEB5CF}" srcOrd="0" destOrd="0" presId="urn:microsoft.com/office/officeart/2005/8/layout/chevron1"/>
    <dgm:cxn modelId="{704E948B-4B92-5841-9AED-5A629F290554}" srcId="{BB2AE65D-6356-5349-A2C4-E4D240EB5351}" destId="{8BB00018-60D3-934E-987F-8A112151F0BA}" srcOrd="1" destOrd="0" parTransId="{6A81734B-F984-304F-A132-570805687293}" sibTransId="{C8C47562-4B1B-DE49-B323-4617E98B0BBF}"/>
    <dgm:cxn modelId="{2CEB1AF5-2DE8-DD46-AAB6-D139FAADC323}" srcId="{BB2AE65D-6356-5349-A2C4-E4D240EB5351}" destId="{34C41145-BD27-2349-B470-57D5F2C1CC77}" srcOrd="2" destOrd="0" parTransId="{3B36EE91-1F5C-2643-8DF1-D4D53635EF5E}" sibTransId="{4BB15A7B-EA47-1749-810B-1EA1F4730583}"/>
    <dgm:cxn modelId="{54E37DAB-DEF3-441B-ABB7-49F51586D667}" type="presOf" srcId="{BB2AE65D-6356-5349-A2C4-E4D240EB5351}" destId="{63478070-9B76-5447-A311-68D0A0B76588}" srcOrd="0" destOrd="0" presId="urn:microsoft.com/office/officeart/2005/8/layout/chevron1"/>
    <dgm:cxn modelId="{477A5CE2-E5DE-421F-8DCD-8F5004F3B961}" type="presParOf" srcId="{63478070-9B76-5447-A311-68D0A0B76588}" destId="{ACD80D01-E070-5E4C-8DEC-7C30B2368F4D}" srcOrd="0" destOrd="0" presId="urn:microsoft.com/office/officeart/2005/8/layout/chevron1"/>
    <dgm:cxn modelId="{860ACFCC-2EEA-415E-90D0-88032073A3E6}" type="presParOf" srcId="{63478070-9B76-5447-A311-68D0A0B76588}" destId="{C8B54528-1A5E-254C-9327-AE2680828690}" srcOrd="1" destOrd="0" presId="urn:microsoft.com/office/officeart/2005/8/layout/chevron1"/>
    <dgm:cxn modelId="{6D1500BB-FA53-4140-A99C-E11FB289DD74}" type="presParOf" srcId="{63478070-9B76-5447-A311-68D0A0B76588}" destId="{1F800A95-8F38-0D4D-9795-EA4E20EEB5CF}" srcOrd="2" destOrd="0" presId="urn:microsoft.com/office/officeart/2005/8/layout/chevron1"/>
    <dgm:cxn modelId="{367839D0-0028-41E0-8649-9E861B7CE224}" type="presParOf" srcId="{63478070-9B76-5447-A311-68D0A0B76588}" destId="{8761AF1F-9CD7-994D-A21D-9299EC407288}" srcOrd="3" destOrd="0" presId="urn:microsoft.com/office/officeart/2005/8/layout/chevron1"/>
    <dgm:cxn modelId="{6B8E6E24-FE64-48C7-A1DD-E60F6431D30E}" type="presParOf" srcId="{63478070-9B76-5447-A311-68D0A0B76588}" destId="{76B1A636-301F-564E-A7A8-A5443028A75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2AE65D-6356-5349-A2C4-E4D240EB5351}" type="doc">
      <dgm:prSet loTypeId="urn:microsoft.com/office/officeart/2005/8/layout/chevron1" loCatId="" qsTypeId="urn:microsoft.com/office/officeart/2005/8/quickstyle/3D2" qsCatId="3D" csTypeId="urn:microsoft.com/office/officeart/2005/8/colors/accent3_4" csCatId="accent3" phldr="1"/>
      <dgm:spPr/>
    </dgm:pt>
    <dgm:pt modelId="{A291DFA8-5A91-584F-ABC9-B9503879834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3100" b="1" dirty="0" smtClean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rPr>
            <a:t>счет 205</a:t>
          </a:r>
          <a:endParaRPr lang="ru-RU" sz="3100" b="1" dirty="0">
            <a:solidFill>
              <a:srgbClr val="002060"/>
            </a:solidFill>
            <a:latin typeface="Bookman Old Style" charset="0"/>
            <a:ea typeface="Bookman Old Style" charset="0"/>
            <a:cs typeface="Bookman Old Style" charset="0"/>
          </a:endParaRPr>
        </a:p>
      </dgm:t>
    </dgm:pt>
    <dgm:pt modelId="{5955F7D3-2430-7941-AC21-8C27F5845676}" type="parTrans" cxnId="{F97FA302-B08A-CE4F-8FA6-A33EB9C54BF7}">
      <dgm:prSet/>
      <dgm:spPr/>
      <dgm:t>
        <a:bodyPr/>
        <a:lstStyle/>
        <a:p>
          <a:endParaRPr lang="ru-RU"/>
        </a:p>
      </dgm:t>
    </dgm:pt>
    <dgm:pt modelId="{C468B292-CF8C-9346-93A4-338B1F53349E}" type="sibTrans" cxnId="{F97FA302-B08A-CE4F-8FA6-A33EB9C54BF7}">
      <dgm:prSet/>
      <dgm:spPr/>
      <dgm:t>
        <a:bodyPr/>
        <a:lstStyle/>
        <a:p>
          <a:endParaRPr lang="ru-RU"/>
        </a:p>
      </dgm:t>
    </dgm:pt>
    <dgm:pt modelId="{8BB00018-60D3-934E-987F-8A112151F0B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3100" b="1" dirty="0" smtClean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rPr>
            <a:t>Деньги!!!</a:t>
          </a:r>
          <a:endParaRPr lang="ru-RU" sz="3100" b="1" dirty="0">
            <a:solidFill>
              <a:srgbClr val="002060"/>
            </a:solidFill>
            <a:latin typeface="Bookman Old Style" charset="0"/>
            <a:ea typeface="Bookman Old Style" charset="0"/>
            <a:cs typeface="Bookman Old Style" charset="0"/>
          </a:endParaRPr>
        </a:p>
      </dgm:t>
    </dgm:pt>
    <dgm:pt modelId="{6A81734B-F984-304F-A132-570805687293}" type="parTrans" cxnId="{704E948B-4B92-5841-9AED-5A629F290554}">
      <dgm:prSet/>
      <dgm:spPr/>
      <dgm:t>
        <a:bodyPr/>
        <a:lstStyle/>
        <a:p>
          <a:endParaRPr lang="ru-RU"/>
        </a:p>
      </dgm:t>
    </dgm:pt>
    <dgm:pt modelId="{C8C47562-4B1B-DE49-B323-4617E98B0BBF}" type="sibTrans" cxnId="{704E948B-4B92-5841-9AED-5A629F290554}">
      <dgm:prSet/>
      <dgm:spPr/>
      <dgm:t>
        <a:bodyPr/>
        <a:lstStyle/>
        <a:p>
          <a:endParaRPr lang="ru-RU"/>
        </a:p>
      </dgm:t>
    </dgm:pt>
    <dgm:pt modelId="{34C41145-BD27-2349-B470-57D5F2C1CC77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100" b="1" dirty="0" smtClean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rPr>
            <a:t>Аренда</a:t>
          </a:r>
          <a:endParaRPr lang="ru-RU" sz="3100" b="1" dirty="0">
            <a:solidFill>
              <a:srgbClr val="002060"/>
            </a:solidFill>
            <a:latin typeface="Bookman Old Style" charset="0"/>
            <a:ea typeface="Bookman Old Style" charset="0"/>
            <a:cs typeface="Bookman Old Style" charset="0"/>
          </a:endParaRPr>
        </a:p>
      </dgm:t>
    </dgm:pt>
    <dgm:pt modelId="{3B36EE91-1F5C-2643-8DF1-D4D53635EF5E}" type="parTrans" cxnId="{2CEB1AF5-2DE8-DD46-AAB6-D139FAADC323}">
      <dgm:prSet/>
      <dgm:spPr/>
      <dgm:t>
        <a:bodyPr/>
        <a:lstStyle/>
        <a:p>
          <a:endParaRPr lang="ru-RU"/>
        </a:p>
      </dgm:t>
    </dgm:pt>
    <dgm:pt modelId="{4BB15A7B-EA47-1749-810B-1EA1F4730583}" type="sibTrans" cxnId="{2CEB1AF5-2DE8-DD46-AAB6-D139FAADC323}">
      <dgm:prSet/>
      <dgm:spPr/>
      <dgm:t>
        <a:bodyPr/>
        <a:lstStyle/>
        <a:p>
          <a:endParaRPr lang="ru-RU"/>
        </a:p>
      </dgm:t>
    </dgm:pt>
    <dgm:pt modelId="{63478070-9B76-5447-A311-68D0A0B76588}" type="pres">
      <dgm:prSet presAssocID="{BB2AE65D-6356-5349-A2C4-E4D240EB5351}" presName="Name0" presStyleCnt="0">
        <dgm:presLayoutVars>
          <dgm:dir/>
          <dgm:animLvl val="lvl"/>
          <dgm:resizeHandles val="exact"/>
        </dgm:presLayoutVars>
      </dgm:prSet>
      <dgm:spPr/>
    </dgm:pt>
    <dgm:pt modelId="{ACD80D01-E070-5E4C-8DEC-7C30B2368F4D}" type="pres">
      <dgm:prSet presAssocID="{A291DFA8-5A91-584F-ABC9-B9503879834E}" presName="parTxOnly" presStyleLbl="node1" presStyleIdx="0" presStyleCnt="3" custLinFactNeighborX="18395" custLinFactNeighborY="-18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54528-1A5E-254C-9327-AE2680828690}" type="pres">
      <dgm:prSet presAssocID="{C468B292-CF8C-9346-93A4-338B1F53349E}" presName="parTxOnlySpace" presStyleCnt="0"/>
      <dgm:spPr/>
    </dgm:pt>
    <dgm:pt modelId="{1F800A95-8F38-0D4D-9795-EA4E20EEB5CF}" type="pres">
      <dgm:prSet presAssocID="{8BB00018-60D3-934E-987F-8A112151F0B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1AF1F-9CD7-994D-A21D-9299EC407288}" type="pres">
      <dgm:prSet presAssocID="{C8C47562-4B1B-DE49-B323-4617E98B0BBF}" presName="parTxOnlySpace" presStyleCnt="0"/>
      <dgm:spPr/>
    </dgm:pt>
    <dgm:pt modelId="{76B1A636-301F-564E-A7A8-A5443028A752}" type="pres">
      <dgm:prSet presAssocID="{34C41145-BD27-2349-B470-57D5F2C1CC7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7FA302-B08A-CE4F-8FA6-A33EB9C54BF7}" srcId="{BB2AE65D-6356-5349-A2C4-E4D240EB5351}" destId="{A291DFA8-5A91-584F-ABC9-B9503879834E}" srcOrd="0" destOrd="0" parTransId="{5955F7D3-2430-7941-AC21-8C27F5845676}" sibTransId="{C468B292-CF8C-9346-93A4-338B1F53349E}"/>
    <dgm:cxn modelId="{D4C86BCB-D15A-430D-965E-8767EAB837D0}" type="presOf" srcId="{BB2AE65D-6356-5349-A2C4-E4D240EB5351}" destId="{63478070-9B76-5447-A311-68D0A0B76588}" srcOrd="0" destOrd="0" presId="urn:microsoft.com/office/officeart/2005/8/layout/chevron1"/>
    <dgm:cxn modelId="{8870AF9B-6050-42A5-B30A-D17644B1132A}" type="presOf" srcId="{8BB00018-60D3-934E-987F-8A112151F0BA}" destId="{1F800A95-8F38-0D4D-9795-EA4E20EEB5CF}" srcOrd="0" destOrd="0" presId="urn:microsoft.com/office/officeart/2005/8/layout/chevron1"/>
    <dgm:cxn modelId="{704E948B-4B92-5841-9AED-5A629F290554}" srcId="{BB2AE65D-6356-5349-A2C4-E4D240EB5351}" destId="{8BB00018-60D3-934E-987F-8A112151F0BA}" srcOrd="1" destOrd="0" parTransId="{6A81734B-F984-304F-A132-570805687293}" sibTransId="{C8C47562-4B1B-DE49-B323-4617E98B0BBF}"/>
    <dgm:cxn modelId="{4D3DF920-913D-404E-A63D-C78987A9C5EC}" type="presOf" srcId="{34C41145-BD27-2349-B470-57D5F2C1CC77}" destId="{76B1A636-301F-564E-A7A8-A5443028A752}" srcOrd="0" destOrd="0" presId="urn:microsoft.com/office/officeart/2005/8/layout/chevron1"/>
    <dgm:cxn modelId="{2CEB1AF5-2DE8-DD46-AAB6-D139FAADC323}" srcId="{BB2AE65D-6356-5349-A2C4-E4D240EB5351}" destId="{34C41145-BD27-2349-B470-57D5F2C1CC77}" srcOrd="2" destOrd="0" parTransId="{3B36EE91-1F5C-2643-8DF1-D4D53635EF5E}" sibTransId="{4BB15A7B-EA47-1749-810B-1EA1F4730583}"/>
    <dgm:cxn modelId="{A491499E-FE4F-47D6-ABDE-CDD328E503B0}" type="presOf" srcId="{A291DFA8-5A91-584F-ABC9-B9503879834E}" destId="{ACD80D01-E070-5E4C-8DEC-7C30B2368F4D}" srcOrd="0" destOrd="0" presId="urn:microsoft.com/office/officeart/2005/8/layout/chevron1"/>
    <dgm:cxn modelId="{805823EC-7439-459A-B663-E3E5EDA7A501}" type="presParOf" srcId="{63478070-9B76-5447-A311-68D0A0B76588}" destId="{ACD80D01-E070-5E4C-8DEC-7C30B2368F4D}" srcOrd="0" destOrd="0" presId="urn:microsoft.com/office/officeart/2005/8/layout/chevron1"/>
    <dgm:cxn modelId="{8C046AD9-E390-4AA6-A17E-87FC1B837C30}" type="presParOf" srcId="{63478070-9B76-5447-A311-68D0A0B76588}" destId="{C8B54528-1A5E-254C-9327-AE2680828690}" srcOrd="1" destOrd="0" presId="urn:microsoft.com/office/officeart/2005/8/layout/chevron1"/>
    <dgm:cxn modelId="{8B8CF893-27C6-4DFD-AAC7-C5EBE6D2AB84}" type="presParOf" srcId="{63478070-9B76-5447-A311-68D0A0B76588}" destId="{1F800A95-8F38-0D4D-9795-EA4E20EEB5CF}" srcOrd="2" destOrd="0" presId="urn:microsoft.com/office/officeart/2005/8/layout/chevron1"/>
    <dgm:cxn modelId="{66A7EE1C-A189-4BAB-BD52-9C8007A813AC}" type="presParOf" srcId="{63478070-9B76-5447-A311-68D0A0B76588}" destId="{8761AF1F-9CD7-994D-A21D-9299EC407288}" srcOrd="3" destOrd="0" presId="urn:microsoft.com/office/officeart/2005/8/layout/chevron1"/>
    <dgm:cxn modelId="{93BD5D70-AFA4-4972-8C7D-E2C4542F7139}" type="presParOf" srcId="{63478070-9B76-5447-A311-68D0A0B76588}" destId="{76B1A636-301F-564E-A7A8-A5443028A75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2AE65D-6356-5349-A2C4-E4D240EB5351}" type="doc">
      <dgm:prSet loTypeId="urn:microsoft.com/office/officeart/2005/8/layout/chevron1" loCatId="" qsTypeId="urn:microsoft.com/office/officeart/2005/8/quickstyle/3D2" qsCatId="3D" csTypeId="urn:microsoft.com/office/officeart/2005/8/colors/accent1_4" csCatId="accent1" phldr="1"/>
      <dgm:spPr/>
    </dgm:pt>
    <dgm:pt modelId="{A291DFA8-5A91-584F-ABC9-B9503879834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3100" b="1" dirty="0" smtClean="0">
              <a:solidFill>
                <a:schemeClr val="tx1"/>
              </a:solidFill>
              <a:latin typeface="Bookman Old Style" charset="0"/>
              <a:ea typeface="Bookman Old Style" charset="0"/>
              <a:cs typeface="Bookman Old Style" charset="0"/>
            </a:rPr>
            <a:t>счет 210.05</a:t>
          </a:r>
          <a:endParaRPr lang="ru-RU" sz="3100" b="1" dirty="0">
            <a:solidFill>
              <a:schemeClr val="tx1"/>
            </a:solidFill>
            <a:latin typeface="Bookman Old Style" charset="0"/>
            <a:ea typeface="Bookman Old Style" charset="0"/>
            <a:cs typeface="Bookman Old Style" charset="0"/>
          </a:endParaRPr>
        </a:p>
      </dgm:t>
    </dgm:pt>
    <dgm:pt modelId="{5955F7D3-2430-7941-AC21-8C27F5845676}" type="parTrans" cxnId="{F97FA302-B08A-CE4F-8FA6-A33EB9C54BF7}">
      <dgm:prSet/>
      <dgm:spPr/>
      <dgm:t>
        <a:bodyPr/>
        <a:lstStyle/>
        <a:p>
          <a:endParaRPr lang="ru-RU"/>
        </a:p>
      </dgm:t>
    </dgm:pt>
    <dgm:pt modelId="{C468B292-CF8C-9346-93A4-338B1F53349E}" type="sibTrans" cxnId="{F97FA302-B08A-CE4F-8FA6-A33EB9C54BF7}">
      <dgm:prSet/>
      <dgm:spPr/>
      <dgm:t>
        <a:bodyPr/>
        <a:lstStyle/>
        <a:p>
          <a:endParaRPr lang="ru-RU"/>
        </a:p>
      </dgm:t>
    </dgm:pt>
    <dgm:pt modelId="{8BB00018-60D3-934E-987F-8A112151F0BA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12700" indent="0">
            <a:tabLst/>
          </a:pPr>
          <a:r>
            <a:rPr lang="ru-RU" sz="2700" b="1" dirty="0" smtClean="0">
              <a:solidFill>
                <a:schemeClr val="tx1"/>
              </a:solidFill>
              <a:latin typeface="Bookman Old Style" charset="0"/>
              <a:ea typeface="Bookman Old Style" charset="0"/>
              <a:cs typeface="Bookman Old Style" charset="0"/>
            </a:rPr>
            <a:t>Расчеты</a:t>
          </a:r>
          <a:r>
            <a:rPr lang="ru-RU" sz="2800" b="1" dirty="0" smtClean="0">
              <a:solidFill>
                <a:schemeClr val="tx1"/>
              </a:solidFill>
              <a:latin typeface="Bookman Old Style" charset="0"/>
              <a:ea typeface="Bookman Old Style" charset="0"/>
              <a:cs typeface="Bookman Old Style" charset="0"/>
            </a:rPr>
            <a:t> !!!</a:t>
          </a:r>
          <a:endParaRPr lang="ru-RU" sz="2800" b="1" dirty="0">
            <a:solidFill>
              <a:schemeClr val="tx1"/>
            </a:solidFill>
            <a:latin typeface="Bookman Old Style" charset="0"/>
            <a:ea typeface="Bookman Old Style" charset="0"/>
            <a:cs typeface="Bookman Old Style" charset="0"/>
          </a:endParaRPr>
        </a:p>
      </dgm:t>
    </dgm:pt>
    <dgm:pt modelId="{6A81734B-F984-304F-A132-570805687293}" type="parTrans" cxnId="{704E948B-4B92-5841-9AED-5A629F290554}">
      <dgm:prSet/>
      <dgm:spPr/>
      <dgm:t>
        <a:bodyPr/>
        <a:lstStyle/>
        <a:p>
          <a:endParaRPr lang="ru-RU"/>
        </a:p>
      </dgm:t>
    </dgm:pt>
    <dgm:pt modelId="{C8C47562-4B1B-DE49-B323-4617E98B0BBF}" type="sibTrans" cxnId="{704E948B-4B92-5841-9AED-5A629F290554}">
      <dgm:prSet/>
      <dgm:spPr/>
      <dgm:t>
        <a:bodyPr/>
        <a:lstStyle/>
        <a:p>
          <a:endParaRPr lang="ru-RU"/>
        </a:p>
      </dgm:t>
    </dgm:pt>
    <dgm:pt modelId="{34C41145-BD27-2349-B470-57D5F2C1CC77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Bookman Old Style" charset="0"/>
              <a:ea typeface="Bookman Old Style" charset="0"/>
              <a:cs typeface="Bookman Old Style" charset="0"/>
            </a:rPr>
            <a:t>Безвозмездное пользование</a:t>
          </a:r>
          <a:endParaRPr lang="ru-RU" sz="2400" b="1" dirty="0">
            <a:solidFill>
              <a:schemeClr val="tx1"/>
            </a:solidFill>
            <a:latin typeface="Bookman Old Style" charset="0"/>
            <a:ea typeface="Bookman Old Style" charset="0"/>
            <a:cs typeface="Bookman Old Style" charset="0"/>
          </a:endParaRPr>
        </a:p>
      </dgm:t>
    </dgm:pt>
    <dgm:pt modelId="{3B36EE91-1F5C-2643-8DF1-D4D53635EF5E}" type="parTrans" cxnId="{2CEB1AF5-2DE8-DD46-AAB6-D139FAADC323}">
      <dgm:prSet/>
      <dgm:spPr/>
      <dgm:t>
        <a:bodyPr/>
        <a:lstStyle/>
        <a:p>
          <a:endParaRPr lang="ru-RU"/>
        </a:p>
      </dgm:t>
    </dgm:pt>
    <dgm:pt modelId="{4BB15A7B-EA47-1749-810B-1EA1F4730583}" type="sibTrans" cxnId="{2CEB1AF5-2DE8-DD46-AAB6-D139FAADC323}">
      <dgm:prSet/>
      <dgm:spPr/>
      <dgm:t>
        <a:bodyPr/>
        <a:lstStyle/>
        <a:p>
          <a:endParaRPr lang="ru-RU"/>
        </a:p>
      </dgm:t>
    </dgm:pt>
    <dgm:pt modelId="{63478070-9B76-5447-A311-68D0A0B76588}" type="pres">
      <dgm:prSet presAssocID="{BB2AE65D-6356-5349-A2C4-E4D240EB5351}" presName="Name0" presStyleCnt="0">
        <dgm:presLayoutVars>
          <dgm:dir/>
          <dgm:animLvl val="lvl"/>
          <dgm:resizeHandles val="exact"/>
        </dgm:presLayoutVars>
      </dgm:prSet>
      <dgm:spPr/>
    </dgm:pt>
    <dgm:pt modelId="{ACD80D01-E070-5E4C-8DEC-7C30B2368F4D}" type="pres">
      <dgm:prSet presAssocID="{A291DFA8-5A91-584F-ABC9-B9503879834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54528-1A5E-254C-9327-AE2680828690}" type="pres">
      <dgm:prSet presAssocID="{C468B292-CF8C-9346-93A4-338B1F53349E}" presName="parTxOnlySpace" presStyleCnt="0"/>
      <dgm:spPr/>
    </dgm:pt>
    <dgm:pt modelId="{1F800A95-8F38-0D4D-9795-EA4E20EEB5CF}" type="pres">
      <dgm:prSet presAssocID="{8BB00018-60D3-934E-987F-8A112151F0B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1AF1F-9CD7-994D-A21D-9299EC407288}" type="pres">
      <dgm:prSet presAssocID="{C8C47562-4B1B-DE49-B323-4617E98B0BBF}" presName="parTxOnlySpace" presStyleCnt="0"/>
      <dgm:spPr/>
    </dgm:pt>
    <dgm:pt modelId="{76B1A636-301F-564E-A7A8-A5443028A752}" type="pres">
      <dgm:prSet presAssocID="{34C41145-BD27-2349-B470-57D5F2C1CC77}" presName="parTxOnly" presStyleLbl="node1" presStyleIdx="2" presStyleCnt="3" custLinFactNeighborX="27939" custLinFactNeighborY="-22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84F7D4-CEFA-487A-BAA9-BE62D46009F0}" type="presOf" srcId="{8BB00018-60D3-934E-987F-8A112151F0BA}" destId="{1F800A95-8F38-0D4D-9795-EA4E20EEB5CF}" srcOrd="0" destOrd="0" presId="urn:microsoft.com/office/officeart/2005/8/layout/chevron1"/>
    <dgm:cxn modelId="{F97FA302-B08A-CE4F-8FA6-A33EB9C54BF7}" srcId="{BB2AE65D-6356-5349-A2C4-E4D240EB5351}" destId="{A291DFA8-5A91-584F-ABC9-B9503879834E}" srcOrd="0" destOrd="0" parTransId="{5955F7D3-2430-7941-AC21-8C27F5845676}" sibTransId="{C468B292-CF8C-9346-93A4-338B1F53349E}"/>
    <dgm:cxn modelId="{FE2CD51C-FADD-45DF-8B51-4BDE1B60F541}" type="presOf" srcId="{A291DFA8-5A91-584F-ABC9-B9503879834E}" destId="{ACD80D01-E070-5E4C-8DEC-7C30B2368F4D}" srcOrd="0" destOrd="0" presId="urn:microsoft.com/office/officeart/2005/8/layout/chevron1"/>
    <dgm:cxn modelId="{2A1BF992-CECC-4C2E-9612-A695A4F7835D}" type="presOf" srcId="{34C41145-BD27-2349-B470-57D5F2C1CC77}" destId="{76B1A636-301F-564E-A7A8-A5443028A752}" srcOrd="0" destOrd="0" presId="urn:microsoft.com/office/officeart/2005/8/layout/chevron1"/>
    <dgm:cxn modelId="{3C4432B8-0463-478F-AA9A-C484F89A455B}" type="presOf" srcId="{BB2AE65D-6356-5349-A2C4-E4D240EB5351}" destId="{63478070-9B76-5447-A311-68D0A0B76588}" srcOrd="0" destOrd="0" presId="urn:microsoft.com/office/officeart/2005/8/layout/chevron1"/>
    <dgm:cxn modelId="{704E948B-4B92-5841-9AED-5A629F290554}" srcId="{BB2AE65D-6356-5349-A2C4-E4D240EB5351}" destId="{8BB00018-60D3-934E-987F-8A112151F0BA}" srcOrd="1" destOrd="0" parTransId="{6A81734B-F984-304F-A132-570805687293}" sibTransId="{C8C47562-4B1B-DE49-B323-4617E98B0BBF}"/>
    <dgm:cxn modelId="{2CEB1AF5-2DE8-DD46-AAB6-D139FAADC323}" srcId="{BB2AE65D-6356-5349-A2C4-E4D240EB5351}" destId="{34C41145-BD27-2349-B470-57D5F2C1CC77}" srcOrd="2" destOrd="0" parTransId="{3B36EE91-1F5C-2643-8DF1-D4D53635EF5E}" sibTransId="{4BB15A7B-EA47-1749-810B-1EA1F4730583}"/>
    <dgm:cxn modelId="{38DB38A7-3190-4ECC-A7C5-8DD5E8304964}" type="presParOf" srcId="{63478070-9B76-5447-A311-68D0A0B76588}" destId="{ACD80D01-E070-5E4C-8DEC-7C30B2368F4D}" srcOrd="0" destOrd="0" presId="urn:microsoft.com/office/officeart/2005/8/layout/chevron1"/>
    <dgm:cxn modelId="{DD8C4E5A-0885-48CE-A3AD-22850DABD23F}" type="presParOf" srcId="{63478070-9B76-5447-A311-68D0A0B76588}" destId="{C8B54528-1A5E-254C-9327-AE2680828690}" srcOrd="1" destOrd="0" presId="urn:microsoft.com/office/officeart/2005/8/layout/chevron1"/>
    <dgm:cxn modelId="{74B14C14-A9E7-4910-AF8F-9F19918D2B49}" type="presParOf" srcId="{63478070-9B76-5447-A311-68D0A0B76588}" destId="{1F800A95-8F38-0D4D-9795-EA4E20EEB5CF}" srcOrd="2" destOrd="0" presId="urn:microsoft.com/office/officeart/2005/8/layout/chevron1"/>
    <dgm:cxn modelId="{0ECE51CE-FBDA-47E7-90E0-0012103F4B51}" type="presParOf" srcId="{63478070-9B76-5447-A311-68D0A0B76588}" destId="{8761AF1F-9CD7-994D-A21D-9299EC407288}" srcOrd="3" destOrd="0" presId="urn:microsoft.com/office/officeart/2005/8/layout/chevron1"/>
    <dgm:cxn modelId="{48E93775-2EEC-42AE-A812-2C63A8FD38ED}" type="presParOf" srcId="{63478070-9B76-5447-A311-68D0A0B76588}" destId="{76B1A636-301F-564E-A7A8-A5443028A75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97605B-C23B-40FD-B410-90923B1F66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5EF366-00BA-4604-8742-A8289F12252B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1. </a:t>
          </a:r>
          <a:r>
            <a:rPr lang="ru-RU" b="1" dirty="0" smtClean="0">
              <a:solidFill>
                <a:srgbClr val="FF0000"/>
              </a:solidFill>
            </a:rPr>
            <a:t>Передача права собственности </a:t>
          </a:r>
          <a:r>
            <a:rPr lang="ru-RU" dirty="0" smtClean="0">
              <a:solidFill>
                <a:srgbClr val="000000"/>
              </a:solidFill>
              <a:effectLst/>
              <a:latin typeface="Times New Roman CYR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на арендованное имущество арендатору по истечении срока аренды или до его истечения при условии внесения арендатором всей обусловленной договором выкупной цены</a:t>
          </a:r>
          <a:r>
            <a:rPr lang="ru-RU" dirty="0" smtClean="0"/>
            <a:t>  </a:t>
          </a:r>
          <a:endParaRPr lang="ru-RU" dirty="0"/>
        </a:p>
      </dgm:t>
    </dgm:pt>
    <dgm:pt modelId="{7773BF4C-C0C6-4A1D-A974-23D9E4CF42FD}" type="parTrans" cxnId="{7F649C69-DB90-4BC9-8234-2F8B81E0A139}">
      <dgm:prSet/>
      <dgm:spPr/>
      <dgm:t>
        <a:bodyPr/>
        <a:lstStyle/>
        <a:p>
          <a:endParaRPr lang="ru-RU"/>
        </a:p>
      </dgm:t>
    </dgm:pt>
    <dgm:pt modelId="{1070D5A2-C21D-49C4-9E63-91B2C31AC74E}" type="sibTrans" cxnId="{7F649C69-DB90-4BC9-8234-2F8B81E0A139}">
      <dgm:prSet/>
      <dgm:spPr/>
      <dgm:t>
        <a:bodyPr/>
        <a:lstStyle/>
        <a:p>
          <a:endParaRPr lang="ru-RU"/>
        </a:p>
      </dgm:t>
    </dgm:pt>
    <dgm:pt modelId="{466B4441-A75F-4B8B-9429-C247A1143B6E}">
      <dgm:prSet custT="1"/>
      <dgm:spPr/>
      <dgm:t>
        <a:bodyPr/>
        <a:lstStyle/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solidFill>
                <a:srgbClr val="FF0000"/>
              </a:solidFill>
              <a:latin typeface="Times New Roman"/>
              <a:cs typeface="Times New Roman"/>
            </a:rPr>
            <a:t>Передаваемое  </a:t>
          </a:r>
          <a:r>
            <a:rPr lang="ru-RU" sz="2000" b="1" dirty="0" smtClean="0">
              <a:solidFill>
                <a:srgbClr val="FF0000"/>
              </a:solidFill>
              <a:effectLst/>
              <a:latin typeface="Times New Roman CYR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 пользование имущество :</a:t>
          </a: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solidFill>
                <a:srgbClr val="000000"/>
              </a:solidFill>
              <a:effectLst/>
              <a:latin typeface="Times New Roman CYR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2. Носит специализированный характер</a:t>
          </a:r>
          <a:r>
            <a:rPr lang="ru-RU" sz="2000" b="1" dirty="0" smtClean="0">
              <a:solidFill>
                <a:srgbClr val="7030A0"/>
              </a:solidFill>
              <a:latin typeface="Times New Roman"/>
              <a:cs typeface="Times New Roman"/>
            </a:rPr>
            <a:t> </a:t>
          </a: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solidFill>
                <a:srgbClr val="000000"/>
              </a:solidFill>
              <a:effectLst/>
              <a:latin typeface="Times New Roman CYR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3. Не может быть заменено другим имуществом </a:t>
          </a:r>
          <a:r>
            <a:rPr lang="ru-RU" sz="2000" dirty="0" smtClean="0">
              <a:solidFill>
                <a:srgbClr val="000000"/>
              </a:solidFill>
              <a:effectLst/>
              <a:latin typeface="Times New Roman CYR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без дополнительных финансовых расходов</a:t>
          </a: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solidFill>
                <a:srgbClr val="000000"/>
              </a:solidFill>
              <a:effectLst/>
              <a:latin typeface="Times New Roman CYR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4. Приоритетное право арендатора на продление договора аренды </a:t>
          </a:r>
          <a:endParaRPr lang="ru-RU" sz="2000" b="1" dirty="0" smtClean="0">
            <a:solidFill>
              <a:srgbClr val="7030A0"/>
            </a:solidFill>
            <a:latin typeface="Times New Roman"/>
            <a:cs typeface="Times New Roman"/>
          </a:endParaRP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solidFill>
                <a:srgbClr val="FF0000"/>
              </a:solidFill>
              <a:effectLst/>
              <a:latin typeface="Times New Roman CYR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убытки (прибыль) от изменений справедливой стоимости передаваемого в пользование имущества в течении срока договора относятся на пользователя такого имущества</a:t>
          </a:r>
          <a:endParaRPr lang="ru-RU" sz="2000" b="1" dirty="0">
            <a:solidFill>
              <a:srgbClr val="FF0000"/>
            </a:solidFill>
            <a:latin typeface="Times New Roman"/>
            <a:cs typeface="Times New Roman"/>
          </a:endParaRPr>
        </a:p>
      </dgm:t>
    </dgm:pt>
    <dgm:pt modelId="{6CE35F28-F6C0-4172-AF98-C7102B822915}" type="parTrans" cxnId="{7D09B21C-60DF-4592-BD1D-CA7582F572B3}">
      <dgm:prSet/>
      <dgm:spPr/>
      <dgm:t>
        <a:bodyPr/>
        <a:lstStyle/>
        <a:p>
          <a:endParaRPr lang="ru-RU"/>
        </a:p>
      </dgm:t>
    </dgm:pt>
    <dgm:pt modelId="{6A3D1F62-0EE4-4425-BD9C-811530487A00}" type="sibTrans" cxnId="{7D09B21C-60DF-4592-BD1D-CA7582F572B3}">
      <dgm:prSet/>
      <dgm:spPr/>
      <dgm:t>
        <a:bodyPr/>
        <a:lstStyle/>
        <a:p>
          <a:endParaRPr lang="ru-RU"/>
        </a:p>
      </dgm:t>
    </dgm:pt>
    <dgm:pt modelId="{7A4532BB-2E24-42F9-AFDB-9791A05203E4}" type="pres">
      <dgm:prSet presAssocID="{A197605B-C23B-40FD-B410-90923B1F66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6A811F9-DD3F-49B9-9DDF-9EC4F98A0348}" type="pres">
      <dgm:prSet presAssocID="{FA5EF366-00BA-4604-8742-A8289F12252B}" presName="root" presStyleCnt="0"/>
      <dgm:spPr/>
    </dgm:pt>
    <dgm:pt modelId="{1C3FDC68-C874-4F1A-A16D-D752E12332CF}" type="pres">
      <dgm:prSet presAssocID="{FA5EF366-00BA-4604-8742-A8289F12252B}" presName="rootComposite" presStyleCnt="0"/>
      <dgm:spPr/>
    </dgm:pt>
    <dgm:pt modelId="{8951E5B7-1343-4B77-B9E7-79989B72F1FD}" type="pres">
      <dgm:prSet presAssocID="{FA5EF366-00BA-4604-8742-A8289F12252B}" presName="rootText" presStyleLbl="node1" presStyleIdx="0" presStyleCnt="1" custScaleX="603240" custScaleY="197432" custLinFactNeighborX="12196" custLinFactNeighborY="-12264"/>
      <dgm:spPr/>
      <dgm:t>
        <a:bodyPr/>
        <a:lstStyle/>
        <a:p>
          <a:endParaRPr lang="ru-RU"/>
        </a:p>
      </dgm:t>
    </dgm:pt>
    <dgm:pt modelId="{30449AC9-E4F4-4724-8D23-0D4AC90F4438}" type="pres">
      <dgm:prSet presAssocID="{FA5EF366-00BA-4604-8742-A8289F12252B}" presName="rootConnector" presStyleLbl="node1" presStyleIdx="0" presStyleCnt="1"/>
      <dgm:spPr/>
      <dgm:t>
        <a:bodyPr/>
        <a:lstStyle/>
        <a:p>
          <a:endParaRPr lang="ru-RU"/>
        </a:p>
      </dgm:t>
    </dgm:pt>
    <dgm:pt modelId="{8FBA1A40-3472-4E7E-B720-4C71DDEB4FC1}" type="pres">
      <dgm:prSet presAssocID="{FA5EF366-00BA-4604-8742-A8289F12252B}" presName="childShape" presStyleCnt="0"/>
      <dgm:spPr/>
    </dgm:pt>
    <dgm:pt modelId="{F5E9AFED-1E04-4D6A-B070-BC422ADC2568}" type="pres">
      <dgm:prSet presAssocID="{6CE35F28-F6C0-4172-AF98-C7102B822915}" presName="Name13" presStyleLbl="parChTrans1D2" presStyleIdx="0" presStyleCnt="1"/>
      <dgm:spPr/>
      <dgm:t>
        <a:bodyPr/>
        <a:lstStyle/>
        <a:p>
          <a:endParaRPr lang="ru-RU"/>
        </a:p>
      </dgm:t>
    </dgm:pt>
    <dgm:pt modelId="{48DBA575-9684-49DA-AB48-4DC0378BA9C7}" type="pres">
      <dgm:prSet presAssocID="{466B4441-A75F-4B8B-9429-C247A1143B6E}" presName="childText" presStyleLbl="bgAcc1" presStyleIdx="0" presStyleCnt="1" custScaleX="616821" custScaleY="410433" custLinFactNeighborX="-8472" custLinFactNeighborY="9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09B21C-60DF-4592-BD1D-CA7582F572B3}" srcId="{FA5EF366-00BA-4604-8742-A8289F12252B}" destId="{466B4441-A75F-4B8B-9429-C247A1143B6E}" srcOrd="0" destOrd="0" parTransId="{6CE35F28-F6C0-4172-AF98-C7102B822915}" sibTransId="{6A3D1F62-0EE4-4425-BD9C-811530487A00}"/>
    <dgm:cxn modelId="{D1A9A10A-ABF9-4B0C-831D-86411CE74B6B}" type="presOf" srcId="{FA5EF366-00BA-4604-8742-A8289F12252B}" destId="{8951E5B7-1343-4B77-B9E7-79989B72F1FD}" srcOrd="0" destOrd="0" presId="urn:microsoft.com/office/officeart/2005/8/layout/hierarchy3"/>
    <dgm:cxn modelId="{7F649C69-DB90-4BC9-8234-2F8B81E0A139}" srcId="{A197605B-C23B-40FD-B410-90923B1F6660}" destId="{FA5EF366-00BA-4604-8742-A8289F12252B}" srcOrd="0" destOrd="0" parTransId="{7773BF4C-C0C6-4A1D-A974-23D9E4CF42FD}" sibTransId="{1070D5A2-C21D-49C4-9E63-91B2C31AC74E}"/>
    <dgm:cxn modelId="{83643084-312E-4D6F-94BF-7D3ADD89B2E4}" type="presOf" srcId="{FA5EF366-00BA-4604-8742-A8289F12252B}" destId="{30449AC9-E4F4-4724-8D23-0D4AC90F4438}" srcOrd="1" destOrd="0" presId="urn:microsoft.com/office/officeart/2005/8/layout/hierarchy3"/>
    <dgm:cxn modelId="{365AF421-CFE4-4D9F-BBE0-67F2C9C4D840}" type="presOf" srcId="{A197605B-C23B-40FD-B410-90923B1F6660}" destId="{7A4532BB-2E24-42F9-AFDB-9791A05203E4}" srcOrd="0" destOrd="0" presId="urn:microsoft.com/office/officeart/2005/8/layout/hierarchy3"/>
    <dgm:cxn modelId="{5776D9DC-269F-44E5-814F-71A4F0C7A6EA}" type="presOf" srcId="{6CE35F28-F6C0-4172-AF98-C7102B822915}" destId="{F5E9AFED-1E04-4D6A-B070-BC422ADC2568}" srcOrd="0" destOrd="0" presId="urn:microsoft.com/office/officeart/2005/8/layout/hierarchy3"/>
    <dgm:cxn modelId="{79A0E98A-4C3D-4D2F-896A-28A4B0A2BBC8}" type="presOf" srcId="{466B4441-A75F-4B8B-9429-C247A1143B6E}" destId="{48DBA575-9684-49DA-AB48-4DC0378BA9C7}" srcOrd="0" destOrd="0" presId="urn:microsoft.com/office/officeart/2005/8/layout/hierarchy3"/>
    <dgm:cxn modelId="{8C80FBFD-8ED7-4F14-9E5D-29DAD27A1F14}" type="presParOf" srcId="{7A4532BB-2E24-42F9-AFDB-9791A05203E4}" destId="{76A811F9-DD3F-49B9-9DDF-9EC4F98A0348}" srcOrd="0" destOrd="0" presId="urn:microsoft.com/office/officeart/2005/8/layout/hierarchy3"/>
    <dgm:cxn modelId="{7F95B3F6-0291-447A-9F47-DCA29438275D}" type="presParOf" srcId="{76A811F9-DD3F-49B9-9DDF-9EC4F98A0348}" destId="{1C3FDC68-C874-4F1A-A16D-D752E12332CF}" srcOrd="0" destOrd="0" presId="urn:microsoft.com/office/officeart/2005/8/layout/hierarchy3"/>
    <dgm:cxn modelId="{B5D0D0D8-8767-4D94-A518-CA49C51ECF12}" type="presParOf" srcId="{1C3FDC68-C874-4F1A-A16D-D752E12332CF}" destId="{8951E5B7-1343-4B77-B9E7-79989B72F1FD}" srcOrd="0" destOrd="0" presId="urn:microsoft.com/office/officeart/2005/8/layout/hierarchy3"/>
    <dgm:cxn modelId="{984BECD9-E2BF-41F9-BC88-B9558658092E}" type="presParOf" srcId="{1C3FDC68-C874-4F1A-A16D-D752E12332CF}" destId="{30449AC9-E4F4-4724-8D23-0D4AC90F4438}" srcOrd="1" destOrd="0" presId="urn:microsoft.com/office/officeart/2005/8/layout/hierarchy3"/>
    <dgm:cxn modelId="{D1BACEA2-43D3-4931-AE6A-FB63AC378A8D}" type="presParOf" srcId="{76A811F9-DD3F-49B9-9DDF-9EC4F98A0348}" destId="{8FBA1A40-3472-4E7E-B720-4C71DDEB4FC1}" srcOrd="1" destOrd="0" presId="urn:microsoft.com/office/officeart/2005/8/layout/hierarchy3"/>
    <dgm:cxn modelId="{473FB0F1-7D59-4F36-A48A-ECE9E91EE44D}" type="presParOf" srcId="{8FBA1A40-3472-4E7E-B720-4C71DDEB4FC1}" destId="{F5E9AFED-1E04-4D6A-B070-BC422ADC2568}" srcOrd="0" destOrd="0" presId="urn:microsoft.com/office/officeart/2005/8/layout/hierarchy3"/>
    <dgm:cxn modelId="{FDE83A96-2AF7-4324-949E-BEDD1430F636}" type="presParOf" srcId="{8FBA1A40-3472-4E7E-B720-4C71DDEB4FC1}" destId="{48DBA575-9684-49DA-AB48-4DC0378BA9C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97605B-C23B-40FD-B410-90923B1F6660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A5EF366-00BA-4604-8742-A8289F12252B}">
      <dgm:prSet phldrT="[Текст]"/>
      <dgm:spPr/>
      <dgm:t>
        <a:bodyPr/>
        <a:lstStyle/>
        <a:p>
          <a:r>
            <a:rPr lang="ru-RU" dirty="0" smtClean="0"/>
            <a:t>Арендатор</a:t>
          </a:r>
          <a:endParaRPr lang="ru-RU" dirty="0"/>
        </a:p>
      </dgm:t>
    </dgm:pt>
    <dgm:pt modelId="{7773BF4C-C0C6-4A1D-A974-23D9E4CF42FD}" type="parTrans" cxnId="{7F649C69-DB90-4BC9-8234-2F8B81E0A139}">
      <dgm:prSet/>
      <dgm:spPr/>
      <dgm:t>
        <a:bodyPr/>
        <a:lstStyle/>
        <a:p>
          <a:endParaRPr lang="ru-RU"/>
        </a:p>
      </dgm:t>
    </dgm:pt>
    <dgm:pt modelId="{1070D5A2-C21D-49C4-9E63-91B2C31AC74E}" type="sibTrans" cxnId="{7F649C69-DB90-4BC9-8234-2F8B81E0A139}">
      <dgm:prSet/>
      <dgm:spPr/>
      <dgm:t>
        <a:bodyPr/>
        <a:lstStyle/>
        <a:p>
          <a:endParaRPr lang="ru-RU"/>
        </a:p>
      </dgm:t>
    </dgm:pt>
    <dgm:pt modelId="{82C6D133-8EBF-4482-87D0-785EECA6C3A4}">
      <dgm:prSet phldrT="[Текст]"/>
      <dgm:spPr/>
      <dgm:t>
        <a:bodyPr/>
        <a:lstStyle/>
        <a:p>
          <a:r>
            <a:rPr lang="ru-RU" dirty="0" smtClean="0"/>
            <a:t>Арендодатель</a:t>
          </a:r>
          <a:endParaRPr lang="ru-RU" dirty="0"/>
        </a:p>
      </dgm:t>
    </dgm:pt>
    <dgm:pt modelId="{9829FEBC-8B93-4A84-9864-117CDEF7E8AB}" type="parTrans" cxnId="{005AF82F-5443-4C33-801C-E9AEFCF89722}">
      <dgm:prSet/>
      <dgm:spPr/>
      <dgm:t>
        <a:bodyPr/>
        <a:lstStyle/>
        <a:p>
          <a:endParaRPr lang="ru-RU"/>
        </a:p>
      </dgm:t>
    </dgm:pt>
    <dgm:pt modelId="{33D5EAC7-31F3-4259-9992-41397D222B6B}" type="sibTrans" cxnId="{005AF82F-5443-4C33-801C-E9AEFCF89722}">
      <dgm:prSet/>
      <dgm:spPr/>
      <dgm:t>
        <a:bodyPr/>
        <a:lstStyle/>
        <a:p>
          <a:endParaRPr lang="ru-RU"/>
        </a:p>
      </dgm:t>
    </dgm:pt>
    <dgm:pt modelId="{466B4441-A75F-4B8B-9429-C247A1143B6E}">
      <dgm:prSet custT="1"/>
      <dgm:spPr/>
      <dgm:t>
        <a:bodyPr/>
        <a:lstStyle/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>
              <a:latin typeface="Times New Roman"/>
              <a:cs typeface="Times New Roman"/>
            </a:rPr>
            <a:t>Отражаются в  составе основных средств и одновременно возникают обязательства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err="1" smtClean="0">
              <a:latin typeface="Times New Roman"/>
              <a:cs typeface="Times New Roman"/>
            </a:rPr>
            <a:t>Дт</a:t>
          </a:r>
          <a:r>
            <a:rPr lang="ru-RU" sz="1800" b="1" dirty="0" smtClean="0">
              <a:latin typeface="Times New Roman"/>
              <a:cs typeface="Times New Roman"/>
            </a:rPr>
            <a:t>  0 106 41 310  </a:t>
          </a:r>
          <a:r>
            <a:rPr lang="ru-RU" sz="1800" b="1" dirty="0" err="1" smtClean="0">
              <a:latin typeface="Times New Roman"/>
              <a:cs typeface="Times New Roman"/>
            </a:rPr>
            <a:t>Кт</a:t>
          </a:r>
          <a:r>
            <a:rPr lang="ru-RU" sz="1800" b="1" dirty="0" smtClean="0">
              <a:latin typeface="Times New Roman"/>
              <a:cs typeface="Times New Roman"/>
            </a:rPr>
            <a:t> 0 302 24 73х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err="1" smtClean="0">
              <a:latin typeface="Times New Roman"/>
              <a:cs typeface="Times New Roman"/>
            </a:rPr>
            <a:t>Дт</a:t>
          </a:r>
          <a:r>
            <a:rPr lang="ru-RU" sz="1800" b="1" dirty="0" smtClean="0">
              <a:latin typeface="Times New Roman"/>
              <a:cs typeface="Times New Roman"/>
            </a:rPr>
            <a:t> 0 106 41 310  </a:t>
          </a:r>
          <a:r>
            <a:rPr lang="ru-RU" sz="1800" b="1" dirty="0" err="1" smtClean="0">
              <a:latin typeface="Times New Roman"/>
              <a:cs typeface="Times New Roman"/>
            </a:rPr>
            <a:t>Кт</a:t>
          </a:r>
          <a:r>
            <a:rPr lang="ru-RU" sz="1800" b="1" dirty="0" smtClean="0">
              <a:latin typeface="Times New Roman"/>
              <a:cs typeface="Times New Roman"/>
            </a:rPr>
            <a:t> 0 302 </a:t>
          </a:r>
          <a:r>
            <a:rPr lang="ru-RU" sz="1800" b="1" dirty="0" err="1" smtClean="0">
              <a:latin typeface="Times New Roman"/>
              <a:cs typeface="Times New Roman"/>
            </a:rPr>
            <a:t>хх</a:t>
          </a:r>
          <a:r>
            <a:rPr lang="ru-RU" sz="1800" b="1" dirty="0" smtClean="0">
              <a:latin typeface="Times New Roman"/>
              <a:cs typeface="Times New Roman"/>
            </a:rPr>
            <a:t> 73х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latin typeface="Times New Roman"/>
            <a:cs typeface="Times New Roman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err="1" smtClean="0">
              <a:latin typeface="Times New Roman"/>
              <a:cs typeface="Times New Roman"/>
            </a:rPr>
            <a:t>Дт</a:t>
          </a:r>
          <a:r>
            <a:rPr lang="ru-RU" sz="1800" b="1" dirty="0" smtClean="0">
              <a:latin typeface="Times New Roman"/>
              <a:cs typeface="Times New Roman"/>
            </a:rPr>
            <a:t> 0 101 </a:t>
          </a:r>
          <a:r>
            <a:rPr lang="ru-RU" sz="1800" b="1" dirty="0" err="1" smtClean="0">
              <a:latin typeface="Times New Roman"/>
              <a:cs typeface="Times New Roman"/>
            </a:rPr>
            <a:t>хх</a:t>
          </a:r>
          <a:r>
            <a:rPr lang="ru-RU" sz="1800" b="1" dirty="0" smtClean="0">
              <a:latin typeface="Times New Roman"/>
              <a:cs typeface="Times New Roman"/>
            </a:rPr>
            <a:t> 310 </a:t>
          </a:r>
          <a:r>
            <a:rPr lang="ru-RU" sz="1800" b="1" dirty="0" err="1" smtClean="0">
              <a:latin typeface="Times New Roman"/>
              <a:cs typeface="Times New Roman"/>
            </a:rPr>
            <a:t>Кт</a:t>
          </a:r>
          <a:r>
            <a:rPr lang="ru-RU" sz="1800" b="1" dirty="0" smtClean="0">
              <a:latin typeface="Times New Roman"/>
              <a:cs typeface="Times New Roman"/>
            </a:rPr>
            <a:t> 0 106 41 310</a:t>
          </a:r>
          <a:endParaRPr lang="ru-RU" sz="1800" dirty="0" smtClean="0"/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>
            <a:latin typeface="Times New Roman"/>
            <a:cs typeface="Times New Roman"/>
          </a:endParaRPr>
        </a:p>
      </dgm:t>
    </dgm:pt>
    <dgm:pt modelId="{6CE35F28-F6C0-4172-AF98-C7102B822915}" type="parTrans" cxnId="{7D09B21C-60DF-4592-BD1D-CA7582F572B3}">
      <dgm:prSet/>
      <dgm:spPr/>
      <dgm:t>
        <a:bodyPr/>
        <a:lstStyle/>
        <a:p>
          <a:endParaRPr lang="ru-RU"/>
        </a:p>
      </dgm:t>
    </dgm:pt>
    <dgm:pt modelId="{6A3D1F62-0EE4-4425-BD9C-811530487A00}" type="sibTrans" cxnId="{7D09B21C-60DF-4592-BD1D-CA7582F572B3}">
      <dgm:prSet/>
      <dgm:spPr/>
      <dgm:t>
        <a:bodyPr/>
        <a:lstStyle/>
        <a:p>
          <a:endParaRPr lang="ru-RU"/>
        </a:p>
      </dgm:t>
    </dgm:pt>
    <dgm:pt modelId="{9A03756B-06D2-438F-8094-46D8364D7F54}">
      <dgm:prSet custT="1"/>
      <dgm:spPr/>
      <dgm:t>
        <a:bodyPr/>
        <a:lstStyle/>
        <a:p>
          <a:r>
            <a:rPr lang="ru-RU" sz="2000" b="1" dirty="0" smtClean="0">
              <a:latin typeface="Times New Roman"/>
              <a:cs typeface="Times New Roman"/>
            </a:rPr>
            <a:t>Объект выбывает</a:t>
          </a:r>
        </a:p>
        <a:p>
          <a:r>
            <a:rPr lang="ru-RU" sz="2000" b="1" dirty="0" err="1" smtClean="0">
              <a:latin typeface="Times New Roman"/>
              <a:cs typeface="Times New Roman"/>
            </a:rPr>
            <a:t>Дт</a:t>
          </a:r>
          <a:r>
            <a:rPr lang="ru-RU" sz="2000" b="1" dirty="0" smtClean="0">
              <a:latin typeface="Times New Roman"/>
              <a:cs typeface="Times New Roman"/>
            </a:rPr>
            <a:t> 0 104 </a:t>
          </a:r>
          <a:r>
            <a:rPr lang="ru-RU" sz="2000" b="1" dirty="0" err="1" smtClean="0">
              <a:latin typeface="Times New Roman"/>
              <a:cs typeface="Times New Roman"/>
            </a:rPr>
            <a:t>хх</a:t>
          </a:r>
          <a:r>
            <a:rPr lang="ru-RU" sz="2000" b="1" dirty="0" smtClean="0">
              <a:latin typeface="Times New Roman"/>
              <a:cs typeface="Times New Roman"/>
            </a:rPr>
            <a:t> 411  </a:t>
          </a:r>
          <a:r>
            <a:rPr lang="ru-RU" sz="2000" b="1" dirty="0" err="1" smtClean="0">
              <a:latin typeface="Times New Roman"/>
              <a:cs typeface="Times New Roman"/>
            </a:rPr>
            <a:t>Кт</a:t>
          </a:r>
          <a:r>
            <a:rPr lang="ru-RU" sz="2000" b="1" dirty="0" smtClean="0">
              <a:latin typeface="Times New Roman"/>
              <a:cs typeface="Times New Roman"/>
            </a:rPr>
            <a:t> 0 101 </a:t>
          </a:r>
          <a:r>
            <a:rPr lang="ru-RU" sz="2000" b="1" dirty="0" err="1" smtClean="0">
              <a:latin typeface="Times New Roman"/>
              <a:cs typeface="Times New Roman"/>
            </a:rPr>
            <a:t>хх</a:t>
          </a:r>
          <a:r>
            <a:rPr lang="ru-RU" sz="2000" b="1" dirty="0" smtClean="0">
              <a:latin typeface="Times New Roman"/>
              <a:cs typeface="Times New Roman"/>
            </a:rPr>
            <a:t> 410 </a:t>
          </a:r>
        </a:p>
        <a:p>
          <a:r>
            <a:rPr lang="ru-RU" sz="1800" b="1" dirty="0" err="1" smtClean="0">
              <a:latin typeface="Times New Roman"/>
              <a:cs typeface="Times New Roman"/>
            </a:rPr>
            <a:t>Дт</a:t>
          </a:r>
          <a:r>
            <a:rPr lang="ru-RU" sz="1800" b="1" dirty="0" smtClean="0">
              <a:latin typeface="Times New Roman"/>
              <a:cs typeface="Times New Roman"/>
            </a:rPr>
            <a:t> 0 401 10 172      </a:t>
          </a:r>
          <a:r>
            <a:rPr lang="ru-RU" sz="1800" b="1" dirty="0" err="1" smtClean="0">
              <a:latin typeface="Times New Roman"/>
              <a:cs typeface="Times New Roman"/>
            </a:rPr>
            <a:t>Кт</a:t>
          </a:r>
          <a:r>
            <a:rPr lang="ru-RU" sz="1800" b="1" dirty="0" smtClean="0">
              <a:latin typeface="Times New Roman"/>
              <a:cs typeface="Times New Roman"/>
            </a:rPr>
            <a:t> 0 101 </a:t>
          </a:r>
          <a:r>
            <a:rPr lang="ru-RU" sz="1800" b="1" dirty="0" err="1" smtClean="0">
              <a:latin typeface="Times New Roman"/>
              <a:cs typeface="Times New Roman"/>
            </a:rPr>
            <a:t>хх</a:t>
          </a:r>
          <a:r>
            <a:rPr lang="ru-RU" sz="1800" b="1" dirty="0" smtClean="0">
              <a:latin typeface="Times New Roman"/>
              <a:cs typeface="Times New Roman"/>
            </a:rPr>
            <a:t> 410</a:t>
          </a:r>
        </a:p>
        <a:p>
          <a:r>
            <a:rPr lang="ru-RU" sz="1800" b="1" dirty="0" smtClean="0">
              <a:latin typeface="Times New Roman"/>
              <a:cs typeface="Times New Roman"/>
            </a:rPr>
            <a:t>з/</a:t>
          </a:r>
          <a:r>
            <a:rPr lang="ru-RU" sz="1800" b="1" dirty="0" err="1" smtClean="0">
              <a:latin typeface="Times New Roman"/>
              <a:cs typeface="Times New Roman"/>
            </a:rPr>
            <a:t>сч</a:t>
          </a:r>
          <a:r>
            <a:rPr lang="ru-RU" sz="1800" b="1" dirty="0" smtClean="0">
              <a:latin typeface="Times New Roman"/>
              <a:cs typeface="Times New Roman"/>
            </a:rPr>
            <a:t> 25 (26)</a:t>
          </a:r>
        </a:p>
        <a:p>
          <a:r>
            <a:rPr lang="ru-RU" sz="1800" b="1" dirty="0" smtClean="0">
              <a:latin typeface="Times New Roman"/>
              <a:cs typeface="Times New Roman"/>
            </a:rPr>
            <a:t> </a:t>
          </a:r>
          <a:endParaRPr lang="ru-RU" sz="1800" b="1" dirty="0">
            <a:latin typeface="Times New Roman"/>
            <a:cs typeface="Times New Roman"/>
          </a:endParaRPr>
        </a:p>
      </dgm:t>
    </dgm:pt>
    <dgm:pt modelId="{1AC32A71-E0CD-42CB-8F5D-9C56B19DBC85}" type="parTrans" cxnId="{3C2BD150-6BFE-4F31-9E92-D3FE655A0E3E}">
      <dgm:prSet/>
      <dgm:spPr/>
      <dgm:t>
        <a:bodyPr/>
        <a:lstStyle/>
        <a:p>
          <a:endParaRPr lang="ru-RU"/>
        </a:p>
      </dgm:t>
    </dgm:pt>
    <dgm:pt modelId="{7E442560-3893-40FA-9A08-459DA0E50151}" type="sibTrans" cxnId="{3C2BD150-6BFE-4F31-9E92-D3FE655A0E3E}">
      <dgm:prSet/>
      <dgm:spPr/>
      <dgm:t>
        <a:bodyPr/>
        <a:lstStyle/>
        <a:p>
          <a:endParaRPr lang="ru-RU"/>
        </a:p>
      </dgm:t>
    </dgm:pt>
    <dgm:pt modelId="{2793AD9A-0D80-4593-9EFB-7479C42EF32B}">
      <dgm:prSet custT="1"/>
      <dgm:spPr/>
      <dgm:t>
        <a:bodyPr/>
        <a:lstStyle/>
        <a:p>
          <a:pPr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>
              <a:latin typeface="Times New Roman"/>
              <a:cs typeface="Times New Roman"/>
            </a:rPr>
            <a:t>Одновременно возникают доходы от собственности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err="1" smtClean="0">
              <a:latin typeface="Times New Roman"/>
              <a:cs typeface="Times New Roman"/>
            </a:rPr>
            <a:t>Дт</a:t>
          </a:r>
          <a:r>
            <a:rPr lang="ru-RU" sz="1800" b="1" dirty="0" smtClean="0">
              <a:latin typeface="Times New Roman"/>
              <a:cs typeface="Times New Roman"/>
            </a:rPr>
            <a:t>  0 205 22 56х  </a:t>
          </a:r>
          <a:r>
            <a:rPr lang="ru-RU" sz="1800" b="1" dirty="0" err="1" smtClean="0">
              <a:latin typeface="Times New Roman"/>
              <a:cs typeface="Times New Roman"/>
            </a:rPr>
            <a:t>Кт</a:t>
          </a:r>
          <a:r>
            <a:rPr lang="ru-RU" sz="1800" b="1" dirty="0" smtClean="0">
              <a:latin typeface="Times New Roman"/>
              <a:cs typeface="Times New Roman"/>
            </a:rPr>
            <a:t> 0 401 40 122</a:t>
          </a:r>
          <a:endParaRPr lang="ru-RU" sz="1800" dirty="0" smtClean="0"/>
        </a:p>
        <a:p>
          <a:pPr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dirty="0">
            <a:latin typeface="Times New Roman"/>
            <a:cs typeface="Times New Roman"/>
          </a:endParaRPr>
        </a:p>
      </dgm:t>
    </dgm:pt>
    <dgm:pt modelId="{8DE5F1D3-8566-4E84-AFED-950BA0987FDC}" type="parTrans" cxnId="{16134B9D-EF62-45F8-A151-D3FF5FBB7B19}">
      <dgm:prSet/>
      <dgm:spPr/>
      <dgm:t>
        <a:bodyPr/>
        <a:lstStyle/>
        <a:p>
          <a:endParaRPr lang="ru-RU"/>
        </a:p>
      </dgm:t>
    </dgm:pt>
    <dgm:pt modelId="{4584849D-9DBA-4534-91BA-8AB5ABD034C7}" type="sibTrans" cxnId="{16134B9D-EF62-45F8-A151-D3FF5FBB7B19}">
      <dgm:prSet/>
      <dgm:spPr/>
      <dgm:t>
        <a:bodyPr/>
        <a:lstStyle/>
        <a:p>
          <a:endParaRPr lang="ru-RU"/>
        </a:p>
      </dgm:t>
    </dgm:pt>
    <dgm:pt modelId="{D78FD682-6673-472C-B721-E9033D5EE0FC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Times New Roman"/>
              <a:cs typeface="Times New Roman"/>
            </a:rPr>
            <a:t>Ежемесячно начисляется амортизация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err="1" smtClean="0">
              <a:latin typeface="Times New Roman"/>
              <a:cs typeface="Times New Roman"/>
            </a:rPr>
            <a:t>Дт</a:t>
          </a:r>
          <a:r>
            <a:rPr lang="ru-RU" sz="1800" b="1" dirty="0" smtClean="0">
              <a:latin typeface="Times New Roman"/>
              <a:cs typeface="Times New Roman"/>
            </a:rPr>
            <a:t>  0 401 20 271  </a:t>
          </a:r>
          <a:r>
            <a:rPr lang="ru-RU" sz="1800" b="1" dirty="0" err="1" smtClean="0">
              <a:latin typeface="Times New Roman"/>
              <a:cs typeface="Times New Roman"/>
            </a:rPr>
            <a:t>Кт</a:t>
          </a:r>
          <a:r>
            <a:rPr lang="ru-RU" sz="1800" b="1" dirty="0" smtClean="0">
              <a:latin typeface="Times New Roman"/>
              <a:cs typeface="Times New Roman"/>
            </a:rPr>
            <a:t> 0 104 </a:t>
          </a:r>
          <a:r>
            <a:rPr lang="ru-RU" sz="1800" b="1" dirty="0" err="1" smtClean="0">
              <a:latin typeface="Times New Roman"/>
              <a:cs typeface="Times New Roman"/>
            </a:rPr>
            <a:t>хх</a:t>
          </a:r>
          <a:r>
            <a:rPr lang="ru-RU" sz="1800" b="1" dirty="0" smtClean="0">
              <a:latin typeface="Times New Roman"/>
              <a:cs typeface="Times New Roman"/>
            </a:rPr>
            <a:t> 411 </a:t>
          </a:r>
        </a:p>
        <a:p>
          <a:pPr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>
            <a:latin typeface="Times New Roman"/>
            <a:cs typeface="Times New Roman"/>
          </a:endParaRPr>
        </a:p>
      </dgm:t>
    </dgm:pt>
    <dgm:pt modelId="{AB6DCC0B-4051-4146-BAF7-DFCA29EB1EB8}" type="parTrans" cxnId="{2D4CBF3E-5713-46E2-AF32-89AEB28D9386}">
      <dgm:prSet/>
      <dgm:spPr/>
      <dgm:t>
        <a:bodyPr/>
        <a:lstStyle/>
        <a:p>
          <a:endParaRPr lang="ru-RU"/>
        </a:p>
      </dgm:t>
    </dgm:pt>
    <dgm:pt modelId="{D2556AC7-1C48-439A-9D82-09B233F4BC50}" type="sibTrans" cxnId="{2D4CBF3E-5713-46E2-AF32-89AEB28D9386}">
      <dgm:prSet/>
      <dgm:spPr/>
      <dgm:t>
        <a:bodyPr/>
        <a:lstStyle/>
        <a:p>
          <a:endParaRPr lang="ru-RU"/>
        </a:p>
      </dgm:t>
    </dgm:pt>
    <dgm:pt modelId="{14C91A26-55D3-484B-AFEA-DC5F3B11A623}">
      <dgm:prSet custT="1"/>
      <dgm:spPr/>
      <dgm:t>
        <a:bodyPr/>
        <a:lstStyle/>
        <a:p>
          <a:r>
            <a:rPr lang="ru-RU" sz="1800" b="1" dirty="0" smtClean="0">
              <a:latin typeface="Times New Roman"/>
              <a:cs typeface="Times New Roman"/>
            </a:rPr>
            <a:t>Ежемесячно</a:t>
          </a:r>
        </a:p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z="1800" b="1" dirty="0" err="1" smtClean="0">
              <a:latin typeface="Times New Roman"/>
              <a:cs typeface="Times New Roman"/>
            </a:rPr>
            <a:t>Дт</a:t>
          </a:r>
          <a:r>
            <a:rPr lang="ru-RU" sz="1800" b="1" dirty="0" smtClean="0">
              <a:latin typeface="Times New Roman"/>
              <a:cs typeface="Times New Roman"/>
            </a:rPr>
            <a:t>  0 401 40 122  </a:t>
          </a:r>
          <a:r>
            <a:rPr lang="ru-RU" sz="1800" b="1" dirty="0" err="1" smtClean="0">
              <a:latin typeface="Times New Roman"/>
              <a:cs typeface="Times New Roman"/>
            </a:rPr>
            <a:t>Кт</a:t>
          </a:r>
          <a:r>
            <a:rPr lang="ru-RU" sz="1800" b="1" dirty="0" smtClean="0">
              <a:latin typeface="Times New Roman"/>
              <a:cs typeface="Times New Roman"/>
            </a:rPr>
            <a:t> 0 401 10 122</a:t>
          </a:r>
          <a:endParaRPr lang="ru-RU" sz="1800" dirty="0" smtClean="0"/>
        </a:p>
        <a:p>
          <a:endParaRPr lang="ru-RU" sz="1400" b="1" dirty="0">
            <a:latin typeface="Times New Roman"/>
            <a:cs typeface="Times New Roman"/>
          </a:endParaRPr>
        </a:p>
      </dgm:t>
    </dgm:pt>
    <dgm:pt modelId="{FECC4DD3-7128-4E0E-A0C4-CEF29CA5C155}" type="parTrans" cxnId="{2BE067C7-25E4-48DF-A024-4364D6EF293E}">
      <dgm:prSet/>
      <dgm:spPr/>
      <dgm:t>
        <a:bodyPr/>
        <a:lstStyle/>
        <a:p>
          <a:endParaRPr lang="ru-RU"/>
        </a:p>
      </dgm:t>
    </dgm:pt>
    <dgm:pt modelId="{7F84F4C0-9CA2-4F70-9EAE-BBDE241FD273}" type="sibTrans" cxnId="{2BE067C7-25E4-48DF-A024-4364D6EF293E}">
      <dgm:prSet/>
      <dgm:spPr/>
      <dgm:t>
        <a:bodyPr/>
        <a:lstStyle/>
        <a:p>
          <a:endParaRPr lang="ru-RU"/>
        </a:p>
      </dgm:t>
    </dgm:pt>
    <dgm:pt modelId="{7A4532BB-2E24-42F9-AFDB-9791A05203E4}" type="pres">
      <dgm:prSet presAssocID="{A197605B-C23B-40FD-B410-90923B1F66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6A811F9-DD3F-49B9-9DDF-9EC4F98A0348}" type="pres">
      <dgm:prSet presAssocID="{FA5EF366-00BA-4604-8742-A8289F12252B}" presName="root" presStyleCnt="0"/>
      <dgm:spPr/>
      <dgm:t>
        <a:bodyPr/>
        <a:lstStyle/>
        <a:p>
          <a:endParaRPr lang="ru-RU"/>
        </a:p>
      </dgm:t>
    </dgm:pt>
    <dgm:pt modelId="{1C3FDC68-C874-4F1A-A16D-D752E12332CF}" type="pres">
      <dgm:prSet presAssocID="{FA5EF366-00BA-4604-8742-A8289F12252B}" presName="rootComposite" presStyleCnt="0"/>
      <dgm:spPr/>
      <dgm:t>
        <a:bodyPr/>
        <a:lstStyle/>
        <a:p>
          <a:endParaRPr lang="ru-RU"/>
        </a:p>
      </dgm:t>
    </dgm:pt>
    <dgm:pt modelId="{8951E5B7-1343-4B77-B9E7-79989B72F1FD}" type="pres">
      <dgm:prSet presAssocID="{FA5EF366-00BA-4604-8742-A8289F12252B}" presName="rootText" presStyleLbl="node1" presStyleIdx="0" presStyleCnt="2" custScaleX="151467" custLinFactNeighborX="-25708" custLinFactNeighborY="-7253"/>
      <dgm:spPr/>
      <dgm:t>
        <a:bodyPr/>
        <a:lstStyle/>
        <a:p>
          <a:endParaRPr lang="ru-RU"/>
        </a:p>
      </dgm:t>
    </dgm:pt>
    <dgm:pt modelId="{30449AC9-E4F4-4724-8D23-0D4AC90F4438}" type="pres">
      <dgm:prSet presAssocID="{FA5EF366-00BA-4604-8742-A8289F12252B}" presName="rootConnector" presStyleLbl="node1" presStyleIdx="0" presStyleCnt="2"/>
      <dgm:spPr/>
      <dgm:t>
        <a:bodyPr/>
        <a:lstStyle/>
        <a:p>
          <a:endParaRPr lang="ru-RU"/>
        </a:p>
      </dgm:t>
    </dgm:pt>
    <dgm:pt modelId="{8FBA1A40-3472-4E7E-B720-4C71DDEB4FC1}" type="pres">
      <dgm:prSet presAssocID="{FA5EF366-00BA-4604-8742-A8289F12252B}" presName="childShape" presStyleCnt="0"/>
      <dgm:spPr/>
      <dgm:t>
        <a:bodyPr/>
        <a:lstStyle/>
        <a:p>
          <a:endParaRPr lang="ru-RU"/>
        </a:p>
      </dgm:t>
    </dgm:pt>
    <dgm:pt modelId="{F5E9AFED-1E04-4D6A-B070-BC422ADC2568}" type="pres">
      <dgm:prSet presAssocID="{6CE35F28-F6C0-4172-AF98-C7102B822915}" presName="Name13" presStyleLbl="parChTrans1D2" presStyleIdx="0" presStyleCnt="5"/>
      <dgm:spPr/>
      <dgm:t>
        <a:bodyPr/>
        <a:lstStyle/>
        <a:p>
          <a:endParaRPr lang="ru-RU"/>
        </a:p>
      </dgm:t>
    </dgm:pt>
    <dgm:pt modelId="{48DBA575-9684-49DA-AB48-4DC0378BA9C7}" type="pres">
      <dgm:prSet presAssocID="{466B4441-A75F-4B8B-9429-C247A1143B6E}" presName="childText" presStyleLbl="bgAcc1" presStyleIdx="0" presStyleCnt="5" custScaleX="345426" custScaleY="297244" custLinFactNeighborX="1621" custLinFactNeighborY="-7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37486-1D3F-4726-AC2F-D8F034E25049}" type="pres">
      <dgm:prSet presAssocID="{AB6DCC0B-4051-4146-BAF7-DFCA29EB1EB8}" presName="Name13" presStyleLbl="parChTrans1D2" presStyleIdx="1" presStyleCnt="5"/>
      <dgm:spPr/>
      <dgm:t>
        <a:bodyPr/>
        <a:lstStyle/>
        <a:p>
          <a:endParaRPr lang="ru-RU"/>
        </a:p>
      </dgm:t>
    </dgm:pt>
    <dgm:pt modelId="{AFD180C3-8C0F-47D4-B308-98ED0CEE2AC3}" type="pres">
      <dgm:prSet presAssocID="{D78FD682-6673-472C-B721-E9033D5EE0FC}" presName="childText" presStyleLbl="bgAcc1" presStyleIdx="1" presStyleCnt="5" custScaleX="313504" custScaleY="148855" custLinFactNeighborX="-8463" custLinFactNeighborY="14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1E795-CAE8-4DDA-AF82-CE15D90133BF}" type="pres">
      <dgm:prSet presAssocID="{82C6D133-8EBF-4482-87D0-785EECA6C3A4}" presName="root" presStyleCnt="0"/>
      <dgm:spPr/>
      <dgm:t>
        <a:bodyPr/>
        <a:lstStyle/>
        <a:p>
          <a:endParaRPr lang="ru-RU"/>
        </a:p>
      </dgm:t>
    </dgm:pt>
    <dgm:pt modelId="{DA0C97B1-9060-463F-9B51-B2337F18C61A}" type="pres">
      <dgm:prSet presAssocID="{82C6D133-8EBF-4482-87D0-785EECA6C3A4}" presName="rootComposite" presStyleCnt="0"/>
      <dgm:spPr/>
      <dgm:t>
        <a:bodyPr/>
        <a:lstStyle/>
        <a:p>
          <a:endParaRPr lang="ru-RU"/>
        </a:p>
      </dgm:t>
    </dgm:pt>
    <dgm:pt modelId="{9A52B171-CB62-445D-8A20-B4FD90452337}" type="pres">
      <dgm:prSet presAssocID="{82C6D133-8EBF-4482-87D0-785EECA6C3A4}" presName="rootText" presStyleLbl="node1" presStyleIdx="1" presStyleCnt="2" custScaleX="183261" custLinFactNeighborX="4250" custLinFactNeighborY="3175"/>
      <dgm:spPr/>
      <dgm:t>
        <a:bodyPr/>
        <a:lstStyle/>
        <a:p>
          <a:endParaRPr lang="ru-RU"/>
        </a:p>
      </dgm:t>
    </dgm:pt>
    <dgm:pt modelId="{2D249A8D-9F1B-4382-8173-96D826F96BC1}" type="pres">
      <dgm:prSet presAssocID="{82C6D133-8EBF-4482-87D0-785EECA6C3A4}" presName="rootConnector" presStyleLbl="node1" presStyleIdx="1" presStyleCnt="2"/>
      <dgm:spPr/>
      <dgm:t>
        <a:bodyPr/>
        <a:lstStyle/>
        <a:p>
          <a:endParaRPr lang="ru-RU"/>
        </a:p>
      </dgm:t>
    </dgm:pt>
    <dgm:pt modelId="{D6C01860-D4A4-4973-B215-D7A71258EE71}" type="pres">
      <dgm:prSet presAssocID="{82C6D133-8EBF-4482-87D0-785EECA6C3A4}" presName="childShape" presStyleCnt="0"/>
      <dgm:spPr/>
      <dgm:t>
        <a:bodyPr/>
        <a:lstStyle/>
        <a:p>
          <a:endParaRPr lang="ru-RU"/>
        </a:p>
      </dgm:t>
    </dgm:pt>
    <dgm:pt modelId="{AC496B01-3884-43E2-B45E-7F3308AA13E4}" type="pres">
      <dgm:prSet presAssocID="{1AC32A71-E0CD-42CB-8F5D-9C56B19DBC85}" presName="Name13" presStyleLbl="parChTrans1D2" presStyleIdx="2" presStyleCnt="5"/>
      <dgm:spPr/>
      <dgm:t>
        <a:bodyPr/>
        <a:lstStyle/>
        <a:p>
          <a:endParaRPr lang="ru-RU"/>
        </a:p>
      </dgm:t>
    </dgm:pt>
    <dgm:pt modelId="{C7F49EF3-49A3-4FFA-AD14-A6C6F626CEAB}" type="pres">
      <dgm:prSet presAssocID="{9A03756B-06D2-438F-8094-46D8364D7F54}" presName="childText" presStyleLbl="bgAcc1" presStyleIdx="2" presStyleCnt="5" custScaleX="334440" custScaleY="222454" custLinFactNeighborX="-380" custLinFactNeighborY="-12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3CE88-9D09-4F9D-90A2-C30A94B41549}" type="pres">
      <dgm:prSet presAssocID="{8DE5F1D3-8566-4E84-AFED-950BA0987FDC}" presName="Name13" presStyleLbl="parChTrans1D2" presStyleIdx="3" presStyleCnt="5"/>
      <dgm:spPr/>
      <dgm:t>
        <a:bodyPr/>
        <a:lstStyle/>
        <a:p>
          <a:endParaRPr lang="ru-RU"/>
        </a:p>
      </dgm:t>
    </dgm:pt>
    <dgm:pt modelId="{CA267A62-BE00-413E-A97E-9A5755549F4E}" type="pres">
      <dgm:prSet presAssocID="{2793AD9A-0D80-4593-9EFB-7479C42EF32B}" presName="childText" presStyleLbl="bgAcc1" presStyleIdx="3" presStyleCnt="5" custScaleX="328607" custScaleY="130871" custLinFactNeighborX="25359" custLinFactNeighborY="17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6EB69-0210-4ACE-8DFE-794F54B8A93F}" type="pres">
      <dgm:prSet presAssocID="{FECC4DD3-7128-4E0E-A0C4-CEF29CA5C155}" presName="Name13" presStyleLbl="parChTrans1D2" presStyleIdx="4" presStyleCnt="5"/>
      <dgm:spPr/>
      <dgm:t>
        <a:bodyPr/>
        <a:lstStyle/>
        <a:p>
          <a:endParaRPr lang="ru-RU"/>
        </a:p>
      </dgm:t>
    </dgm:pt>
    <dgm:pt modelId="{FF6193B4-934D-49FA-9ECD-7307BE97EBA1}" type="pres">
      <dgm:prSet presAssocID="{14C91A26-55D3-484B-AFEA-DC5F3B11A623}" presName="childText" presStyleLbl="bgAcc1" presStyleIdx="4" presStyleCnt="5" custScaleX="322459" custScaleY="109908" custLinFactNeighborX="8564" custLinFactNeighborY="24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03C5C0-C565-463C-813E-939A651A31B5}" type="presOf" srcId="{6CE35F28-F6C0-4172-AF98-C7102B822915}" destId="{F5E9AFED-1E04-4D6A-B070-BC422ADC2568}" srcOrd="0" destOrd="0" presId="urn:microsoft.com/office/officeart/2005/8/layout/hierarchy3"/>
    <dgm:cxn modelId="{4B00D67F-89D4-435B-8909-6A8E070A5E8A}" type="presOf" srcId="{9A03756B-06D2-438F-8094-46D8364D7F54}" destId="{C7F49EF3-49A3-4FFA-AD14-A6C6F626CEAB}" srcOrd="0" destOrd="0" presId="urn:microsoft.com/office/officeart/2005/8/layout/hierarchy3"/>
    <dgm:cxn modelId="{C3F8B577-44C7-4976-99D8-AEF2EF5F96B1}" type="presOf" srcId="{A197605B-C23B-40FD-B410-90923B1F6660}" destId="{7A4532BB-2E24-42F9-AFDB-9791A05203E4}" srcOrd="0" destOrd="0" presId="urn:microsoft.com/office/officeart/2005/8/layout/hierarchy3"/>
    <dgm:cxn modelId="{73A4FB2A-8C2E-4B15-AE64-1F8167A4F28F}" type="presOf" srcId="{8DE5F1D3-8566-4E84-AFED-950BA0987FDC}" destId="{25B3CE88-9D09-4F9D-90A2-C30A94B41549}" srcOrd="0" destOrd="0" presId="urn:microsoft.com/office/officeart/2005/8/layout/hierarchy3"/>
    <dgm:cxn modelId="{2EDC183C-99A7-4A01-B618-1EB1BF67FC08}" type="presOf" srcId="{FA5EF366-00BA-4604-8742-A8289F12252B}" destId="{30449AC9-E4F4-4724-8D23-0D4AC90F4438}" srcOrd="1" destOrd="0" presId="urn:microsoft.com/office/officeart/2005/8/layout/hierarchy3"/>
    <dgm:cxn modelId="{55CED11B-7C1F-4F93-85AE-BF8D3EBF20FA}" type="presOf" srcId="{FECC4DD3-7128-4E0E-A0C4-CEF29CA5C155}" destId="{1826EB69-0210-4ACE-8DFE-794F54B8A93F}" srcOrd="0" destOrd="0" presId="urn:microsoft.com/office/officeart/2005/8/layout/hierarchy3"/>
    <dgm:cxn modelId="{2D4CBF3E-5713-46E2-AF32-89AEB28D9386}" srcId="{FA5EF366-00BA-4604-8742-A8289F12252B}" destId="{D78FD682-6673-472C-B721-E9033D5EE0FC}" srcOrd="1" destOrd="0" parTransId="{AB6DCC0B-4051-4146-BAF7-DFCA29EB1EB8}" sibTransId="{D2556AC7-1C48-439A-9D82-09B233F4BC50}"/>
    <dgm:cxn modelId="{2F8EF2D9-CACF-4397-82C1-72DFFEF2E50D}" type="presOf" srcId="{82C6D133-8EBF-4482-87D0-785EECA6C3A4}" destId="{2D249A8D-9F1B-4382-8173-96D826F96BC1}" srcOrd="1" destOrd="0" presId="urn:microsoft.com/office/officeart/2005/8/layout/hierarchy3"/>
    <dgm:cxn modelId="{8E107525-DADB-4070-A485-84C854DD8C2E}" type="presOf" srcId="{466B4441-A75F-4B8B-9429-C247A1143B6E}" destId="{48DBA575-9684-49DA-AB48-4DC0378BA9C7}" srcOrd="0" destOrd="0" presId="urn:microsoft.com/office/officeart/2005/8/layout/hierarchy3"/>
    <dgm:cxn modelId="{7351B11A-9F34-4F0D-BF99-A45CE47197CE}" type="presOf" srcId="{1AC32A71-E0CD-42CB-8F5D-9C56B19DBC85}" destId="{AC496B01-3884-43E2-B45E-7F3308AA13E4}" srcOrd="0" destOrd="0" presId="urn:microsoft.com/office/officeart/2005/8/layout/hierarchy3"/>
    <dgm:cxn modelId="{7608A4E8-11B3-4A62-9CBD-4F09D9BA6BA9}" type="presOf" srcId="{14C91A26-55D3-484B-AFEA-DC5F3B11A623}" destId="{FF6193B4-934D-49FA-9ECD-7307BE97EBA1}" srcOrd="0" destOrd="0" presId="urn:microsoft.com/office/officeart/2005/8/layout/hierarchy3"/>
    <dgm:cxn modelId="{107E442B-D9FD-4EBE-93A6-C0AF7AC2E223}" type="presOf" srcId="{82C6D133-8EBF-4482-87D0-785EECA6C3A4}" destId="{9A52B171-CB62-445D-8A20-B4FD90452337}" srcOrd="0" destOrd="0" presId="urn:microsoft.com/office/officeart/2005/8/layout/hierarchy3"/>
    <dgm:cxn modelId="{A050743C-0EC2-4E7D-BF8E-30F0A5AD7C8B}" type="presOf" srcId="{FA5EF366-00BA-4604-8742-A8289F12252B}" destId="{8951E5B7-1343-4B77-B9E7-79989B72F1FD}" srcOrd="0" destOrd="0" presId="urn:microsoft.com/office/officeart/2005/8/layout/hierarchy3"/>
    <dgm:cxn modelId="{2BE067C7-25E4-48DF-A024-4364D6EF293E}" srcId="{82C6D133-8EBF-4482-87D0-785EECA6C3A4}" destId="{14C91A26-55D3-484B-AFEA-DC5F3B11A623}" srcOrd="2" destOrd="0" parTransId="{FECC4DD3-7128-4E0E-A0C4-CEF29CA5C155}" sibTransId="{7F84F4C0-9CA2-4F70-9EAE-BBDE241FD273}"/>
    <dgm:cxn modelId="{16134B9D-EF62-45F8-A151-D3FF5FBB7B19}" srcId="{82C6D133-8EBF-4482-87D0-785EECA6C3A4}" destId="{2793AD9A-0D80-4593-9EFB-7479C42EF32B}" srcOrd="1" destOrd="0" parTransId="{8DE5F1D3-8566-4E84-AFED-950BA0987FDC}" sibTransId="{4584849D-9DBA-4534-91BA-8AB5ABD034C7}"/>
    <dgm:cxn modelId="{7F649C69-DB90-4BC9-8234-2F8B81E0A139}" srcId="{A197605B-C23B-40FD-B410-90923B1F6660}" destId="{FA5EF366-00BA-4604-8742-A8289F12252B}" srcOrd="0" destOrd="0" parTransId="{7773BF4C-C0C6-4A1D-A974-23D9E4CF42FD}" sibTransId="{1070D5A2-C21D-49C4-9E63-91B2C31AC74E}"/>
    <dgm:cxn modelId="{BA912D59-A282-49A3-886C-2D8A3013565E}" type="presOf" srcId="{D78FD682-6673-472C-B721-E9033D5EE0FC}" destId="{AFD180C3-8C0F-47D4-B308-98ED0CEE2AC3}" srcOrd="0" destOrd="0" presId="urn:microsoft.com/office/officeart/2005/8/layout/hierarchy3"/>
    <dgm:cxn modelId="{125401C1-1693-458D-B10B-6F393DD337DE}" type="presOf" srcId="{2793AD9A-0D80-4593-9EFB-7479C42EF32B}" destId="{CA267A62-BE00-413E-A97E-9A5755549F4E}" srcOrd="0" destOrd="0" presId="urn:microsoft.com/office/officeart/2005/8/layout/hierarchy3"/>
    <dgm:cxn modelId="{005AF82F-5443-4C33-801C-E9AEFCF89722}" srcId="{A197605B-C23B-40FD-B410-90923B1F6660}" destId="{82C6D133-8EBF-4482-87D0-785EECA6C3A4}" srcOrd="1" destOrd="0" parTransId="{9829FEBC-8B93-4A84-9864-117CDEF7E8AB}" sibTransId="{33D5EAC7-31F3-4259-9992-41397D222B6B}"/>
    <dgm:cxn modelId="{8F2AAEA0-1D42-4A9C-B93C-5C6ECDB99C0E}" type="presOf" srcId="{AB6DCC0B-4051-4146-BAF7-DFCA29EB1EB8}" destId="{FB437486-1D3F-4726-AC2F-D8F034E25049}" srcOrd="0" destOrd="0" presId="urn:microsoft.com/office/officeart/2005/8/layout/hierarchy3"/>
    <dgm:cxn modelId="{7D09B21C-60DF-4592-BD1D-CA7582F572B3}" srcId="{FA5EF366-00BA-4604-8742-A8289F12252B}" destId="{466B4441-A75F-4B8B-9429-C247A1143B6E}" srcOrd="0" destOrd="0" parTransId="{6CE35F28-F6C0-4172-AF98-C7102B822915}" sibTransId="{6A3D1F62-0EE4-4425-BD9C-811530487A00}"/>
    <dgm:cxn modelId="{3C2BD150-6BFE-4F31-9E92-D3FE655A0E3E}" srcId="{82C6D133-8EBF-4482-87D0-785EECA6C3A4}" destId="{9A03756B-06D2-438F-8094-46D8364D7F54}" srcOrd="0" destOrd="0" parTransId="{1AC32A71-E0CD-42CB-8F5D-9C56B19DBC85}" sibTransId="{7E442560-3893-40FA-9A08-459DA0E50151}"/>
    <dgm:cxn modelId="{05FCC1AB-1BB2-4C64-AA6B-1984DFCCAD67}" type="presParOf" srcId="{7A4532BB-2E24-42F9-AFDB-9791A05203E4}" destId="{76A811F9-DD3F-49B9-9DDF-9EC4F98A0348}" srcOrd="0" destOrd="0" presId="urn:microsoft.com/office/officeart/2005/8/layout/hierarchy3"/>
    <dgm:cxn modelId="{AC68F9EA-611E-49F0-86C5-9693EB85443A}" type="presParOf" srcId="{76A811F9-DD3F-49B9-9DDF-9EC4F98A0348}" destId="{1C3FDC68-C874-4F1A-A16D-D752E12332CF}" srcOrd="0" destOrd="0" presId="urn:microsoft.com/office/officeart/2005/8/layout/hierarchy3"/>
    <dgm:cxn modelId="{F3530D5D-0639-402E-BBBF-D0C9AE31C380}" type="presParOf" srcId="{1C3FDC68-C874-4F1A-A16D-D752E12332CF}" destId="{8951E5B7-1343-4B77-B9E7-79989B72F1FD}" srcOrd="0" destOrd="0" presId="urn:microsoft.com/office/officeart/2005/8/layout/hierarchy3"/>
    <dgm:cxn modelId="{F1BD7E00-D371-4A33-8907-3EDCF2CC1C72}" type="presParOf" srcId="{1C3FDC68-C874-4F1A-A16D-D752E12332CF}" destId="{30449AC9-E4F4-4724-8D23-0D4AC90F4438}" srcOrd="1" destOrd="0" presId="urn:microsoft.com/office/officeart/2005/8/layout/hierarchy3"/>
    <dgm:cxn modelId="{D73F65EA-CBFB-4806-AD2A-BAA90D360527}" type="presParOf" srcId="{76A811F9-DD3F-49B9-9DDF-9EC4F98A0348}" destId="{8FBA1A40-3472-4E7E-B720-4C71DDEB4FC1}" srcOrd="1" destOrd="0" presId="urn:microsoft.com/office/officeart/2005/8/layout/hierarchy3"/>
    <dgm:cxn modelId="{2DD30285-5C4D-4B10-AB00-FB863BB64330}" type="presParOf" srcId="{8FBA1A40-3472-4E7E-B720-4C71DDEB4FC1}" destId="{F5E9AFED-1E04-4D6A-B070-BC422ADC2568}" srcOrd="0" destOrd="0" presId="urn:microsoft.com/office/officeart/2005/8/layout/hierarchy3"/>
    <dgm:cxn modelId="{67198DD9-F3D8-4072-91D5-A5F6EA415857}" type="presParOf" srcId="{8FBA1A40-3472-4E7E-B720-4C71DDEB4FC1}" destId="{48DBA575-9684-49DA-AB48-4DC0378BA9C7}" srcOrd="1" destOrd="0" presId="urn:microsoft.com/office/officeart/2005/8/layout/hierarchy3"/>
    <dgm:cxn modelId="{D89CBD72-6355-4A03-B83E-B7B056B4760D}" type="presParOf" srcId="{8FBA1A40-3472-4E7E-B720-4C71DDEB4FC1}" destId="{FB437486-1D3F-4726-AC2F-D8F034E25049}" srcOrd="2" destOrd="0" presId="urn:microsoft.com/office/officeart/2005/8/layout/hierarchy3"/>
    <dgm:cxn modelId="{94A8B0A2-24C7-4231-93A0-1EDB65688C84}" type="presParOf" srcId="{8FBA1A40-3472-4E7E-B720-4C71DDEB4FC1}" destId="{AFD180C3-8C0F-47D4-B308-98ED0CEE2AC3}" srcOrd="3" destOrd="0" presId="urn:microsoft.com/office/officeart/2005/8/layout/hierarchy3"/>
    <dgm:cxn modelId="{2385128F-9B53-47F6-A6FB-C34E471627BD}" type="presParOf" srcId="{7A4532BB-2E24-42F9-AFDB-9791A05203E4}" destId="{4CC1E795-CAE8-4DDA-AF82-CE15D90133BF}" srcOrd="1" destOrd="0" presId="urn:microsoft.com/office/officeart/2005/8/layout/hierarchy3"/>
    <dgm:cxn modelId="{D2F081BC-683E-44C1-8D53-4E82DB4460E7}" type="presParOf" srcId="{4CC1E795-CAE8-4DDA-AF82-CE15D90133BF}" destId="{DA0C97B1-9060-463F-9B51-B2337F18C61A}" srcOrd="0" destOrd="0" presId="urn:microsoft.com/office/officeart/2005/8/layout/hierarchy3"/>
    <dgm:cxn modelId="{0861FC4E-6EC0-4640-BA6B-F809BA61BA72}" type="presParOf" srcId="{DA0C97B1-9060-463F-9B51-B2337F18C61A}" destId="{9A52B171-CB62-445D-8A20-B4FD90452337}" srcOrd="0" destOrd="0" presId="urn:microsoft.com/office/officeart/2005/8/layout/hierarchy3"/>
    <dgm:cxn modelId="{948A1491-7E42-4E87-85B0-C177FC4A3261}" type="presParOf" srcId="{DA0C97B1-9060-463F-9B51-B2337F18C61A}" destId="{2D249A8D-9F1B-4382-8173-96D826F96BC1}" srcOrd="1" destOrd="0" presId="urn:microsoft.com/office/officeart/2005/8/layout/hierarchy3"/>
    <dgm:cxn modelId="{AAC316D5-7343-46AC-8324-DB4AB8E7E016}" type="presParOf" srcId="{4CC1E795-CAE8-4DDA-AF82-CE15D90133BF}" destId="{D6C01860-D4A4-4973-B215-D7A71258EE71}" srcOrd="1" destOrd="0" presId="urn:microsoft.com/office/officeart/2005/8/layout/hierarchy3"/>
    <dgm:cxn modelId="{12159A53-7D3F-445C-BCF0-539BEB7C6552}" type="presParOf" srcId="{D6C01860-D4A4-4973-B215-D7A71258EE71}" destId="{AC496B01-3884-43E2-B45E-7F3308AA13E4}" srcOrd="0" destOrd="0" presId="urn:microsoft.com/office/officeart/2005/8/layout/hierarchy3"/>
    <dgm:cxn modelId="{BB2BB23A-16E9-49F8-97CF-43B2277A083F}" type="presParOf" srcId="{D6C01860-D4A4-4973-B215-D7A71258EE71}" destId="{C7F49EF3-49A3-4FFA-AD14-A6C6F626CEAB}" srcOrd="1" destOrd="0" presId="urn:microsoft.com/office/officeart/2005/8/layout/hierarchy3"/>
    <dgm:cxn modelId="{E04EC9E0-CEF4-410D-8496-4B8D723DC4A5}" type="presParOf" srcId="{D6C01860-D4A4-4973-B215-D7A71258EE71}" destId="{25B3CE88-9D09-4F9D-90A2-C30A94B41549}" srcOrd="2" destOrd="0" presId="urn:microsoft.com/office/officeart/2005/8/layout/hierarchy3"/>
    <dgm:cxn modelId="{D47616FA-4ACB-478D-A74F-BA54DED4E596}" type="presParOf" srcId="{D6C01860-D4A4-4973-B215-D7A71258EE71}" destId="{CA267A62-BE00-413E-A97E-9A5755549F4E}" srcOrd="3" destOrd="0" presId="urn:microsoft.com/office/officeart/2005/8/layout/hierarchy3"/>
    <dgm:cxn modelId="{FA650E5F-E806-430A-892E-21167489C43E}" type="presParOf" srcId="{D6C01860-D4A4-4973-B215-D7A71258EE71}" destId="{1826EB69-0210-4ACE-8DFE-794F54B8A93F}" srcOrd="4" destOrd="0" presId="urn:microsoft.com/office/officeart/2005/8/layout/hierarchy3"/>
    <dgm:cxn modelId="{3C1415B7-35DF-4954-84B8-E614098C79FC}" type="presParOf" srcId="{D6C01860-D4A4-4973-B215-D7A71258EE71}" destId="{FF6193B4-934D-49FA-9ECD-7307BE97EBA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7062A5-A198-4BC6-A49D-1773787AB50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89A58D-0CA8-400D-B689-F9751BE44234}">
      <dgm:prSet phldrT="[Текст]"/>
      <dgm:spPr>
        <a:solidFill>
          <a:schemeClr val="accent3">
            <a:lumMod val="40000"/>
            <a:lumOff val="6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205.23</a:t>
          </a:r>
          <a:endParaRPr lang="ru-RU" b="1" dirty="0">
            <a:solidFill>
              <a:schemeClr val="tx1"/>
            </a:solidFill>
          </a:endParaRPr>
        </a:p>
      </dgm:t>
    </dgm:pt>
    <dgm:pt modelId="{1183ABB8-FFD6-4697-86BD-346BFC67A5C5}" type="parTrans" cxnId="{4AA24D01-3831-45A4-94B4-D84F898D011E}">
      <dgm:prSet/>
      <dgm:spPr/>
      <dgm:t>
        <a:bodyPr/>
        <a:lstStyle/>
        <a:p>
          <a:endParaRPr lang="ru-RU"/>
        </a:p>
      </dgm:t>
    </dgm:pt>
    <dgm:pt modelId="{670F9F2C-CB78-4ED6-BA2A-F1BE7AC1DE7A}" type="sibTrans" cxnId="{4AA24D01-3831-45A4-94B4-D84F898D011E}">
      <dgm:prSet/>
      <dgm:spPr/>
      <dgm:t>
        <a:bodyPr/>
        <a:lstStyle/>
        <a:p>
          <a:endParaRPr lang="ru-RU"/>
        </a:p>
      </dgm:t>
    </dgm:pt>
    <dgm:pt modelId="{B71ABFA9-09F2-40BC-A231-050F54353C88}">
      <dgm:prSet phldrT="[Текст]"/>
      <dgm:spPr>
        <a:solidFill>
          <a:schemeClr val="accent3">
            <a:lumMod val="40000"/>
            <a:lumOff val="6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10313000 (неразграниченные)</a:t>
          </a:r>
          <a:endParaRPr lang="ru-RU" b="1" dirty="0">
            <a:solidFill>
              <a:schemeClr val="tx1"/>
            </a:solidFill>
          </a:endParaRPr>
        </a:p>
      </dgm:t>
    </dgm:pt>
    <dgm:pt modelId="{46F6F989-D4E1-436F-A229-B75C2CBE6D19}" type="parTrans" cxnId="{473456E3-B72F-4B2D-B6E0-90697863F5E4}">
      <dgm:prSet/>
      <dgm:spPr>
        <a:ln>
          <a:solidFill>
            <a:srgbClr val="077A3E"/>
          </a:solidFill>
        </a:ln>
      </dgm:spPr>
      <dgm:t>
        <a:bodyPr/>
        <a:lstStyle/>
        <a:p>
          <a:endParaRPr lang="ru-RU"/>
        </a:p>
      </dgm:t>
    </dgm:pt>
    <dgm:pt modelId="{EE09144A-EA46-46FA-976E-DA5F67BABDE8}" type="sibTrans" cxnId="{473456E3-B72F-4B2D-B6E0-90697863F5E4}">
      <dgm:prSet/>
      <dgm:spPr/>
      <dgm:t>
        <a:bodyPr/>
        <a:lstStyle/>
        <a:p>
          <a:endParaRPr lang="ru-RU"/>
        </a:p>
      </dgm:t>
    </dgm:pt>
    <dgm:pt modelId="{64D1D329-B946-4A76-BF8A-69DD5C9A877C}">
      <dgm:prSet phldrT="[Текст]"/>
      <dgm:spPr>
        <a:solidFill>
          <a:schemeClr val="accent3">
            <a:lumMod val="40000"/>
            <a:lumOff val="60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10855000 (разграниченные)</a:t>
          </a:r>
          <a:endParaRPr lang="ru-RU" b="1" dirty="0">
            <a:solidFill>
              <a:schemeClr val="tx1"/>
            </a:solidFill>
          </a:endParaRPr>
        </a:p>
      </dgm:t>
    </dgm:pt>
    <dgm:pt modelId="{37A38323-FDE6-4C5F-9D2F-89F0F88B24D0}" type="parTrans" cxnId="{070AAF36-5B25-400A-8F2D-A09F5E98BD17}">
      <dgm:prSet/>
      <dgm:spPr>
        <a:ln>
          <a:solidFill>
            <a:srgbClr val="077A3E"/>
          </a:solidFill>
        </a:ln>
      </dgm:spPr>
      <dgm:t>
        <a:bodyPr/>
        <a:lstStyle/>
        <a:p>
          <a:endParaRPr lang="ru-RU"/>
        </a:p>
      </dgm:t>
    </dgm:pt>
    <dgm:pt modelId="{F872FFAB-9CAF-474C-B583-F6F96A4ED160}" type="sibTrans" cxnId="{070AAF36-5B25-400A-8F2D-A09F5E98BD17}">
      <dgm:prSet/>
      <dgm:spPr/>
      <dgm:t>
        <a:bodyPr/>
        <a:lstStyle/>
        <a:p>
          <a:endParaRPr lang="ru-RU"/>
        </a:p>
      </dgm:t>
    </dgm:pt>
    <dgm:pt modelId="{477C06AF-B586-4A74-96F2-F3C08B3DFBE4}" type="pres">
      <dgm:prSet presAssocID="{8B7062A5-A198-4BC6-A49D-1773787AB50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F51CD1-26AD-4B01-8C01-B7F9AFCA316D}" type="pres">
      <dgm:prSet presAssocID="{B689A58D-0CA8-400D-B689-F9751BE44234}" presName="root1" presStyleCnt="0"/>
      <dgm:spPr/>
    </dgm:pt>
    <dgm:pt modelId="{34770A1D-3CF0-4C18-A08F-2D48A93EB4EE}" type="pres">
      <dgm:prSet presAssocID="{B689A58D-0CA8-400D-B689-F9751BE4423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8AF84A-6017-4AD3-B36E-27C8FA9881EC}" type="pres">
      <dgm:prSet presAssocID="{B689A58D-0CA8-400D-B689-F9751BE44234}" presName="level2hierChild" presStyleCnt="0"/>
      <dgm:spPr/>
    </dgm:pt>
    <dgm:pt modelId="{D58533FD-4D82-4B85-8D93-76938DFE4E65}" type="pres">
      <dgm:prSet presAssocID="{46F6F989-D4E1-436F-A229-B75C2CBE6D19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477F2078-EDEB-4E92-AAC4-0C2AE1C187A7}" type="pres">
      <dgm:prSet presAssocID="{46F6F989-D4E1-436F-A229-B75C2CBE6D19}" presName="connTx" presStyleLbl="parChTrans1D2" presStyleIdx="0" presStyleCnt="2"/>
      <dgm:spPr/>
      <dgm:t>
        <a:bodyPr/>
        <a:lstStyle/>
        <a:p>
          <a:endParaRPr lang="ru-RU"/>
        </a:p>
      </dgm:t>
    </dgm:pt>
    <dgm:pt modelId="{517D5334-6FA1-4A51-9373-C658734C4E66}" type="pres">
      <dgm:prSet presAssocID="{B71ABFA9-09F2-40BC-A231-050F54353C88}" presName="root2" presStyleCnt="0"/>
      <dgm:spPr/>
    </dgm:pt>
    <dgm:pt modelId="{5736DAE9-ED52-4756-A4F7-DDF49C57E8D0}" type="pres">
      <dgm:prSet presAssocID="{B71ABFA9-09F2-40BC-A231-050F54353C88}" presName="LevelTwoTextNode" presStyleLbl="node2" presStyleIdx="0" presStyleCnt="2" custScaleX="168980" custLinFactNeighborX="1605" custLinFactNeighborY="108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5A1057-1407-4E32-AF07-FA8B18BF7D44}" type="pres">
      <dgm:prSet presAssocID="{B71ABFA9-09F2-40BC-A231-050F54353C88}" presName="level3hierChild" presStyleCnt="0"/>
      <dgm:spPr/>
    </dgm:pt>
    <dgm:pt modelId="{AC13D6A5-65DB-4A24-BF7D-596DA1C23E31}" type="pres">
      <dgm:prSet presAssocID="{37A38323-FDE6-4C5F-9D2F-89F0F88B24D0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E3B63378-3AA2-48A4-8652-1999BE793B57}" type="pres">
      <dgm:prSet presAssocID="{37A38323-FDE6-4C5F-9D2F-89F0F88B24D0}" presName="connTx" presStyleLbl="parChTrans1D2" presStyleIdx="1" presStyleCnt="2"/>
      <dgm:spPr/>
      <dgm:t>
        <a:bodyPr/>
        <a:lstStyle/>
        <a:p>
          <a:endParaRPr lang="ru-RU"/>
        </a:p>
      </dgm:t>
    </dgm:pt>
    <dgm:pt modelId="{63610D62-B5F3-4D52-B82A-3804B2F7B36A}" type="pres">
      <dgm:prSet presAssocID="{64D1D329-B946-4A76-BF8A-69DD5C9A877C}" presName="root2" presStyleCnt="0"/>
      <dgm:spPr/>
    </dgm:pt>
    <dgm:pt modelId="{5C9E27CD-A390-4570-B122-576A74B186A3}" type="pres">
      <dgm:prSet presAssocID="{64D1D329-B946-4A76-BF8A-69DD5C9A877C}" presName="LevelTwoTextNode" presStyleLbl="node2" presStyleIdx="1" presStyleCnt="2" custScaleX="1689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83FB16-8859-4325-BB7C-63A1BA780FF5}" type="pres">
      <dgm:prSet presAssocID="{64D1D329-B946-4A76-BF8A-69DD5C9A877C}" presName="level3hierChild" presStyleCnt="0"/>
      <dgm:spPr/>
    </dgm:pt>
  </dgm:ptLst>
  <dgm:cxnLst>
    <dgm:cxn modelId="{054856E1-B6B0-4BF6-933A-6DD9DB92C721}" type="presOf" srcId="{8B7062A5-A198-4BC6-A49D-1773787AB50A}" destId="{477C06AF-B586-4A74-96F2-F3C08B3DFBE4}" srcOrd="0" destOrd="0" presId="urn:microsoft.com/office/officeart/2005/8/layout/hierarchy2"/>
    <dgm:cxn modelId="{CD687E3A-10AE-4D54-BCE3-9BBF22D46553}" type="presOf" srcId="{B71ABFA9-09F2-40BC-A231-050F54353C88}" destId="{5736DAE9-ED52-4756-A4F7-DDF49C57E8D0}" srcOrd="0" destOrd="0" presId="urn:microsoft.com/office/officeart/2005/8/layout/hierarchy2"/>
    <dgm:cxn modelId="{A44E3C19-E221-4C01-BE33-08CE37926EDA}" type="presOf" srcId="{B689A58D-0CA8-400D-B689-F9751BE44234}" destId="{34770A1D-3CF0-4C18-A08F-2D48A93EB4EE}" srcOrd="0" destOrd="0" presId="urn:microsoft.com/office/officeart/2005/8/layout/hierarchy2"/>
    <dgm:cxn modelId="{32A7385A-8B65-400B-9EA1-A53621424A7A}" type="presOf" srcId="{46F6F989-D4E1-436F-A229-B75C2CBE6D19}" destId="{477F2078-EDEB-4E92-AAC4-0C2AE1C187A7}" srcOrd="1" destOrd="0" presId="urn:microsoft.com/office/officeart/2005/8/layout/hierarchy2"/>
    <dgm:cxn modelId="{070AAF36-5B25-400A-8F2D-A09F5E98BD17}" srcId="{B689A58D-0CA8-400D-B689-F9751BE44234}" destId="{64D1D329-B946-4A76-BF8A-69DD5C9A877C}" srcOrd="1" destOrd="0" parTransId="{37A38323-FDE6-4C5F-9D2F-89F0F88B24D0}" sibTransId="{F872FFAB-9CAF-474C-B583-F6F96A4ED160}"/>
    <dgm:cxn modelId="{4AA24D01-3831-45A4-94B4-D84F898D011E}" srcId="{8B7062A5-A198-4BC6-A49D-1773787AB50A}" destId="{B689A58D-0CA8-400D-B689-F9751BE44234}" srcOrd="0" destOrd="0" parTransId="{1183ABB8-FFD6-4697-86BD-346BFC67A5C5}" sibTransId="{670F9F2C-CB78-4ED6-BA2A-F1BE7AC1DE7A}"/>
    <dgm:cxn modelId="{AC8E1193-03D5-4794-9282-0F3A15AC723C}" type="presOf" srcId="{46F6F989-D4E1-436F-A229-B75C2CBE6D19}" destId="{D58533FD-4D82-4B85-8D93-76938DFE4E65}" srcOrd="0" destOrd="0" presId="urn:microsoft.com/office/officeart/2005/8/layout/hierarchy2"/>
    <dgm:cxn modelId="{F45423B0-132E-4F78-B3D3-72D21695BC5A}" type="presOf" srcId="{64D1D329-B946-4A76-BF8A-69DD5C9A877C}" destId="{5C9E27CD-A390-4570-B122-576A74B186A3}" srcOrd="0" destOrd="0" presId="urn:microsoft.com/office/officeart/2005/8/layout/hierarchy2"/>
    <dgm:cxn modelId="{AE9F054A-A96C-4263-8141-3C406C44967D}" type="presOf" srcId="{37A38323-FDE6-4C5F-9D2F-89F0F88B24D0}" destId="{AC13D6A5-65DB-4A24-BF7D-596DA1C23E31}" srcOrd="0" destOrd="0" presId="urn:microsoft.com/office/officeart/2005/8/layout/hierarchy2"/>
    <dgm:cxn modelId="{FD7FCFF9-9B5B-46A6-BD58-AF82EA982888}" type="presOf" srcId="{37A38323-FDE6-4C5F-9D2F-89F0F88B24D0}" destId="{E3B63378-3AA2-48A4-8652-1999BE793B57}" srcOrd="1" destOrd="0" presId="urn:microsoft.com/office/officeart/2005/8/layout/hierarchy2"/>
    <dgm:cxn modelId="{473456E3-B72F-4B2D-B6E0-90697863F5E4}" srcId="{B689A58D-0CA8-400D-B689-F9751BE44234}" destId="{B71ABFA9-09F2-40BC-A231-050F54353C88}" srcOrd="0" destOrd="0" parTransId="{46F6F989-D4E1-436F-A229-B75C2CBE6D19}" sibTransId="{EE09144A-EA46-46FA-976E-DA5F67BABDE8}"/>
    <dgm:cxn modelId="{00B9F946-FA9E-400E-9809-2D52B10B1A12}" type="presParOf" srcId="{477C06AF-B586-4A74-96F2-F3C08B3DFBE4}" destId="{77F51CD1-26AD-4B01-8C01-B7F9AFCA316D}" srcOrd="0" destOrd="0" presId="urn:microsoft.com/office/officeart/2005/8/layout/hierarchy2"/>
    <dgm:cxn modelId="{F58CE93C-D595-4F83-B1E1-D4A7705B986A}" type="presParOf" srcId="{77F51CD1-26AD-4B01-8C01-B7F9AFCA316D}" destId="{34770A1D-3CF0-4C18-A08F-2D48A93EB4EE}" srcOrd="0" destOrd="0" presId="urn:microsoft.com/office/officeart/2005/8/layout/hierarchy2"/>
    <dgm:cxn modelId="{C998F631-BAE6-43FE-B50C-BE801FD4FFE3}" type="presParOf" srcId="{77F51CD1-26AD-4B01-8C01-B7F9AFCA316D}" destId="{EA8AF84A-6017-4AD3-B36E-27C8FA9881EC}" srcOrd="1" destOrd="0" presId="urn:microsoft.com/office/officeart/2005/8/layout/hierarchy2"/>
    <dgm:cxn modelId="{9F676A0F-FFE3-4F31-B3E5-F0CC35323746}" type="presParOf" srcId="{EA8AF84A-6017-4AD3-B36E-27C8FA9881EC}" destId="{D58533FD-4D82-4B85-8D93-76938DFE4E65}" srcOrd="0" destOrd="0" presId="urn:microsoft.com/office/officeart/2005/8/layout/hierarchy2"/>
    <dgm:cxn modelId="{1F4E8B53-C0AE-4D8E-B067-81854FCF255D}" type="presParOf" srcId="{D58533FD-4D82-4B85-8D93-76938DFE4E65}" destId="{477F2078-EDEB-4E92-AAC4-0C2AE1C187A7}" srcOrd="0" destOrd="0" presId="urn:microsoft.com/office/officeart/2005/8/layout/hierarchy2"/>
    <dgm:cxn modelId="{9275B35E-A036-40DE-A36C-C3E2413078F8}" type="presParOf" srcId="{EA8AF84A-6017-4AD3-B36E-27C8FA9881EC}" destId="{517D5334-6FA1-4A51-9373-C658734C4E66}" srcOrd="1" destOrd="0" presId="urn:microsoft.com/office/officeart/2005/8/layout/hierarchy2"/>
    <dgm:cxn modelId="{78FD1191-4E1C-43FD-8BA6-9D82BDB6E467}" type="presParOf" srcId="{517D5334-6FA1-4A51-9373-C658734C4E66}" destId="{5736DAE9-ED52-4756-A4F7-DDF49C57E8D0}" srcOrd="0" destOrd="0" presId="urn:microsoft.com/office/officeart/2005/8/layout/hierarchy2"/>
    <dgm:cxn modelId="{E4A80139-B179-416A-945F-9723A0C91158}" type="presParOf" srcId="{517D5334-6FA1-4A51-9373-C658734C4E66}" destId="{F95A1057-1407-4E32-AF07-FA8B18BF7D44}" srcOrd="1" destOrd="0" presId="urn:microsoft.com/office/officeart/2005/8/layout/hierarchy2"/>
    <dgm:cxn modelId="{9831E3EA-C9DC-4F58-9645-966A7DD66BA5}" type="presParOf" srcId="{EA8AF84A-6017-4AD3-B36E-27C8FA9881EC}" destId="{AC13D6A5-65DB-4A24-BF7D-596DA1C23E31}" srcOrd="2" destOrd="0" presId="urn:microsoft.com/office/officeart/2005/8/layout/hierarchy2"/>
    <dgm:cxn modelId="{424876C9-EB34-47B6-82B0-472740B28699}" type="presParOf" srcId="{AC13D6A5-65DB-4A24-BF7D-596DA1C23E31}" destId="{E3B63378-3AA2-48A4-8652-1999BE793B57}" srcOrd="0" destOrd="0" presId="urn:microsoft.com/office/officeart/2005/8/layout/hierarchy2"/>
    <dgm:cxn modelId="{C28DF7C8-F546-4417-81FD-26F05283824F}" type="presParOf" srcId="{EA8AF84A-6017-4AD3-B36E-27C8FA9881EC}" destId="{63610D62-B5F3-4D52-B82A-3804B2F7B36A}" srcOrd="3" destOrd="0" presId="urn:microsoft.com/office/officeart/2005/8/layout/hierarchy2"/>
    <dgm:cxn modelId="{AAFA4ACF-E61F-4F39-A3A4-BF02B5237178}" type="presParOf" srcId="{63610D62-B5F3-4D52-B82A-3804B2F7B36A}" destId="{5C9E27CD-A390-4570-B122-576A74B186A3}" srcOrd="0" destOrd="0" presId="urn:microsoft.com/office/officeart/2005/8/layout/hierarchy2"/>
    <dgm:cxn modelId="{0ADE1420-F01C-4E66-AB82-1FC5CF2B72BB}" type="presParOf" srcId="{63610D62-B5F3-4D52-B82A-3804B2F7B36A}" destId="{B683FB16-8859-4325-BB7C-63A1BA780FF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5C3882-AF61-4714-BD56-D97A5E40EFEF}" type="doc">
      <dgm:prSet loTypeId="urn:microsoft.com/office/officeart/2005/8/layout/radial3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B2EF6EC-8FF5-4534-B6EC-C0379DA342FE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CCCC"/>
        </a:solidFill>
        <a:ln w="38100"/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ea typeface="Calibri" panose="020F0502020204030204" pitchFamily="34" charset="0"/>
            </a:rPr>
            <a:t>органы управления ГВФ, </a:t>
          </a:r>
        </a:p>
        <a:p>
          <a:r>
            <a:rPr lang="ru-RU" sz="2400" dirty="0" smtClean="0">
              <a:latin typeface="Times New Roman" panose="02020603050405020304" pitchFamily="18" charset="0"/>
              <a:ea typeface="Calibri" panose="020F0502020204030204" pitchFamily="34" charset="0"/>
            </a:rPr>
            <a:t>Г(М)У, в том числе находящимися за пределами РФ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5361A5-F2C5-40F7-B0C1-2E6D39979992}" type="parTrans" cxnId="{709B37A0-434A-4688-B6F7-F7750268ECB3}">
      <dgm:prSet/>
      <dgm:spPr/>
      <dgm:t>
        <a:bodyPr/>
        <a:lstStyle/>
        <a:p>
          <a:endParaRPr lang="ru-RU"/>
        </a:p>
      </dgm:t>
    </dgm:pt>
    <dgm:pt modelId="{B29EECCA-C3DA-46E8-B938-8D6B5758C646}" type="sibTrans" cxnId="{709B37A0-434A-4688-B6F7-F7750268ECB3}">
      <dgm:prSet/>
      <dgm:spPr/>
      <dgm:t>
        <a:bodyPr/>
        <a:lstStyle/>
        <a:p>
          <a:endParaRPr lang="ru-RU"/>
        </a:p>
      </dgm:t>
    </dgm:pt>
    <dgm:pt modelId="{1D7E38DB-65DA-4AC0-AC84-4CC5A35131BA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FF99"/>
        </a:solidFill>
        <a:ln w="38100"/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ea typeface="Calibri" panose="020F0502020204030204" pitchFamily="34" charset="0"/>
            </a:rPr>
            <a:t>органы государственной власти (государственные органы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DD7BB4-44C2-44D7-9654-E2646AA9AAC2}" type="parTrans" cxnId="{1DD2876D-3D64-4DB3-BC34-04E2948BD316}">
      <dgm:prSet/>
      <dgm:spPr/>
      <dgm:t>
        <a:bodyPr/>
        <a:lstStyle/>
        <a:p>
          <a:endParaRPr lang="ru-RU"/>
        </a:p>
      </dgm:t>
    </dgm:pt>
    <dgm:pt modelId="{E5B12BC0-C3B0-4D00-A1CE-DC23E802A98C}" type="sibTrans" cxnId="{1DD2876D-3D64-4DB3-BC34-04E2948BD316}">
      <dgm:prSet/>
      <dgm:spPr/>
      <dgm:t>
        <a:bodyPr/>
        <a:lstStyle/>
        <a:p>
          <a:endParaRPr lang="ru-RU"/>
        </a:p>
      </dgm:t>
    </dgm:pt>
    <dgm:pt modelId="{A3088419-53E8-4247-B4AD-F954CBCF9C58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CCFFFF"/>
        </a:solidFill>
        <a:ln w="38100"/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ea typeface="Calibri" panose="020F0502020204030204" pitchFamily="34" charset="0"/>
            </a:rPr>
            <a:t>иные </a:t>
          </a:r>
          <a:r>
            <a:rPr lang="ru-RU" sz="2400" dirty="0" err="1" smtClean="0">
              <a:latin typeface="Times New Roman" panose="02020603050405020304" pitchFamily="18" charset="0"/>
              <a:ea typeface="Calibri" panose="020F0502020204030204" pitchFamily="34" charset="0"/>
            </a:rPr>
            <a:t>юр.лица</a:t>
          </a:r>
          <a:r>
            <a:rPr lang="ru-RU" sz="2400" dirty="0" smtClean="0">
              <a:latin typeface="Times New Roman" panose="02020603050405020304" pitchFamily="18" charset="0"/>
              <a:ea typeface="Calibri" panose="020F0502020204030204" pitchFamily="34" charset="0"/>
            </a:rPr>
            <a:t>, осуществляющие в соответствии с законодательством РФ бюджетные полномочия ПБС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EF1926-A967-4707-975D-69D22042BF22}" type="parTrans" cxnId="{F03EAC29-4C84-49F1-BBC0-848D067C8920}">
      <dgm:prSet/>
      <dgm:spPr/>
      <dgm:t>
        <a:bodyPr/>
        <a:lstStyle/>
        <a:p>
          <a:endParaRPr lang="ru-RU"/>
        </a:p>
      </dgm:t>
    </dgm:pt>
    <dgm:pt modelId="{114356CB-3D83-4A8F-A713-7EA327329966}" type="sibTrans" cxnId="{F03EAC29-4C84-49F1-BBC0-848D067C8920}">
      <dgm:prSet/>
      <dgm:spPr/>
      <dgm:t>
        <a:bodyPr/>
        <a:lstStyle/>
        <a:p>
          <a:endParaRPr lang="ru-RU"/>
        </a:p>
      </dgm:t>
    </dgm:pt>
    <dgm:pt modelId="{770AA380-C73B-41B0-8CCB-E91135E4FBC9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ea typeface="Calibri" panose="020F0502020204030204" pitchFamily="34" charset="0"/>
            </a:rPr>
            <a:t>органы местного самоуправления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869EFE-2BA2-4A17-B91D-FB4B9C533B2E}" type="parTrans" cxnId="{4D0AE7F7-0798-4444-82B9-92349FD1CD8D}">
      <dgm:prSet/>
      <dgm:spPr/>
      <dgm:t>
        <a:bodyPr/>
        <a:lstStyle/>
        <a:p>
          <a:endParaRPr lang="ru-RU"/>
        </a:p>
      </dgm:t>
    </dgm:pt>
    <dgm:pt modelId="{8976F3C9-4560-43B5-8CFA-C775EDBBBCC1}" type="sibTrans" cxnId="{4D0AE7F7-0798-4444-82B9-92349FD1CD8D}">
      <dgm:prSet/>
      <dgm:spPr/>
      <dgm:t>
        <a:bodyPr/>
        <a:lstStyle/>
        <a:p>
          <a:endParaRPr lang="ru-RU"/>
        </a:p>
      </dgm:t>
    </dgm:pt>
    <dgm:pt modelId="{E2730E26-7AD5-4CC7-BE14-5D7DC597E56E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/>
      </dgm:spPr>
      <dgm:t>
        <a:bodyPr/>
        <a:lstStyle/>
        <a:p>
          <a:endParaRPr lang="ru-RU" dirty="0"/>
        </a:p>
      </dgm:t>
    </dgm:pt>
    <dgm:pt modelId="{E7B8D5B7-6456-481B-841D-F285B49F30B9}" type="sibTrans" cxnId="{C3A785C2-393A-4679-A206-B5D014B1A15D}">
      <dgm:prSet/>
      <dgm:spPr/>
      <dgm:t>
        <a:bodyPr/>
        <a:lstStyle/>
        <a:p>
          <a:endParaRPr lang="ru-RU"/>
        </a:p>
      </dgm:t>
    </dgm:pt>
    <dgm:pt modelId="{E5A89B65-0FB6-409D-90F5-142AE59479FD}" type="parTrans" cxnId="{C3A785C2-393A-4679-A206-B5D014B1A15D}">
      <dgm:prSet/>
      <dgm:spPr/>
      <dgm:t>
        <a:bodyPr/>
        <a:lstStyle/>
        <a:p>
          <a:endParaRPr lang="ru-RU"/>
        </a:p>
      </dgm:t>
    </dgm:pt>
    <dgm:pt modelId="{4B642411-1E54-4902-A620-CB580C4D6876}" type="pres">
      <dgm:prSet presAssocID="{AF5C3882-AF61-4714-BD56-D97A5E40EFE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3F8B4E-E433-4331-A523-174FD09DA995}" type="pres">
      <dgm:prSet presAssocID="{AF5C3882-AF61-4714-BD56-D97A5E40EFEF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88F5A5C9-3952-4BE0-87C0-69B48BC26261}" type="pres">
      <dgm:prSet presAssocID="{E2730E26-7AD5-4CC7-BE14-5D7DC597E56E}" presName="centerShape" presStyleLbl="vennNode1" presStyleIdx="0" presStyleCnt="5" custLinFactNeighborX="5403" custLinFactNeighborY="-7378"/>
      <dgm:spPr/>
      <dgm:t>
        <a:bodyPr/>
        <a:lstStyle/>
        <a:p>
          <a:endParaRPr lang="ru-RU"/>
        </a:p>
      </dgm:t>
    </dgm:pt>
    <dgm:pt modelId="{9DF552EC-DBBB-4588-ADA3-653DF081BD20}" type="pres">
      <dgm:prSet presAssocID="{1B2EF6EC-8FF5-4534-B6EC-C0379DA342FE}" presName="node" presStyleLbl="vennNode1" presStyleIdx="1" presStyleCnt="5" custScaleX="151412" custScaleY="210552" custRadScaleRad="121306" custRadScaleInc="92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0838F-5245-46F3-8B88-4D04B76F6D62}" type="pres">
      <dgm:prSet presAssocID="{770AA380-C73B-41B0-8CCB-E91135E4FBC9}" presName="node" presStyleLbl="vennNode1" presStyleIdx="2" presStyleCnt="5" custScaleX="169423" custScaleY="115697" custRadScaleRad="110629" custRadScaleInc="-93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145A0-F21A-41F2-AB12-D2124131DE85}" type="pres">
      <dgm:prSet presAssocID="{1D7E38DB-65DA-4AC0-AC84-4CC5A35131BA}" presName="node" presStyleLbl="vennNode1" presStyleIdx="3" presStyleCnt="5" custScaleX="179934" custRadScaleRad="71707" custRadScaleInc="-7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93E7C-1A2C-4581-AB44-B8F8C962C138}" type="pres">
      <dgm:prSet presAssocID="{A3088419-53E8-4247-B4AD-F954CBCF9C58}" presName="node" presStyleLbl="vennNode1" presStyleIdx="4" presStyleCnt="5" custScaleX="163858" custScaleY="220846" custRadScaleRad="121746" custRadScaleInc="6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1FD0B6-9523-4E88-BA2F-FB42CC6C59DC}" type="presOf" srcId="{1B2EF6EC-8FF5-4534-B6EC-C0379DA342FE}" destId="{9DF552EC-DBBB-4588-ADA3-653DF081BD20}" srcOrd="0" destOrd="0" presId="urn:microsoft.com/office/officeart/2005/8/layout/radial3"/>
    <dgm:cxn modelId="{C3A785C2-393A-4679-A206-B5D014B1A15D}" srcId="{AF5C3882-AF61-4714-BD56-D97A5E40EFEF}" destId="{E2730E26-7AD5-4CC7-BE14-5D7DC597E56E}" srcOrd="0" destOrd="0" parTransId="{E5A89B65-0FB6-409D-90F5-142AE59479FD}" sibTransId="{E7B8D5B7-6456-481B-841D-F285B49F30B9}"/>
    <dgm:cxn modelId="{344918BF-EF36-4DAF-AB9B-CDB056BAC789}" type="presOf" srcId="{AF5C3882-AF61-4714-BD56-D97A5E40EFEF}" destId="{4B642411-1E54-4902-A620-CB580C4D6876}" srcOrd="0" destOrd="0" presId="urn:microsoft.com/office/officeart/2005/8/layout/radial3"/>
    <dgm:cxn modelId="{A160B61C-7670-470A-8C4E-79E58DCA7519}" type="presOf" srcId="{E2730E26-7AD5-4CC7-BE14-5D7DC597E56E}" destId="{88F5A5C9-3952-4BE0-87C0-69B48BC26261}" srcOrd="0" destOrd="0" presId="urn:microsoft.com/office/officeart/2005/8/layout/radial3"/>
    <dgm:cxn modelId="{4D0AE7F7-0798-4444-82B9-92349FD1CD8D}" srcId="{E2730E26-7AD5-4CC7-BE14-5D7DC597E56E}" destId="{770AA380-C73B-41B0-8CCB-E91135E4FBC9}" srcOrd="1" destOrd="0" parTransId="{66869EFE-2BA2-4A17-B91D-FB4B9C533B2E}" sibTransId="{8976F3C9-4560-43B5-8CFA-C775EDBBBCC1}"/>
    <dgm:cxn modelId="{232AA3D1-415C-41C0-8641-8C377062504A}" type="presOf" srcId="{A3088419-53E8-4247-B4AD-F954CBCF9C58}" destId="{95193E7C-1A2C-4581-AB44-B8F8C962C138}" srcOrd="0" destOrd="0" presId="urn:microsoft.com/office/officeart/2005/8/layout/radial3"/>
    <dgm:cxn modelId="{1DD2876D-3D64-4DB3-BC34-04E2948BD316}" srcId="{E2730E26-7AD5-4CC7-BE14-5D7DC597E56E}" destId="{1D7E38DB-65DA-4AC0-AC84-4CC5A35131BA}" srcOrd="2" destOrd="0" parTransId="{FFDD7BB4-44C2-44D7-9654-E2646AA9AAC2}" sibTransId="{E5B12BC0-C3B0-4D00-A1CE-DC23E802A98C}"/>
    <dgm:cxn modelId="{F03EAC29-4C84-49F1-BBC0-848D067C8920}" srcId="{E2730E26-7AD5-4CC7-BE14-5D7DC597E56E}" destId="{A3088419-53E8-4247-B4AD-F954CBCF9C58}" srcOrd="3" destOrd="0" parTransId="{7DEF1926-A967-4707-975D-69D22042BF22}" sibTransId="{114356CB-3D83-4A8F-A713-7EA327329966}"/>
    <dgm:cxn modelId="{5DB6B798-80E3-491C-9424-AF9AB7653FEF}" type="presOf" srcId="{1D7E38DB-65DA-4AC0-AC84-4CC5A35131BA}" destId="{583145A0-F21A-41F2-AB12-D2124131DE85}" srcOrd="0" destOrd="0" presId="urn:microsoft.com/office/officeart/2005/8/layout/radial3"/>
    <dgm:cxn modelId="{497A043B-635D-4D03-999A-06C265E13FC2}" type="presOf" srcId="{770AA380-C73B-41B0-8CCB-E91135E4FBC9}" destId="{AD40838F-5245-46F3-8B88-4D04B76F6D62}" srcOrd="0" destOrd="0" presId="urn:microsoft.com/office/officeart/2005/8/layout/radial3"/>
    <dgm:cxn modelId="{709B37A0-434A-4688-B6F7-F7750268ECB3}" srcId="{E2730E26-7AD5-4CC7-BE14-5D7DC597E56E}" destId="{1B2EF6EC-8FF5-4534-B6EC-C0379DA342FE}" srcOrd="0" destOrd="0" parTransId="{D15361A5-F2C5-40F7-B0C1-2E6D39979992}" sibTransId="{B29EECCA-C3DA-46E8-B938-8D6B5758C646}"/>
    <dgm:cxn modelId="{060C83F4-6A73-4893-BA9E-B8F4F7E7623D}" type="presParOf" srcId="{4B642411-1E54-4902-A620-CB580C4D6876}" destId="{5E3F8B4E-E433-4331-A523-174FD09DA995}" srcOrd="0" destOrd="0" presId="urn:microsoft.com/office/officeart/2005/8/layout/radial3"/>
    <dgm:cxn modelId="{E7959FAC-8F91-4D70-A5FF-8738D8FFE8FA}" type="presParOf" srcId="{5E3F8B4E-E433-4331-A523-174FD09DA995}" destId="{88F5A5C9-3952-4BE0-87C0-69B48BC26261}" srcOrd="0" destOrd="0" presId="urn:microsoft.com/office/officeart/2005/8/layout/radial3"/>
    <dgm:cxn modelId="{05198371-B320-4368-BDA0-A09A48ECC1EE}" type="presParOf" srcId="{5E3F8B4E-E433-4331-A523-174FD09DA995}" destId="{9DF552EC-DBBB-4588-ADA3-653DF081BD20}" srcOrd="1" destOrd="0" presId="urn:microsoft.com/office/officeart/2005/8/layout/radial3"/>
    <dgm:cxn modelId="{984D16D1-CBB0-4C19-BC05-25452974ADC7}" type="presParOf" srcId="{5E3F8B4E-E433-4331-A523-174FD09DA995}" destId="{AD40838F-5245-46F3-8B88-4D04B76F6D62}" srcOrd="2" destOrd="0" presId="urn:microsoft.com/office/officeart/2005/8/layout/radial3"/>
    <dgm:cxn modelId="{15A9794D-0318-4943-B1CE-BB5EF20F330D}" type="presParOf" srcId="{5E3F8B4E-E433-4331-A523-174FD09DA995}" destId="{583145A0-F21A-41F2-AB12-D2124131DE85}" srcOrd="3" destOrd="0" presId="urn:microsoft.com/office/officeart/2005/8/layout/radial3"/>
    <dgm:cxn modelId="{2844C7C4-0D5E-45F2-BE87-08063C48BE23}" type="presParOf" srcId="{5E3F8B4E-E433-4331-A523-174FD09DA995}" destId="{95193E7C-1A2C-4581-AB44-B8F8C962C13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5CA70-5A73-438D-A7A8-B087A8BFC8E7}">
      <dsp:nvSpPr>
        <dsp:cNvPr id="0" name=""/>
        <dsp:cNvSpPr/>
      </dsp:nvSpPr>
      <dsp:spPr>
        <a:xfrm>
          <a:off x="2684108" y="502"/>
          <a:ext cx="4503084" cy="19609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 рыночных цен</a:t>
          </a:r>
          <a:endParaRPr lang="ru-RU" sz="2400" kern="1200" dirty="0"/>
        </a:p>
      </dsp:txBody>
      <dsp:txXfrm>
        <a:off x="2684108" y="245622"/>
        <a:ext cx="3767723" cy="1470722"/>
      </dsp:txXfrm>
    </dsp:sp>
    <dsp:sp modelId="{38D01225-14DB-4768-A11F-A8E31C8316C6}">
      <dsp:nvSpPr>
        <dsp:cNvPr id="0" name=""/>
        <dsp:cNvSpPr/>
      </dsp:nvSpPr>
      <dsp:spPr>
        <a:xfrm>
          <a:off x="317947" y="502"/>
          <a:ext cx="2366160" cy="1960962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413673" y="96228"/>
        <a:ext cx="2174708" cy="1769510"/>
      </dsp:txXfrm>
    </dsp:sp>
    <dsp:sp modelId="{B27162B2-F608-4964-8C45-944C08D56CDB}">
      <dsp:nvSpPr>
        <dsp:cNvPr id="0" name=""/>
        <dsp:cNvSpPr/>
      </dsp:nvSpPr>
      <dsp:spPr>
        <a:xfrm>
          <a:off x="2751354" y="2157561"/>
          <a:ext cx="4503084" cy="19609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 амортизированной стоимости замещения</a:t>
          </a:r>
          <a:endParaRPr lang="ru-RU" sz="2400" kern="1200" dirty="0"/>
        </a:p>
      </dsp:txBody>
      <dsp:txXfrm>
        <a:off x="2751354" y="2402681"/>
        <a:ext cx="3767723" cy="1470722"/>
      </dsp:txXfrm>
    </dsp:sp>
    <dsp:sp modelId="{923F62A9-D093-419E-A93F-8A9F284B5455}">
      <dsp:nvSpPr>
        <dsp:cNvPr id="0" name=""/>
        <dsp:cNvSpPr/>
      </dsp:nvSpPr>
      <dsp:spPr>
        <a:xfrm>
          <a:off x="250701" y="2157561"/>
          <a:ext cx="2500652" cy="1960962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346427" y="2253287"/>
        <a:ext cx="2309200" cy="17695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1C4C6-8798-4302-8EE3-D790234E7016}">
      <dsp:nvSpPr>
        <dsp:cNvPr id="0" name=""/>
        <dsp:cNvSpPr/>
      </dsp:nvSpPr>
      <dsp:spPr>
        <a:xfrm>
          <a:off x="2978744" y="527633"/>
          <a:ext cx="2840165" cy="1630030"/>
        </a:xfrm>
        <a:prstGeom prst="roundRect">
          <a:avLst/>
        </a:prstGeom>
        <a:solidFill>
          <a:srgbClr val="FFFD78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организации государственного сектора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8316" y="607205"/>
        <a:ext cx="2681021" cy="1470886"/>
      </dsp:txXfrm>
    </dsp:sp>
    <dsp:sp modelId="{B9310A82-80B6-479C-9564-09A21B07A980}">
      <dsp:nvSpPr>
        <dsp:cNvPr id="0" name=""/>
        <dsp:cNvSpPr/>
      </dsp:nvSpPr>
      <dsp:spPr>
        <a:xfrm rot="8155376">
          <a:off x="3004678" y="2381298"/>
          <a:ext cx="6429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2973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BD5B5-5942-459F-AE64-E68D03A27F21}">
      <dsp:nvSpPr>
        <dsp:cNvPr id="0" name=""/>
        <dsp:cNvSpPr/>
      </dsp:nvSpPr>
      <dsp:spPr>
        <a:xfrm>
          <a:off x="429492" y="2604932"/>
          <a:ext cx="3006422" cy="22512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Государственные (муниципальные) унитарные предприятия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391" y="2714831"/>
        <a:ext cx="2786624" cy="2031488"/>
      </dsp:txXfrm>
    </dsp:sp>
    <dsp:sp modelId="{5AF9D7A2-1B8C-4789-95BC-F2BDD555C273}">
      <dsp:nvSpPr>
        <dsp:cNvPr id="0" name=""/>
        <dsp:cNvSpPr/>
      </dsp:nvSpPr>
      <dsp:spPr>
        <a:xfrm rot="2665892">
          <a:off x="5158870" y="2332259"/>
          <a:ext cx="4988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880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B319C-9E3F-4048-B77A-070E0DD2F833}">
      <dsp:nvSpPr>
        <dsp:cNvPr id="0" name=""/>
        <dsp:cNvSpPr/>
      </dsp:nvSpPr>
      <dsp:spPr>
        <a:xfrm>
          <a:off x="4987615" y="2506854"/>
          <a:ext cx="3560640" cy="23167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Государственные корпорации и компании, публично-правовые компании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0707" y="2619946"/>
        <a:ext cx="3334456" cy="20905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097BD-56CF-456E-BB0E-71F64C8503AA}">
      <dsp:nvSpPr>
        <dsp:cNvPr id="0" name=""/>
        <dsp:cNvSpPr/>
      </dsp:nvSpPr>
      <dsp:spPr>
        <a:xfrm rot="875271">
          <a:off x="-22659" y="4479011"/>
          <a:ext cx="4049544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4049544" y="188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F1A9C-F8D9-4F05-B162-2C24EFA21D40}">
      <dsp:nvSpPr>
        <dsp:cNvPr id="0" name=""/>
        <dsp:cNvSpPr/>
      </dsp:nvSpPr>
      <dsp:spPr>
        <a:xfrm rot="20813458">
          <a:off x="1374" y="3289812"/>
          <a:ext cx="3164968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3164968" y="188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8284-C492-4F56-A271-F7A8BEF16799}">
      <dsp:nvSpPr>
        <dsp:cNvPr id="0" name=""/>
        <dsp:cNvSpPr/>
      </dsp:nvSpPr>
      <dsp:spPr>
        <a:xfrm>
          <a:off x="2" y="2945814"/>
          <a:ext cx="1656638" cy="171133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B55F78-90B5-4840-9DF9-42AE626DC651}">
      <dsp:nvSpPr>
        <dsp:cNvPr id="0" name=""/>
        <dsp:cNvSpPr/>
      </dsp:nvSpPr>
      <dsp:spPr>
        <a:xfrm>
          <a:off x="2973313" y="262497"/>
          <a:ext cx="5865886" cy="4079279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Финансовые организации - 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банки и небанковские кредитные организации, имеющие лицензию Банка России на осуществление банковских операций, а также юр. лица, предоставляющие на основании соответствующей лицензии услуги страхования, перестрахования, взаимного страхования,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микрофинансовые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организации, иные финансовые организации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2352" y="859894"/>
        <a:ext cx="4147808" cy="2884485"/>
      </dsp:txXfrm>
    </dsp:sp>
    <dsp:sp modelId="{5B20BAE2-7824-4CAE-B9F0-9EE122C19B8B}">
      <dsp:nvSpPr>
        <dsp:cNvPr id="0" name=""/>
        <dsp:cNvSpPr/>
      </dsp:nvSpPr>
      <dsp:spPr>
        <a:xfrm>
          <a:off x="3574323" y="4514466"/>
          <a:ext cx="5070902" cy="2104954"/>
        </a:xfrm>
        <a:prstGeom prst="ellipse">
          <a:avLst/>
        </a:prstGeom>
        <a:solidFill>
          <a:srgbClr val="FFF8C1"/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Нефинансовые организации - 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организации, занимающиеся производством товаров и оказанием нефинансовых услуг, работ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6939" y="4822729"/>
        <a:ext cx="3585670" cy="14884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11CF2-A340-4DC0-B51A-C3A5E0682A04}">
      <dsp:nvSpPr>
        <dsp:cNvPr id="0" name=""/>
        <dsp:cNvSpPr/>
      </dsp:nvSpPr>
      <dsp:spPr>
        <a:xfrm rot="875403">
          <a:off x="961921" y="3406418"/>
          <a:ext cx="1895446" cy="56425"/>
        </a:xfrm>
        <a:custGeom>
          <a:avLst/>
          <a:gdLst/>
          <a:ahLst/>
          <a:cxnLst/>
          <a:rect l="0" t="0" r="0" b="0"/>
          <a:pathLst>
            <a:path>
              <a:moveTo>
                <a:pt x="0" y="28212"/>
              </a:moveTo>
              <a:lnTo>
                <a:pt x="1895446" y="282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70E53-1B7B-40B4-8902-823AC27A6EF3}">
      <dsp:nvSpPr>
        <dsp:cNvPr id="0" name=""/>
        <dsp:cNvSpPr/>
      </dsp:nvSpPr>
      <dsp:spPr>
        <a:xfrm rot="20479978">
          <a:off x="931767" y="2237294"/>
          <a:ext cx="2308310" cy="56425"/>
        </a:xfrm>
        <a:custGeom>
          <a:avLst/>
          <a:gdLst/>
          <a:ahLst/>
          <a:cxnLst/>
          <a:rect l="0" t="0" r="0" b="0"/>
          <a:pathLst>
            <a:path>
              <a:moveTo>
                <a:pt x="0" y="28212"/>
              </a:moveTo>
              <a:lnTo>
                <a:pt x="2308310" y="282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8284-C492-4F56-A271-F7A8BEF16799}">
      <dsp:nvSpPr>
        <dsp:cNvPr id="0" name=""/>
        <dsp:cNvSpPr/>
      </dsp:nvSpPr>
      <dsp:spPr>
        <a:xfrm>
          <a:off x="125111" y="2233041"/>
          <a:ext cx="1891289" cy="177820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C0EDD6-2EB1-4C58-9A9F-8A12171AEEAB}">
      <dsp:nvSpPr>
        <dsp:cNvPr id="0" name=""/>
        <dsp:cNvSpPr/>
      </dsp:nvSpPr>
      <dsp:spPr>
        <a:xfrm>
          <a:off x="2620158" y="182514"/>
          <a:ext cx="5033512" cy="2104490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РЕЗИДЕНТЫ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иных резидентов, физических лиц, в том числе физических лиц нерезидентов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57299" y="490709"/>
        <a:ext cx="3559230" cy="1488100"/>
      </dsp:txXfrm>
    </dsp:sp>
    <dsp:sp modelId="{661AC439-E933-47A9-8CC4-CEA82FD966A2}">
      <dsp:nvSpPr>
        <dsp:cNvPr id="0" name=""/>
        <dsp:cNvSpPr/>
      </dsp:nvSpPr>
      <dsp:spPr>
        <a:xfrm>
          <a:off x="2631293" y="2692377"/>
          <a:ext cx="5094158" cy="3186174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НЕРЕЗИДЕНТЫ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наднациональные организации и правительств иностранных государств, международные организации, иные организаций - нерезидентов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7315" y="3158981"/>
        <a:ext cx="3602114" cy="2252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80D01-E070-5E4C-8DEC-7C30B2368F4D}">
      <dsp:nvSpPr>
        <dsp:cNvPr id="0" name=""/>
        <dsp:cNvSpPr/>
      </dsp:nvSpPr>
      <dsp:spPr>
        <a:xfrm>
          <a:off x="0" y="476724"/>
          <a:ext cx="2843959" cy="1137583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rPr>
            <a:t>счет 302</a:t>
          </a:r>
          <a:endParaRPr lang="ru-RU" sz="3100" b="1" kern="1200" dirty="0">
            <a:solidFill>
              <a:srgbClr val="002060"/>
            </a:solidFill>
            <a:latin typeface="Bookman Old Style" charset="0"/>
            <a:ea typeface="Bookman Old Style" charset="0"/>
            <a:cs typeface="Bookman Old Style" charset="0"/>
          </a:endParaRPr>
        </a:p>
      </dsp:txBody>
      <dsp:txXfrm>
        <a:off x="568792" y="476724"/>
        <a:ext cx="1706376" cy="1137583"/>
      </dsp:txXfrm>
    </dsp:sp>
    <dsp:sp modelId="{1F800A95-8F38-0D4D-9795-EA4E20EEB5CF}">
      <dsp:nvSpPr>
        <dsp:cNvPr id="0" name=""/>
        <dsp:cNvSpPr/>
      </dsp:nvSpPr>
      <dsp:spPr>
        <a:xfrm>
          <a:off x="2561443" y="465212"/>
          <a:ext cx="3429872" cy="1137583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rPr>
            <a:t>Деньги!</a:t>
          </a:r>
          <a:endParaRPr lang="ru-RU" sz="3100" b="1" kern="1200" dirty="0">
            <a:solidFill>
              <a:srgbClr val="002060"/>
            </a:solidFill>
            <a:latin typeface="Bookman Old Style" charset="0"/>
            <a:ea typeface="Bookman Old Style" charset="0"/>
            <a:cs typeface="Bookman Old Style" charset="0"/>
          </a:endParaRPr>
        </a:p>
      </dsp:txBody>
      <dsp:txXfrm>
        <a:off x="3130235" y="465212"/>
        <a:ext cx="2292289" cy="1137583"/>
      </dsp:txXfrm>
    </dsp:sp>
    <dsp:sp modelId="{76B1A636-301F-564E-A7A8-A5443028A752}">
      <dsp:nvSpPr>
        <dsp:cNvPr id="0" name=""/>
        <dsp:cNvSpPr/>
      </dsp:nvSpPr>
      <dsp:spPr>
        <a:xfrm>
          <a:off x="5706920" y="465212"/>
          <a:ext cx="2843959" cy="1137583"/>
        </a:xfrm>
        <a:prstGeom prst="chevron">
          <a:avLst/>
        </a:prstGeom>
        <a:solidFill>
          <a:srgbClr val="92D050"/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rPr>
            <a:t>Аренда</a:t>
          </a:r>
          <a:endParaRPr lang="ru-RU" sz="3100" b="1" kern="1200" dirty="0">
            <a:solidFill>
              <a:srgbClr val="002060"/>
            </a:solidFill>
            <a:latin typeface="Bookman Old Style" charset="0"/>
            <a:ea typeface="Bookman Old Style" charset="0"/>
            <a:cs typeface="Bookman Old Style" charset="0"/>
          </a:endParaRPr>
        </a:p>
      </dsp:txBody>
      <dsp:txXfrm>
        <a:off x="6275712" y="465212"/>
        <a:ext cx="1706376" cy="11375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80D01-E070-5E4C-8DEC-7C30B2368F4D}">
      <dsp:nvSpPr>
        <dsp:cNvPr id="0" name=""/>
        <dsp:cNvSpPr/>
      </dsp:nvSpPr>
      <dsp:spPr>
        <a:xfrm>
          <a:off x="262182" y="456426"/>
          <a:ext cx="3180837" cy="814122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rPr>
            <a:t>счет 4011018Х</a:t>
          </a:r>
          <a:endParaRPr lang="ru-RU" sz="3100" b="1" kern="1200" dirty="0">
            <a:solidFill>
              <a:srgbClr val="002060"/>
            </a:solidFill>
            <a:latin typeface="Bookman Old Style" charset="0"/>
            <a:ea typeface="Bookman Old Style" charset="0"/>
            <a:cs typeface="Bookman Old Style" charset="0"/>
          </a:endParaRPr>
        </a:p>
      </dsp:txBody>
      <dsp:txXfrm>
        <a:off x="669243" y="456426"/>
        <a:ext cx="2366715" cy="814122"/>
      </dsp:txXfrm>
    </dsp:sp>
    <dsp:sp modelId="{1F800A95-8F38-0D4D-9795-EA4E20EEB5CF}">
      <dsp:nvSpPr>
        <dsp:cNvPr id="0" name=""/>
        <dsp:cNvSpPr/>
      </dsp:nvSpPr>
      <dsp:spPr>
        <a:xfrm>
          <a:off x="2959418" y="471031"/>
          <a:ext cx="3300431" cy="814122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err="1" smtClean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rPr>
            <a:t>Финрез</a:t>
          </a:r>
          <a:r>
            <a:rPr lang="ru-RU" sz="3100" b="1" kern="1200" dirty="0" smtClean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rPr>
            <a:t>!</a:t>
          </a:r>
          <a:endParaRPr lang="ru-RU" sz="3100" b="1" kern="1200" dirty="0">
            <a:solidFill>
              <a:srgbClr val="002060"/>
            </a:solidFill>
            <a:latin typeface="Bookman Old Style" charset="0"/>
            <a:ea typeface="Bookman Old Style" charset="0"/>
            <a:cs typeface="Bookman Old Style" charset="0"/>
          </a:endParaRPr>
        </a:p>
      </dsp:txBody>
      <dsp:txXfrm>
        <a:off x="3366479" y="471031"/>
        <a:ext cx="2486309" cy="814122"/>
      </dsp:txXfrm>
    </dsp:sp>
    <dsp:sp modelId="{76B1A636-301F-564E-A7A8-A5443028A752}">
      <dsp:nvSpPr>
        <dsp:cNvPr id="0" name=""/>
        <dsp:cNvSpPr/>
      </dsp:nvSpPr>
      <dsp:spPr>
        <a:xfrm>
          <a:off x="6075539" y="409846"/>
          <a:ext cx="2626562" cy="95259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rPr>
            <a:t>Безвозмездное пользование</a:t>
          </a:r>
          <a:endParaRPr lang="ru-RU" sz="2400" b="1" kern="1200" dirty="0">
            <a:solidFill>
              <a:srgbClr val="002060"/>
            </a:solidFill>
            <a:latin typeface="Bookman Old Style" charset="0"/>
            <a:ea typeface="Bookman Old Style" charset="0"/>
            <a:cs typeface="Bookman Old Style" charset="0"/>
          </a:endParaRPr>
        </a:p>
      </dsp:txBody>
      <dsp:txXfrm>
        <a:off x="6551837" y="409846"/>
        <a:ext cx="1673966" cy="9525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80D01-E070-5E4C-8DEC-7C30B2368F4D}">
      <dsp:nvSpPr>
        <dsp:cNvPr id="0" name=""/>
        <dsp:cNvSpPr/>
      </dsp:nvSpPr>
      <dsp:spPr>
        <a:xfrm>
          <a:off x="56172" y="334733"/>
          <a:ext cx="2923230" cy="1169292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rPr>
            <a:t>счет 205</a:t>
          </a:r>
          <a:endParaRPr lang="ru-RU" sz="3100" b="1" kern="1200" dirty="0">
            <a:solidFill>
              <a:srgbClr val="002060"/>
            </a:solidFill>
            <a:latin typeface="Bookman Old Style" charset="0"/>
            <a:ea typeface="Bookman Old Style" charset="0"/>
            <a:cs typeface="Bookman Old Style" charset="0"/>
          </a:endParaRPr>
        </a:p>
      </dsp:txBody>
      <dsp:txXfrm>
        <a:off x="640818" y="334733"/>
        <a:ext cx="1753938" cy="1169292"/>
      </dsp:txXfrm>
    </dsp:sp>
    <dsp:sp modelId="{1F800A95-8F38-0D4D-9795-EA4E20EEB5CF}">
      <dsp:nvSpPr>
        <dsp:cNvPr id="0" name=""/>
        <dsp:cNvSpPr/>
      </dsp:nvSpPr>
      <dsp:spPr>
        <a:xfrm>
          <a:off x="2633306" y="356809"/>
          <a:ext cx="2923230" cy="1169292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rPr>
            <a:t>Деньги!!!</a:t>
          </a:r>
          <a:endParaRPr lang="ru-RU" sz="3100" b="1" kern="1200" dirty="0">
            <a:solidFill>
              <a:srgbClr val="002060"/>
            </a:solidFill>
            <a:latin typeface="Bookman Old Style" charset="0"/>
            <a:ea typeface="Bookman Old Style" charset="0"/>
            <a:cs typeface="Bookman Old Style" charset="0"/>
          </a:endParaRPr>
        </a:p>
      </dsp:txBody>
      <dsp:txXfrm>
        <a:off x="3217952" y="356809"/>
        <a:ext cx="1753938" cy="1169292"/>
      </dsp:txXfrm>
    </dsp:sp>
    <dsp:sp modelId="{76B1A636-301F-564E-A7A8-A5443028A752}">
      <dsp:nvSpPr>
        <dsp:cNvPr id="0" name=""/>
        <dsp:cNvSpPr/>
      </dsp:nvSpPr>
      <dsp:spPr>
        <a:xfrm>
          <a:off x="5264213" y="356809"/>
          <a:ext cx="2923230" cy="1169292"/>
        </a:xfrm>
        <a:prstGeom prst="chevr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rPr>
            <a:t>Аренда</a:t>
          </a:r>
          <a:endParaRPr lang="ru-RU" sz="3100" b="1" kern="1200" dirty="0">
            <a:solidFill>
              <a:srgbClr val="002060"/>
            </a:solidFill>
            <a:latin typeface="Bookman Old Style" charset="0"/>
            <a:ea typeface="Bookman Old Style" charset="0"/>
            <a:cs typeface="Bookman Old Style" charset="0"/>
          </a:endParaRPr>
        </a:p>
      </dsp:txBody>
      <dsp:txXfrm>
        <a:off x="5848859" y="356809"/>
        <a:ext cx="1753938" cy="1169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80D01-E070-5E4C-8DEC-7C30B2368F4D}">
      <dsp:nvSpPr>
        <dsp:cNvPr id="0" name=""/>
        <dsp:cNvSpPr/>
      </dsp:nvSpPr>
      <dsp:spPr>
        <a:xfrm>
          <a:off x="2399" y="356809"/>
          <a:ext cx="2923230" cy="1169292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tx1"/>
              </a:solidFill>
              <a:latin typeface="Bookman Old Style" charset="0"/>
              <a:ea typeface="Bookman Old Style" charset="0"/>
              <a:cs typeface="Bookman Old Style" charset="0"/>
            </a:rPr>
            <a:t>счет 210.05</a:t>
          </a:r>
          <a:endParaRPr lang="ru-RU" sz="3100" b="1" kern="1200" dirty="0">
            <a:solidFill>
              <a:schemeClr val="tx1"/>
            </a:solidFill>
            <a:latin typeface="Bookman Old Style" charset="0"/>
            <a:ea typeface="Bookman Old Style" charset="0"/>
            <a:cs typeface="Bookman Old Style" charset="0"/>
          </a:endParaRPr>
        </a:p>
      </dsp:txBody>
      <dsp:txXfrm>
        <a:off x="587045" y="356809"/>
        <a:ext cx="1753938" cy="1169292"/>
      </dsp:txXfrm>
    </dsp:sp>
    <dsp:sp modelId="{1F800A95-8F38-0D4D-9795-EA4E20EEB5CF}">
      <dsp:nvSpPr>
        <dsp:cNvPr id="0" name=""/>
        <dsp:cNvSpPr/>
      </dsp:nvSpPr>
      <dsp:spPr>
        <a:xfrm>
          <a:off x="2633306" y="356809"/>
          <a:ext cx="2923230" cy="1169292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1270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ru-RU" sz="2700" b="1" kern="1200" dirty="0" smtClean="0">
              <a:solidFill>
                <a:schemeClr val="tx1"/>
              </a:solidFill>
              <a:latin typeface="Bookman Old Style" charset="0"/>
              <a:ea typeface="Bookman Old Style" charset="0"/>
              <a:cs typeface="Bookman Old Style" charset="0"/>
            </a:rPr>
            <a:t>Расчеты</a:t>
          </a:r>
          <a:r>
            <a:rPr lang="ru-RU" sz="2800" b="1" kern="1200" dirty="0" smtClean="0">
              <a:solidFill>
                <a:schemeClr val="tx1"/>
              </a:solidFill>
              <a:latin typeface="Bookman Old Style" charset="0"/>
              <a:ea typeface="Bookman Old Style" charset="0"/>
              <a:cs typeface="Bookman Old Style" charset="0"/>
            </a:rPr>
            <a:t> !!!</a:t>
          </a:r>
          <a:endParaRPr lang="ru-RU" sz="2800" b="1" kern="1200" dirty="0">
            <a:solidFill>
              <a:schemeClr val="tx1"/>
            </a:solidFill>
            <a:latin typeface="Bookman Old Style" charset="0"/>
            <a:ea typeface="Bookman Old Style" charset="0"/>
            <a:cs typeface="Bookman Old Style" charset="0"/>
          </a:endParaRPr>
        </a:p>
      </dsp:txBody>
      <dsp:txXfrm>
        <a:off x="3217952" y="356809"/>
        <a:ext cx="1753938" cy="1169292"/>
      </dsp:txXfrm>
    </dsp:sp>
    <dsp:sp modelId="{76B1A636-301F-564E-A7A8-A5443028A752}">
      <dsp:nvSpPr>
        <dsp:cNvPr id="0" name=""/>
        <dsp:cNvSpPr/>
      </dsp:nvSpPr>
      <dsp:spPr>
        <a:xfrm>
          <a:off x="5266612" y="330302"/>
          <a:ext cx="2923230" cy="1169292"/>
        </a:xfrm>
        <a:prstGeom prst="chevron">
          <a:avLst/>
        </a:prstGeom>
        <a:gradFill rotWithShape="1">
          <a:gsLst>
            <a:gs pos="0">
              <a:schemeClr val="accent5"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Bookman Old Style" charset="0"/>
              <a:ea typeface="Bookman Old Style" charset="0"/>
              <a:cs typeface="Bookman Old Style" charset="0"/>
            </a:rPr>
            <a:t>Безвозмездное пользование</a:t>
          </a:r>
          <a:endParaRPr lang="ru-RU" sz="2400" b="1" kern="1200" dirty="0">
            <a:solidFill>
              <a:schemeClr val="tx1"/>
            </a:solidFill>
            <a:latin typeface="Bookman Old Style" charset="0"/>
            <a:ea typeface="Bookman Old Style" charset="0"/>
            <a:cs typeface="Bookman Old Style" charset="0"/>
          </a:endParaRPr>
        </a:p>
      </dsp:txBody>
      <dsp:txXfrm>
        <a:off x="5851258" y="330302"/>
        <a:ext cx="1753938" cy="1169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1E5B7-1343-4B77-B9E7-79989B72F1FD}">
      <dsp:nvSpPr>
        <dsp:cNvPr id="0" name=""/>
        <dsp:cNvSpPr/>
      </dsp:nvSpPr>
      <dsp:spPr>
        <a:xfrm>
          <a:off x="166786" y="96737"/>
          <a:ext cx="8544535" cy="139825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1. </a:t>
          </a:r>
          <a:r>
            <a:rPr lang="ru-RU" sz="2300" b="1" kern="1200" dirty="0" smtClean="0">
              <a:solidFill>
                <a:srgbClr val="FF0000"/>
              </a:solidFill>
            </a:rPr>
            <a:t>Передача права собственности </a:t>
          </a:r>
          <a:r>
            <a:rPr lang="ru-RU" sz="2300" kern="1200" dirty="0" smtClean="0">
              <a:solidFill>
                <a:srgbClr val="000000"/>
              </a:solidFill>
              <a:effectLst/>
              <a:latin typeface="Times New Roman CYR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на арендованное имущество арендатору по истечении срока аренды или до его истечения при условии внесения арендатором всей обусловленной договором выкупной цены</a:t>
          </a:r>
          <a:r>
            <a:rPr lang="ru-RU" sz="2300" kern="1200" dirty="0" smtClean="0"/>
            <a:t>  </a:t>
          </a:r>
          <a:endParaRPr lang="ru-RU" sz="2300" kern="1200" dirty="0"/>
        </a:p>
      </dsp:txBody>
      <dsp:txXfrm>
        <a:off x="207739" y="137690"/>
        <a:ext cx="8462629" cy="1316347"/>
      </dsp:txXfrm>
    </dsp:sp>
    <dsp:sp modelId="{F5E9AFED-1E04-4D6A-B070-BC422ADC2568}">
      <dsp:nvSpPr>
        <dsp:cNvPr id="0" name=""/>
        <dsp:cNvSpPr/>
      </dsp:nvSpPr>
      <dsp:spPr>
        <a:xfrm>
          <a:off x="1021239" y="1494991"/>
          <a:ext cx="598113" cy="1783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3323"/>
              </a:lnTo>
              <a:lnTo>
                <a:pt x="598113" y="17833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BA575-9684-49DA-AB48-4DC0378BA9C7}">
      <dsp:nvSpPr>
        <dsp:cNvPr id="0" name=""/>
        <dsp:cNvSpPr/>
      </dsp:nvSpPr>
      <dsp:spPr>
        <a:xfrm>
          <a:off x="1619352" y="1824929"/>
          <a:ext cx="6989522" cy="2906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Times New Roman"/>
              <a:cs typeface="Times New Roman"/>
            </a:rPr>
            <a:t>Передаваемое  </a:t>
          </a:r>
          <a:r>
            <a:rPr lang="ru-RU" sz="2000" b="1" kern="1200" dirty="0" smtClean="0">
              <a:solidFill>
                <a:srgbClr val="FF0000"/>
              </a:solidFill>
              <a:effectLst/>
              <a:latin typeface="Times New Roman CYR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 пользование имущество :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effectLst/>
              <a:latin typeface="Times New Roman CYR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2. Носит специализированный характер</a:t>
          </a:r>
          <a:r>
            <a:rPr lang="ru-RU" sz="2000" b="1" kern="1200" dirty="0" smtClean="0">
              <a:solidFill>
                <a:srgbClr val="7030A0"/>
              </a:solidFill>
              <a:latin typeface="Times New Roman"/>
              <a:cs typeface="Times New Roman"/>
            </a:rPr>
            <a:t>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effectLst/>
              <a:latin typeface="Times New Roman CYR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3. Не может быть заменено другим имуществом </a:t>
          </a:r>
          <a:r>
            <a:rPr lang="ru-RU" sz="2000" kern="1200" dirty="0" smtClean="0">
              <a:solidFill>
                <a:srgbClr val="000000"/>
              </a:solidFill>
              <a:effectLst/>
              <a:latin typeface="Times New Roman CYR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без дополнительных финансовых расходов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effectLst/>
              <a:latin typeface="Times New Roman CYR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4. Приоритетное право арендатора на продление договора аренды </a:t>
          </a:r>
          <a:endParaRPr lang="ru-RU" sz="2000" b="1" kern="1200" dirty="0" smtClean="0">
            <a:solidFill>
              <a:srgbClr val="7030A0"/>
            </a:solidFill>
            <a:latin typeface="Times New Roman"/>
            <a:cs typeface="Times New Roman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effectLst/>
              <a:latin typeface="Times New Roman CYR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убытки (прибыль) от изменений справедливой стоимости передаваемого в пользование имущества в течении срока договора относятся на пользователя такого имущества</a:t>
          </a:r>
          <a:endParaRPr lang="ru-RU" sz="2000" b="1" kern="1200" dirty="0">
            <a:solidFill>
              <a:srgbClr val="FF0000"/>
            </a:solidFill>
            <a:latin typeface="Times New Roman"/>
            <a:cs typeface="Times New Roman"/>
          </a:endParaRPr>
        </a:p>
      </dsp:txBody>
      <dsp:txXfrm>
        <a:off x="1704488" y="1910065"/>
        <a:ext cx="6819250" cy="27364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1E5B7-1343-4B77-B9E7-79989B72F1FD}">
      <dsp:nvSpPr>
        <dsp:cNvPr id="0" name=""/>
        <dsp:cNvSpPr/>
      </dsp:nvSpPr>
      <dsp:spPr>
        <a:xfrm>
          <a:off x="0" y="0"/>
          <a:ext cx="2093897" cy="6912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Арендатор</a:t>
          </a:r>
          <a:endParaRPr lang="ru-RU" sz="3000" kern="1200" dirty="0"/>
        </a:p>
      </dsp:txBody>
      <dsp:txXfrm>
        <a:off x="20245" y="20245"/>
        <a:ext cx="2053407" cy="650715"/>
      </dsp:txXfrm>
    </dsp:sp>
    <dsp:sp modelId="{F5E9AFED-1E04-4D6A-B070-BC422ADC2568}">
      <dsp:nvSpPr>
        <dsp:cNvPr id="0" name=""/>
        <dsp:cNvSpPr/>
      </dsp:nvSpPr>
      <dsp:spPr>
        <a:xfrm>
          <a:off x="209389" y="691205"/>
          <a:ext cx="441367" cy="1152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2899"/>
              </a:lnTo>
              <a:lnTo>
                <a:pt x="441367" y="115289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BA575-9684-49DA-AB48-4DC0378BA9C7}">
      <dsp:nvSpPr>
        <dsp:cNvPr id="0" name=""/>
        <dsp:cNvSpPr/>
      </dsp:nvSpPr>
      <dsp:spPr>
        <a:xfrm>
          <a:off x="650756" y="816820"/>
          <a:ext cx="3820168" cy="2054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/>
              <a:cs typeface="Times New Roman"/>
            </a:rPr>
            <a:t>Отражаются в  составе основных средств и одновременно возникают обязательства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err="1" smtClean="0">
              <a:latin typeface="Times New Roman"/>
              <a:cs typeface="Times New Roman"/>
            </a:rPr>
            <a:t>Дт</a:t>
          </a:r>
          <a:r>
            <a:rPr lang="ru-RU" sz="1800" b="1" kern="1200" dirty="0" smtClean="0">
              <a:latin typeface="Times New Roman"/>
              <a:cs typeface="Times New Roman"/>
            </a:rPr>
            <a:t>  0 106 41 310  </a:t>
          </a:r>
          <a:r>
            <a:rPr lang="ru-RU" sz="1800" b="1" kern="1200" dirty="0" err="1" smtClean="0">
              <a:latin typeface="Times New Roman"/>
              <a:cs typeface="Times New Roman"/>
            </a:rPr>
            <a:t>Кт</a:t>
          </a:r>
          <a:r>
            <a:rPr lang="ru-RU" sz="1800" b="1" kern="1200" dirty="0" smtClean="0">
              <a:latin typeface="Times New Roman"/>
              <a:cs typeface="Times New Roman"/>
            </a:rPr>
            <a:t> 0 302 24 73х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err="1" smtClean="0">
              <a:latin typeface="Times New Roman"/>
              <a:cs typeface="Times New Roman"/>
            </a:rPr>
            <a:t>Дт</a:t>
          </a:r>
          <a:r>
            <a:rPr lang="ru-RU" sz="1800" b="1" kern="1200" dirty="0" smtClean="0">
              <a:latin typeface="Times New Roman"/>
              <a:cs typeface="Times New Roman"/>
            </a:rPr>
            <a:t> 0 106 41 310  </a:t>
          </a:r>
          <a:r>
            <a:rPr lang="ru-RU" sz="1800" b="1" kern="1200" dirty="0" err="1" smtClean="0">
              <a:latin typeface="Times New Roman"/>
              <a:cs typeface="Times New Roman"/>
            </a:rPr>
            <a:t>Кт</a:t>
          </a:r>
          <a:r>
            <a:rPr lang="ru-RU" sz="1800" b="1" kern="1200" dirty="0" smtClean="0">
              <a:latin typeface="Times New Roman"/>
              <a:cs typeface="Times New Roman"/>
            </a:rPr>
            <a:t> 0 302 </a:t>
          </a:r>
          <a:r>
            <a:rPr lang="ru-RU" sz="1800" b="1" kern="1200" dirty="0" err="1" smtClean="0">
              <a:latin typeface="Times New Roman"/>
              <a:cs typeface="Times New Roman"/>
            </a:rPr>
            <a:t>хх</a:t>
          </a:r>
          <a:r>
            <a:rPr lang="ru-RU" sz="1800" b="1" kern="1200" dirty="0" smtClean="0">
              <a:latin typeface="Times New Roman"/>
              <a:cs typeface="Times New Roman"/>
            </a:rPr>
            <a:t> 73х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>
            <a:latin typeface="Times New Roman"/>
            <a:cs typeface="Times New Roman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err="1" smtClean="0">
              <a:latin typeface="Times New Roman"/>
              <a:cs typeface="Times New Roman"/>
            </a:rPr>
            <a:t>Дт</a:t>
          </a:r>
          <a:r>
            <a:rPr lang="ru-RU" sz="1800" b="1" kern="1200" dirty="0" smtClean="0">
              <a:latin typeface="Times New Roman"/>
              <a:cs typeface="Times New Roman"/>
            </a:rPr>
            <a:t> 0 101 </a:t>
          </a:r>
          <a:r>
            <a:rPr lang="ru-RU" sz="1800" b="1" kern="1200" dirty="0" err="1" smtClean="0">
              <a:latin typeface="Times New Roman"/>
              <a:cs typeface="Times New Roman"/>
            </a:rPr>
            <a:t>хх</a:t>
          </a:r>
          <a:r>
            <a:rPr lang="ru-RU" sz="1800" b="1" kern="1200" dirty="0" smtClean="0">
              <a:latin typeface="Times New Roman"/>
              <a:cs typeface="Times New Roman"/>
            </a:rPr>
            <a:t> 310 </a:t>
          </a:r>
          <a:r>
            <a:rPr lang="ru-RU" sz="1800" b="1" kern="1200" dirty="0" err="1" smtClean="0">
              <a:latin typeface="Times New Roman"/>
              <a:cs typeface="Times New Roman"/>
            </a:rPr>
            <a:t>Кт</a:t>
          </a:r>
          <a:r>
            <a:rPr lang="ru-RU" sz="1800" b="1" kern="1200" dirty="0" smtClean="0">
              <a:latin typeface="Times New Roman"/>
              <a:cs typeface="Times New Roman"/>
            </a:rPr>
            <a:t> 0 106 41 310</a:t>
          </a:r>
          <a:endParaRPr lang="ru-RU" sz="18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Times New Roman"/>
            <a:cs typeface="Times New Roman"/>
          </a:endParaRPr>
        </a:p>
      </dsp:txBody>
      <dsp:txXfrm>
        <a:off x="710932" y="876996"/>
        <a:ext cx="3699816" cy="1934216"/>
      </dsp:txXfrm>
    </dsp:sp>
    <dsp:sp modelId="{FB437486-1D3F-4726-AC2F-D8F034E25049}">
      <dsp:nvSpPr>
        <dsp:cNvPr id="0" name=""/>
        <dsp:cNvSpPr/>
      </dsp:nvSpPr>
      <dsp:spPr>
        <a:xfrm>
          <a:off x="209389" y="691205"/>
          <a:ext cx="329845" cy="3016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6324"/>
              </a:lnTo>
              <a:lnTo>
                <a:pt x="329845" y="301632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180C3-8C0F-47D4-B308-98ED0CEE2AC3}">
      <dsp:nvSpPr>
        <dsp:cNvPr id="0" name=""/>
        <dsp:cNvSpPr/>
      </dsp:nvSpPr>
      <dsp:spPr>
        <a:xfrm>
          <a:off x="539234" y="3193083"/>
          <a:ext cx="3467133" cy="1028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latin typeface="Times New Roman"/>
              <a:cs typeface="Times New Roman"/>
            </a:rPr>
            <a:t>Ежемесячно начисляется амортизация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err="1" smtClean="0">
              <a:latin typeface="Times New Roman"/>
              <a:cs typeface="Times New Roman"/>
            </a:rPr>
            <a:t>Дт</a:t>
          </a:r>
          <a:r>
            <a:rPr lang="ru-RU" sz="1800" b="1" kern="1200" dirty="0" smtClean="0">
              <a:latin typeface="Times New Roman"/>
              <a:cs typeface="Times New Roman"/>
            </a:rPr>
            <a:t>  0 401 20 271  </a:t>
          </a:r>
          <a:r>
            <a:rPr lang="ru-RU" sz="1800" b="1" kern="1200" dirty="0" err="1" smtClean="0">
              <a:latin typeface="Times New Roman"/>
              <a:cs typeface="Times New Roman"/>
            </a:rPr>
            <a:t>Кт</a:t>
          </a:r>
          <a:r>
            <a:rPr lang="ru-RU" sz="1800" b="1" kern="1200" dirty="0" smtClean="0">
              <a:latin typeface="Times New Roman"/>
              <a:cs typeface="Times New Roman"/>
            </a:rPr>
            <a:t> 0 104 </a:t>
          </a:r>
          <a:r>
            <a:rPr lang="ru-RU" sz="1800" b="1" kern="1200" dirty="0" err="1" smtClean="0">
              <a:latin typeface="Times New Roman"/>
              <a:cs typeface="Times New Roman"/>
            </a:rPr>
            <a:t>хх</a:t>
          </a:r>
          <a:r>
            <a:rPr lang="ru-RU" sz="1800" b="1" kern="1200" dirty="0" smtClean="0">
              <a:latin typeface="Times New Roman"/>
              <a:cs typeface="Times New Roman"/>
            </a:rPr>
            <a:t> 411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Times New Roman"/>
            <a:cs typeface="Times New Roman"/>
          </a:endParaRPr>
        </a:p>
      </dsp:txBody>
      <dsp:txXfrm>
        <a:off x="569369" y="3223218"/>
        <a:ext cx="3406863" cy="968624"/>
      </dsp:txXfrm>
    </dsp:sp>
    <dsp:sp modelId="{9A52B171-CB62-445D-8A20-B4FD90452337}">
      <dsp:nvSpPr>
        <dsp:cNvPr id="0" name=""/>
        <dsp:cNvSpPr/>
      </dsp:nvSpPr>
      <dsp:spPr>
        <a:xfrm>
          <a:off x="4350669" y="24802"/>
          <a:ext cx="2533421" cy="6912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Арендодатель</a:t>
          </a:r>
          <a:endParaRPr lang="ru-RU" sz="3000" kern="1200" dirty="0"/>
        </a:p>
      </dsp:txBody>
      <dsp:txXfrm>
        <a:off x="4370914" y="45047"/>
        <a:ext cx="2492931" cy="650715"/>
      </dsp:txXfrm>
    </dsp:sp>
    <dsp:sp modelId="{AC496B01-3884-43E2-B45E-7F3308AA13E4}">
      <dsp:nvSpPr>
        <dsp:cNvPr id="0" name=""/>
        <dsp:cNvSpPr/>
      </dsp:nvSpPr>
      <dsp:spPr>
        <a:xfrm>
          <a:off x="4604011" y="716008"/>
          <a:ext cx="190387" cy="833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3380"/>
              </a:lnTo>
              <a:lnTo>
                <a:pt x="190387" y="83338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49EF3-49A3-4FFA-AD14-A6C6F626CEAB}">
      <dsp:nvSpPr>
        <dsp:cNvPr id="0" name=""/>
        <dsp:cNvSpPr/>
      </dsp:nvSpPr>
      <dsp:spPr>
        <a:xfrm>
          <a:off x="4794398" y="780580"/>
          <a:ext cx="3698670" cy="1537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/>
              <a:cs typeface="Times New Roman"/>
            </a:rPr>
            <a:t>Объект выбывает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imes New Roman"/>
              <a:cs typeface="Times New Roman"/>
            </a:rPr>
            <a:t>Дт</a:t>
          </a:r>
          <a:r>
            <a:rPr lang="ru-RU" sz="2000" b="1" kern="1200" dirty="0" smtClean="0">
              <a:latin typeface="Times New Roman"/>
              <a:cs typeface="Times New Roman"/>
            </a:rPr>
            <a:t> 0 104 </a:t>
          </a:r>
          <a:r>
            <a:rPr lang="ru-RU" sz="2000" b="1" kern="1200" dirty="0" err="1" smtClean="0">
              <a:latin typeface="Times New Roman"/>
              <a:cs typeface="Times New Roman"/>
            </a:rPr>
            <a:t>хх</a:t>
          </a:r>
          <a:r>
            <a:rPr lang="ru-RU" sz="2000" b="1" kern="1200" dirty="0" smtClean="0">
              <a:latin typeface="Times New Roman"/>
              <a:cs typeface="Times New Roman"/>
            </a:rPr>
            <a:t> 411  </a:t>
          </a:r>
          <a:r>
            <a:rPr lang="ru-RU" sz="2000" b="1" kern="1200" dirty="0" err="1" smtClean="0">
              <a:latin typeface="Times New Roman"/>
              <a:cs typeface="Times New Roman"/>
            </a:rPr>
            <a:t>Кт</a:t>
          </a:r>
          <a:r>
            <a:rPr lang="ru-RU" sz="2000" b="1" kern="1200" dirty="0" smtClean="0">
              <a:latin typeface="Times New Roman"/>
              <a:cs typeface="Times New Roman"/>
            </a:rPr>
            <a:t> 0 101 </a:t>
          </a:r>
          <a:r>
            <a:rPr lang="ru-RU" sz="2000" b="1" kern="1200" dirty="0" err="1" smtClean="0">
              <a:latin typeface="Times New Roman"/>
              <a:cs typeface="Times New Roman"/>
            </a:rPr>
            <a:t>хх</a:t>
          </a:r>
          <a:r>
            <a:rPr lang="ru-RU" sz="2000" b="1" kern="1200" dirty="0" smtClean="0">
              <a:latin typeface="Times New Roman"/>
              <a:cs typeface="Times New Roman"/>
            </a:rPr>
            <a:t> 410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Times New Roman"/>
              <a:cs typeface="Times New Roman"/>
            </a:rPr>
            <a:t>Дт</a:t>
          </a:r>
          <a:r>
            <a:rPr lang="ru-RU" sz="1800" b="1" kern="1200" dirty="0" smtClean="0">
              <a:latin typeface="Times New Roman"/>
              <a:cs typeface="Times New Roman"/>
            </a:rPr>
            <a:t> 0 401 10 172      </a:t>
          </a:r>
          <a:r>
            <a:rPr lang="ru-RU" sz="1800" b="1" kern="1200" dirty="0" err="1" smtClean="0">
              <a:latin typeface="Times New Roman"/>
              <a:cs typeface="Times New Roman"/>
            </a:rPr>
            <a:t>Кт</a:t>
          </a:r>
          <a:r>
            <a:rPr lang="ru-RU" sz="1800" b="1" kern="1200" dirty="0" smtClean="0">
              <a:latin typeface="Times New Roman"/>
              <a:cs typeface="Times New Roman"/>
            </a:rPr>
            <a:t> 0 101 </a:t>
          </a:r>
          <a:r>
            <a:rPr lang="ru-RU" sz="1800" b="1" kern="1200" dirty="0" err="1" smtClean="0">
              <a:latin typeface="Times New Roman"/>
              <a:cs typeface="Times New Roman"/>
            </a:rPr>
            <a:t>хх</a:t>
          </a:r>
          <a:r>
            <a:rPr lang="ru-RU" sz="1800" b="1" kern="1200" dirty="0" smtClean="0">
              <a:latin typeface="Times New Roman"/>
              <a:cs typeface="Times New Roman"/>
            </a:rPr>
            <a:t> 410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/>
              <a:cs typeface="Times New Roman"/>
            </a:rPr>
            <a:t>з/</a:t>
          </a:r>
          <a:r>
            <a:rPr lang="ru-RU" sz="1800" b="1" kern="1200" dirty="0" err="1" smtClean="0">
              <a:latin typeface="Times New Roman"/>
              <a:cs typeface="Times New Roman"/>
            </a:rPr>
            <a:t>сч</a:t>
          </a:r>
          <a:r>
            <a:rPr lang="ru-RU" sz="1800" b="1" kern="1200" dirty="0" smtClean="0">
              <a:latin typeface="Times New Roman"/>
              <a:cs typeface="Times New Roman"/>
            </a:rPr>
            <a:t> 25 (26)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/>
              <a:cs typeface="Times New Roman"/>
            </a:rPr>
            <a:t> </a:t>
          </a:r>
          <a:endParaRPr lang="ru-RU" sz="1800" b="1" kern="1200" dirty="0">
            <a:latin typeface="Times New Roman"/>
            <a:cs typeface="Times New Roman"/>
          </a:endParaRPr>
        </a:p>
      </dsp:txBody>
      <dsp:txXfrm>
        <a:off x="4839433" y="825615"/>
        <a:ext cx="3608600" cy="1447545"/>
      </dsp:txXfrm>
    </dsp:sp>
    <dsp:sp modelId="{25B3CE88-9D09-4F9D-90A2-C30A94B41549}">
      <dsp:nvSpPr>
        <dsp:cNvPr id="0" name=""/>
        <dsp:cNvSpPr/>
      </dsp:nvSpPr>
      <dsp:spPr>
        <a:xfrm>
          <a:off x="4604011" y="716008"/>
          <a:ext cx="473148" cy="2436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6988"/>
              </a:lnTo>
              <a:lnTo>
                <a:pt x="473148" y="243698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67A62-BE00-413E-A97E-9A5755549F4E}">
      <dsp:nvSpPr>
        <dsp:cNvPr id="0" name=""/>
        <dsp:cNvSpPr/>
      </dsp:nvSpPr>
      <dsp:spPr>
        <a:xfrm>
          <a:off x="5077160" y="2700702"/>
          <a:ext cx="3634161" cy="904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/>
              <a:cs typeface="Times New Roman"/>
            </a:rPr>
            <a:t>Одновременно возникают доходы от собственности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err="1" smtClean="0">
              <a:latin typeface="Times New Roman"/>
              <a:cs typeface="Times New Roman"/>
            </a:rPr>
            <a:t>Дт</a:t>
          </a:r>
          <a:r>
            <a:rPr lang="ru-RU" sz="1800" b="1" kern="1200" dirty="0" smtClean="0">
              <a:latin typeface="Times New Roman"/>
              <a:cs typeface="Times New Roman"/>
            </a:rPr>
            <a:t>  0 205 22 56х  </a:t>
          </a:r>
          <a:r>
            <a:rPr lang="ru-RU" sz="1800" b="1" kern="1200" dirty="0" err="1" smtClean="0">
              <a:latin typeface="Times New Roman"/>
              <a:cs typeface="Times New Roman"/>
            </a:rPr>
            <a:t>Кт</a:t>
          </a:r>
          <a:r>
            <a:rPr lang="ru-RU" sz="1800" b="1" kern="1200" dirty="0" smtClean="0">
              <a:latin typeface="Times New Roman"/>
              <a:cs typeface="Times New Roman"/>
            </a:rPr>
            <a:t> 0 401 40 122</a:t>
          </a:r>
          <a:endParaRPr lang="ru-RU" sz="18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>
            <a:latin typeface="Times New Roman"/>
            <a:cs typeface="Times New Roman"/>
          </a:endParaRPr>
        </a:p>
      </dsp:txBody>
      <dsp:txXfrm>
        <a:off x="5103654" y="2727196"/>
        <a:ext cx="3581173" cy="851600"/>
      </dsp:txXfrm>
    </dsp:sp>
    <dsp:sp modelId="{1826EB69-0210-4ACE-8DFE-794F54B8A93F}">
      <dsp:nvSpPr>
        <dsp:cNvPr id="0" name=""/>
        <dsp:cNvSpPr/>
      </dsp:nvSpPr>
      <dsp:spPr>
        <a:xfrm>
          <a:off x="4604011" y="716008"/>
          <a:ext cx="289301" cy="3321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1364"/>
              </a:lnTo>
              <a:lnTo>
                <a:pt x="289301" y="332136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193B4-934D-49FA-9ECD-7307BE97EBA1}">
      <dsp:nvSpPr>
        <dsp:cNvPr id="0" name=""/>
        <dsp:cNvSpPr/>
      </dsp:nvSpPr>
      <dsp:spPr>
        <a:xfrm>
          <a:off x="4893312" y="3657527"/>
          <a:ext cx="3566169" cy="759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/>
              <a:cs typeface="Times New Roman"/>
            </a:rPr>
            <a:t>Ежемесячно</a:t>
          </a:r>
        </a:p>
        <a:p>
          <a:pPr marR="0" lvl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1800" b="1" kern="1200" dirty="0" err="1" smtClean="0">
              <a:latin typeface="Times New Roman"/>
              <a:cs typeface="Times New Roman"/>
            </a:rPr>
            <a:t>Дт</a:t>
          </a:r>
          <a:r>
            <a:rPr lang="ru-RU" sz="1800" b="1" kern="1200" dirty="0" smtClean="0">
              <a:latin typeface="Times New Roman"/>
              <a:cs typeface="Times New Roman"/>
            </a:rPr>
            <a:t>  0 401 40 122  </a:t>
          </a:r>
          <a:r>
            <a:rPr lang="ru-RU" sz="1800" b="1" kern="1200" dirty="0" err="1" smtClean="0">
              <a:latin typeface="Times New Roman"/>
              <a:cs typeface="Times New Roman"/>
            </a:rPr>
            <a:t>Кт</a:t>
          </a:r>
          <a:r>
            <a:rPr lang="ru-RU" sz="1800" b="1" kern="1200" dirty="0" smtClean="0">
              <a:latin typeface="Times New Roman"/>
              <a:cs typeface="Times New Roman"/>
            </a:rPr>
            <a:t> 0 401 10 122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Times New Roman"/>
            <a:cs typeface="Times New Roman"/>
          </a:endParaRPr>
        </a:p>
      </dsp:txBody>
      <dsp:txXfrm>
        <a:off x="4915563" y="3679778"/>
        <a:ext cx="3521667" cy="7151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70A1D-3CF0-4C18-A08F-2D48A93EB4EE}">
      <dsp:nvSpPr>
        <dsp:cNvPr id="0" name=""/>
        <dsp:cNvSpPr/>
      </dsp:nvSpPr>
      <dsp:spPr>
        <a:xfrm>
          <a:off x="411928" y="520229"/>
          <a:ext cx="1807513" cy="90375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205.23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438398" y="546699"/>
        <a:ext cx="1754573" cy="850816"/>
      </dsp:txXfrm>
    </dsp:sp>
    <dsp:sp modelId="{D58533FD-4D82-4B85-8D93-76938DFE4E65}">
      <dsp:nvSpPr>
        <dsp:cNvPr id="0" name=""/>
        <dsp:cNvSpPr/>
      </dsp:nvSpPr>
      <dsp:spPr>
        <a:xfrm rot="19843926">
          <a:off x="2164417" y="719543"/>
          <a:ext cx="862064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862064" y="41835"/>
              </a:lnTo>
            </a:path>
          </a:pathLst>
        </a:custGeom>
        <a:noFill/>
        <a:ln w="25400" cap="flat" cmpd="sng" algn="ctr">
          <a:solidFill>
            <a:srgbClr val="077A3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73898" y="739827"/>
        <a:ext cx="43103" cy="43103"/>
      </dsp:txXfrm>
    </dsp:sp>
    <dsp:sp modelId="{5736DAE9-ED52-4756-A4F7-DDF49C57E8D0}">
      <dsp:nvSpPr>
        <dsp:cNvPr id="0" name=""/>
        <dsp:cNvSpPr/>
      </dsp:nvSpPr>
      <dsp:spPr>
        <a:xfrm>
          <a:off x="2971457" y="98771"/>
          <a:ext cx="3054335" cy="90375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10313000 (неразграниченные)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997927" y="125241"/>
        <a:ext cx="3001395" cy="850816"/>
      </dsp:txXfrm>
    </dsp:sp>
    <dsp:sp modelId="{AC13D6A5-65DB-4A24-BF7D-596DA1C23E31}">
      <dsp:nvSpPr>
        <dsp:cNvPr id="0" name=""/>
        <dsp:cNvSpPr/>
      </dsp:nvSpPr>
      <dsp:spPr>
        <a:xfrm rot="2142401">
          <a:off x="2135752" y="1190102"/>
          <a:ext cx="890383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890383" y="41835"/>
              </a:lnTo>
            </a:path>
          </a:pathLst>
        </a:custGeom>
        <a:noFill/>
        <a:ln w="25400" cap="flat" cmpd="sng" algn="ctr">
          <a:solidFill>
            <a:srgbClr val="077A3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58685" y="1209678"/>
        <a:ext cx="44519" cy="44519"/>
      </dsp:txXfrm>
    </dsp:sp>
    <dsp:sp modelId="{5C9E27CD-A390-4570-B122-576A74B186A3}">
      <dsp:nvSpPr>
        <dsp:cNvPr id="0" name=""/>
        <dsp:cNvSpPr/>
      </dsp:nvSpPr>
      <dsp:spPr>
        <a:xfrm>
          <a:off x="2942447" y="1039889"/>
          <a:ext cx="3054335" cy="90375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10855000 (разграниченные)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2968917" y="1066359"/>
        <a:ext cx="3001395" cy="8508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5A5C9-3952-4BE0-87C0-69B48BC26261}">
      <dsp:nvSpPr>
        <dsp:cNvPr id="0" name=""/>
        <dsp:cNvSpPr/>
      </dsp:nvSpPr>
      <dsp:spPr>
        <a:xfrm>
          <a:off x="2853293" y="1647424"/>
          <a:ext cx="3714574" cy="37145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397280" y="2191411"/>
        <a:ext cx="2626600" cy="2626600"/>
      </dsp:txXfrm>
    </dsp:sp>
    <dsp:sp modelId="{9DF552EC-DBBB-4588-ADA3-653DF081BD20}">
      <dsp:nvSpPr>
        <dsp:cNvPr id="0" name=""/>
        <dsp:cNvSpPr/>
      </dsp:nvSpPr>
      <dsp:spPr>
        <a:xfrm>
          <a:off x="5955473" y="1547157"/>
          <a:ext cx="2812155" cy="3910555"/>
        </a:xfrm>
        <a:prstGeom prst="ellipse">
          <a:avLst/>
        </a:prstGeom>
        <a:solidFill>
          <a:srgbClr val="FFCCCC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органы управления ГВФ,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Г(М)У, в том числе находящимися за пределами РФ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67304" y="2119845"/>
        <a:ext cx="1988493" cy="2765179"/>
      </dsp:txXfrm>
    </dsp:sp>
    <dsp:sp modelId="{AD40838F-5245-46F3-8B88-4D04B76F6D62}">
      <dsp:nvSpPr>
        <dsp:cNvPr id="0" name=""/>
        <dsp:cNvSpPr/>
      </dsp:nvSpPr>
      <dsp:spPr>
        <a:xfrm>
          <a:off x="3139617" y="124121"/>
          <a:ext cx="3146671" cy="214882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органы местного самоуправления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0436" y="438809"/>
        <a:ext cx="2225033" cy="1519449"/>
      </dsp:txXfrm>
    </dsp:sp>
    <dsp:sp modelId="{583145A0-F21A-41F2-AB12-D2124131DE85}">
      <dsp:nvSpPr>
        <dsp:cNvPr id="0" name=""/>
        <dsp:cNvSpPr/>
      </dsp:nvSpPr>
      <dsp:spPr>
        <a:xfrm>
          <a:off x="2989474" y="4654733"/>
          <a:ext cx="3341890" cy="1857287"/>
        </a:xfrm>
        <a:prstGeom prst="ellipse">
          <a:avLst/>
        </a:pr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органы государственной власти (государственные органы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8882" y="4926726"/>
        <a:ext cx="2363074" cy="1313301"/>
      </dsp:txXfrm>
    </dsp:sp>
    <dsp:sp modelId="{95193E7C-1A2C-4581-AB44-B8F8C962C138}">
      <dsp:nvSpPr>
        <dsp:cNvPr id="0" name=""/>
        <dsp:cNvSpPr/>
      </dsp:nvSpPr>
      <dsp:spPr>
        <a:xfrm>
          <a:off x="0" y="1521756"/>
          <a:ext cx="3043313" cy="4101744"/>
        </a:xfrm>
        <a:prstGeom prst="ellipse">
          <a:avLst/>
        </a:prstGeom>
        <a:solidFill>
          <a:srgbClr val="CCFFFF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иные </a:t>
          </a:r>
          <a:r>
            <a:rPr lang="ru-RU" sz="2400" kern="1200" dirty="0" err="1" smtClean="0">
              <a:latin typeface="Times New Roman" panose="02020603050405020304" pitchFamily="18" charset="0"/>
              <a:ea typeface="Calibri" panose="020F0502020204030204" pitchFamily="34" charset="0"/>
            </a:rPr>
            <a:t>юр.лица</a:t>
          </a:r>
          <a:r>
            <a:rPr lang="ru-RU" sz="24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, осуществляющие в соответствии с законодательством РФ бюджетные полномочия ПБС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683" y="2122443"/>
        <a:ext cx="2151947" cy="2900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9A7F0-2B57-4B87-B79F-93C4B152B336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138"/>
            <a:ext cx="2945659" cy="4980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138"/>
            <a:ext cx="2945659" cy="4980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47C14-96D3-4849-8AC1-3312EBDC0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816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12918-D776-47B5-B298-A9698A1CA54E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5977D-9A5A-45CA-A236-9BBFF46B9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45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5977D-9A5A-45CA-A236-9BBFF46B9CF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152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5977D-9A5A-45CA-A236-9BBFF46B9CF6}" type="slidenum">
              <a:rPr lang="ru-RU" smtClean="0">
                <a:solidFill>
                  <a:prstClr val="black"/>
                </a:solidFill>
              </a:rPr>
              <a:pPr/>
              <a:t>65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25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010641000 "Вложения в основные средства - объекты финансовой аренды";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5977D-9A5A-45CA-A236-9BBFF46B9CF6}" type="slidenum">
              <a:rPr lang="ru-RU" smtClean="0"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921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ru-RU" sz="1050" dirty="0" smtClean="0">
              <a:solidFill>
                <a:prstClr val="black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5977D-9A5A-45CA-A236-9BBFF46B9CF6}" type="slidenum">
              <a:rPr lang="ru-RU" smtClean="0">
                <a:solidFill>
                  <a:prstClr val="black"/>
                </a:solidFill>
              </a:rPr>
              <a:pPr/>
              <a:t>70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18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040120280 «Расходы на безвозмездные перечисления капитального характера организациям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5977D-9A5A-45CA-A236-9BBFF46B9CF6}" type="slidenum">
              <a:rPr lang="ru-RU" smtClean="0">
                <a:solidFill>
                  <a:prstClr val="black"/>
                </a:solidFill>
              </a:rPr>
              <a:pPr/>
              <a:t>71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10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010313000 «Прочие непроизведенные активы – недвижимое имущество учреждения» </a:t>
            </a:r>
          </a:p>
          <a:p>
            <a:r>
              <a:rPr lang="ru-RU" dirty="0" smtClean="0"/>
              <a:t>140110199 «Прочие </a:t>
            </a:r>
            <a:r>
              <a:rPr lang="ru-RU" dirty="0" err="1" smtClean="0"/>
              <a:t>неденежные</a:t>
            </a:r>
            <a:r>
              <a:rPr lang="ru-RU" dirty="0" smtClean="0"/>
              <a:t> доходы от безвозмездных поступлений»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5977D-9A5A-45CA-A236-9BBFF46B9CF6}" type="slidenum">
              <a:rPr lang="ru-RU" smtClean="0">
                <a:solidFill>
                  <a:prstClr val="black"/>
                </a:solidFill>
              </a:rPr>
              <a:pPr/>
              <a:t>72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54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010313000 «Прочие непроизведенные активы – недвижимое имущество учреждения»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5977D-9A5A-45CA-A236-9BBFF46B9CF6}" type="slidenum">
              <a:rPr lang="ru-RU" smtClean="0">
                <a:solidFill>
                  <a:prstClr val="black"/>
                </a:solidFill>
              </a:rPr>
              <a:pPr/>
              <a:t>73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26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пункт 2 Приказа № 209н</a:t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90639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Пункт 9.5  приказа №209н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726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5977D-9A5A-45CA-A236-9BBFF46B9CF6}" type="slidenum">
              <a:rPr lang="ru-RU" smtClean="0">
                <a:solidFill>
                  <a:prstClr val="black"/>
                </a:solidFill>
              </a:rPr>
              <a:pPr/>
              <a:t>79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65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5977D-9A5A-45CA-A236-9BBFF46B9CF6}" type="slidenum">
              <a:rPr lang="ru-RU" smtClean="0">
                <a:solidFill>
                  <a:prstClr val="black"/>
                </a:solidFill>
              </a:rPr>
              <a:pPr/>
              <a:t>80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27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5977D-9A5A-45CA-A236-9BBFF46B9CF6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49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5977D-9A5A-45CA-A236-9BBFF46B9CF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762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5977D-9A5A-45CA-A236-9BBFF46B9CF6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088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5977D-9A5A-45CA-A236-9BBFF46B9CF6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142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5977D-9A5A-45CA-A236-9BBFF46B9CF6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458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5977D-9A5A-45CA-A236-9BBFF46B9CF6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06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з/</a:t>
            </a:r>
            <a:r>
              <a:rPr lang="ru-RU" b="1" dirty="0" err="1" smtClean="0"/>
              <a:t>сч</a:t>
            </a:r>
            <a:r>
              <a:rPr lang="ru-RU" b="1" dirty="0" smtClean="0"/>
              <a:t> 26 -  предназначен для имущества, переданного в пользование в целях обеспечения деятельности получателя имущества, для обеспечения надлежащего контроля за его сохранностью, целевым использованием и движ</a:t>
            </a:r>
            <a:r>
              <a:rPr lang="ru-RU" dirty="0" smtClean="0"/>
              <a:t>ением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5977D-9A5A-45CA-A236-9BBFF46B9CF6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610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5977D-9A5A-45CA-A236-9BBFF46B9CF6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80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hyperlink" Target="http://kpmg.ru/" TargetMode="External"/><Relationship Id="rId2" Type="http://schemas.openxmlformats.org/officeDocument/2006/relationships/image" Target="NULL"/><Relationship Id="rId1" Type="http://schemas.openxmlformats.org/officeDocument/2006/relationships/slideMaster" Target="../slideMasters/slideMaster9.xml"/><Relationship Id="rId4" Type="http://schemas.openxmlformats.org/officeDocument/2006/relationships/hyperlink" Target="http://kpmg.com/app" TargetMode="Externa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hyperlink" Target="http://kpmg.ru/" TargetMode="External"/><Relationship Id="rId2" Type="http://schemas.openxmlformats.org/officeDocument/2006/relationships/image" Target="NULL"/><Relationship Id="rId1" Type="http://schemas.openxmlformats.org/officeDocument/2006/relationships/slideMaster" Target="../slideMasters/slideMaster10.xml"/><Relationship Id="rId4" Type="http://schemas.openxmlformats.org/officeDocument/2006/relationships/hyperlink" Target="http://kpmg.com/app" TargetMode="Externa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hyperlink" Target="http://kpmg.ru/" TargetMode="External"/><Relationship Id="rId2" Type="http://schemas.openxmlformats.org/officeDocument/2006/relationships/image" Target="NULL"/><Relationship Id="rId1" Type="http://schemas.openxmlformats.org/officeDocument/2006/relationships/slideMaster" Target="../slideMasters/slideMaster8.xml"/><Relationship Id="rId4" Type="http://schemas.openxmlformats.org/officeDocument/2006/relationships/hyperlink" Target="http://kpmg.com/app" TargetMode="Externa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 - Lef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26379" y="1339200"/>
            <a:ext cx="5021967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4</a:t>
            </a:r>
            <a:br>
              <a:rPr lang="en-GB" dirty="0" smtClean="0"/>
            </a:br>
            <a:r>
              <a:rPr lang="en-GB" dirty="0" smtClean="0"/>
              <a:t>dark left vertical image</a:t>
            </a:r>
            <a:endParaRPr lang="en-US" dirty="0"/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3752964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52964" y="5036400"/>
            <a:ext cx="4995382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20331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- Righ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29877" y="1339200"/>
            <a:ext cx="5715692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5 – </a:t>
            </a:r>
            <a:br>
              <a:rPr lang="en-GB" dirty="0" smtClean="0"/>
            </a:br>
            <a:r>
              <a:rPr lang="en-GB" dirty="0" smtClean="0"/>
              <a:t>Left light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756461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462" y="5036400"/>
            <a:ext cx="5689108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212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- Lef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726379" y="1339200"/>
            <a:ext cx="5021967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6</a:t>
            </a:r>
            <a:br>
              <a:rPr lang="en-GB" dirty="0" smtClean="0"/>
            </a:br>
            <a:r>
              <a:rPr lang="en-GB" dirty="0" smtClean="0"/>
              <a:t>light right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3752964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52964" y="5036400"/>
            <a:ext cx="4995382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34060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8458" y="445724"/>
            <a:ext cx="4041930" cy="365356"/>
          </a:xfrm>
        </p:spPr>
        <p:txBody>
          <a:bodyPr lIns="144000"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3"/>
          </a:xfrm>
        </p:spPr>
        <p:txBody>
          <a:bodyPr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1752" y="1177925"/>
            <a:ext cx="4020909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659579" y="1177925"/>
            <a:ext cx="84075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49846" bIns="49846" rtlCol="0" anchor="ctr"/>
          <a:lstStyle/>
          <a:p>
            <a:pPr defTabSz="844083"/>
            <a:endParaRPr lang="en-GB" sz="1385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31600" y="6320118"/>
            <a:ext cx="29243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23" name="Shape 8"/>
          <p:cNvSpPr txBox="1">
            <a:spLocks/>
          </p:cNvSpPr>
          <p:nvPr userDrawn="1"/>
        </p:nvSpPr>
        <p:spPr>
          <a:xfrm>
            <a:off x="8241231" y="6320118"/>
            <a:ext cx="46225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23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23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747238" y="6301080"/>
            <a:ext cx="4248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3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8458" y="445724"/>
            <a:ext cx="4041930" cy="365356"/>
          </a:xfrm>
        </p:spPr>
        <p:txBody>
          <a:bodyPr lIns="144000"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3"/>
          </a:xfrm>
        </p:spPr>
        <p:txBody>
          <a:bodyPr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1752" y="1177925"/>
            <a:ext cx="4020909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658458" y="1177925"/>
            <a:ext cx="84075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49846" bIns="49846" rtlCol="0" anchor="ctr"/>
          <a:lstStyle/>
          <a:p>
            <a:pPr defTabSz="844083"/>
            <a:endParaRPr lang="en-GB" sz="1385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31600" y="6320118"/>
            <a:ext cx="29243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23" name="Shape 8"/>
          <p:cNvSpPr txBox="1">
            <a:spLocks/>
          </p:cNvSpPr>
          <p:nvPr userDrawn="1"/>
        </p:nvSpPr>
        <p:spPr>
          <a:xfrm>
            <a:off x="8241231" y="6320118"/>
            <a:ext cx="46225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23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23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747238" y="6301080"/>
            <a:ext cx="4248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85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important notice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2"/>
          </a:xfrm>
        </p:spPr>
        <p:txBody>
          <a:bodyPr/>
          <a:lstStyle>
            <a:lvl1pPr>
              <a:defRPr sz="738" baseline="0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8458" y="1177925"/>
            <a:ext cx="4034203" cy="4843462"/>
          </a:xfrm>
          <a:ln w="6350">
            <a:noFill/>
          </a:ln>
        </p:spPr>
        <p:txBody>
          <a:bodyPr lIns="0" tIns="0"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731600" y="6320118"/>
            <a:ext cx="29243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17" name="Shape 8"/>
          <p:cNvSpPr txBox="1">
            <a:spLocks/>
          </p:cNvSpPr>
          <p:nvPr userDrawn="1"/>
        </p:nvSpPr>
        <p:spPr>
          <a:xfrm>
            <a:off x="8241231" y="6320118"/>
            <a:ext cx="46225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23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23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reeform 19"/>
          <p:cNvSpPr>
            <a:spLocks noEditPoints="1"/>
          </p:cNvSpPr>
          <p:nvPr userDrawn="1"/>
        </p:nvSpPr>
        <p:spPr bwMode="auto">
          <a:xfrm>
            <a:off x="747238" y="6301080"/>
            <a:ext cx="4248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9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7" y="1422400"/>
            <a:ext cx="1611692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62554" y="1422400"/>
            <a:ext cx="6430108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16613070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1544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1613389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58158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53221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5228887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1409">
          <p15:clr>
            <a:srgbClr val="FBAE40"/>
          </p15:clr>
        </p15:guide>
        <p15:guide id="2" pos="1541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1613389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53221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41237177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1409">
          <p15:clr>
            <a:srgbClr val="FBAE40"/>
          </p15:clr>
        </p15:guide>
        <p15:guide id="2" pos="1541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1841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422400"/>
            <a:ext cx="8241323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>
            <a:lvl1pPr>
              <a:defRPr sz="443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92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4036754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5908" y="1422400"/>
            <a:ext cx="372600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7930569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932885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4036754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655908" y="1422400"/>
            <a:ext cx="4036754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619815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62651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3830800"/>
            <a:ext cx="8241323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1339" y="1422400"/>
            <a:ext cx="8241323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683774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259385" y="1422400"/>
            <a:ext cx="2625231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51338" y="1422400"/>
            <a:ext cx="2625231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7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067431" y="1422400"/>
            <a:ext cx="2625231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59384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067431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886086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1339" y="1422400"/>
            <a:ext cx="8241323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183963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670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37823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24308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10792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1338" y="1426659"/>
            <a:ext cx="1495385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137823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24308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510792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7197277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197277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439078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2336184"/>
            <a:ext cx="1927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984" y="2336184"/>
            <a:ext cx="1927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60630" y="2336184"/>
            <a:ext cx="1927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765277" y="2336184"/>
            <a:ext cx="1927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1338" y="1426659"/>
            <a:ext cx="1927385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555984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660630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765277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73792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04400" y="4532800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04400" y="1775459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22032" y="3191932"/>
            <a:ext cx="1099938" cy="1191600"/>
          </a:xfrm>
          <a:prstGeom prst="ellipse">
            <a:avLst/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ctr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504400" y="1428430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504400" y="4182242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1338" y="4532800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1338" y="4182242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75459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8430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ight Arrow 2"/>
          <p:cNvSpPr/>
          <p:nvPr userDrawn="1"/>
        </p:nvSpPr>
        <p:spPr>
          <a:xfrm rot="2655894">
            <a:off x="3785399" y="2812312"/>
            <a:ext cx="3816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846" tIns="49846" rIns="49846" bIns="49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4083"/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 userDrawn="1"/>
        </p:nvSpPr>
        <p:spPr>
          <a:xfrm rot="18944106" flipH="1">
            <a:off x="4977002" y="2812312"/>
            <a:ext cx="3816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846" tIns="49846" rIns="49846" bIns="49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4083"/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22" name="Right Arrow 21"/>
          <p:cNvSpPr/>
          <p:nvPr userDrawn="1"/>
        </p:nvSpPr>
        <p:spPr>
          <a:xfrm rot="18944106" flipV="1">
            <a:off x="3785399" y="4385153"/>
            <a:ext cx="3816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846" tIns="49846" rIns="49846" bIns="49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4083"/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 userDrawn="1"/>
        </p:nvSpPr>
        <p:spPr>
          <a:xfrm rot="2655894" flipH="1" flipV="1">
            <a:off x="4977002" y="4385153"/>
            <a:ext cx="3816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846" tIns="49846" rIns="49846" bIns="49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4083"/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619815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45260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991922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81376"/>
            <a:ext cx="4036754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6659"/>
            <a:ext cx="4036754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55908" y="1781376"/>
            <a:ext cx="4036754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55908" y="1426659"/>
            <a:ext cx="4036754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6479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65530" y="4241200"/>
            <a:ext cx="40271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65530" y="1775459"/>
            <a:ext cx="40271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665530" y="1428430"/>
            <a:ext cx="40271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65530" y="3890142"/>
            <a:ext cx="40271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1338" y="4241200"/>
            <a:ext cx="40262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1338" y="3890142"/>
            <a:ext cx="40262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75459"/>
            <a:ext cx="40262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8430"/>
            <a:ext cx="40262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115336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75223" y="3829182"/>
            <a:ext cx="4017438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65531" y="1422401"/>
            <a:ext cx="4017438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1031" y="3829182"/>
            <a:ext cx="4026231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422401"/>
            <a:ext cx="4026231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721022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one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8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rgbClr val="6D2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two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24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three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469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rgbClr val="00A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four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70A68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7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6" name="Rectangle 6"/>
          <p:cNvSpPr>
            <a:spLocks noChangeArrowheads="1"/>
          </p:cNvSpPr>
          <p:nvPr userDrawn="1"/>
        </p:nvSpPr>
        <p:spPr bwMode="gray">
          <a:xfrm>
            <a:off x="1573212" y="6233914"/>
            <a:ext cx="2957538" cy="22659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20" name="Freeform 19"/>
          <p:cNvSpPr>
            <a:spLocks noEditPoints="1"/>
          </p:cNvSpPr>
          <p:nvPr userDrawn="1"/>
        </p:nvSpPr>
        <p:spPr bwMode="auto">
          <a:xfrm>
            <a:off x="451339" y="6233915"/>
            <a:ext cx="503610" cy="223557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87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gray">
          <a:xfrm>
            <a:off x="1573212" y="6233914"/>
            <a:ext cx="2924308" cy="22659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16" name="Freeform 15"/>
          <p:cNvSpPr>
            <a:spLocks noEditPoints="1"/>
          </p:cNvSpPr>
          <p:nvPr userDrawn="1"/>
        </p:nvSpPr>
        <p:spPr bwMode="auto">
          <a:xfrm>
            <a:off x="451339" y="6233915"/>
            <a:ext cx="503610" cy="223557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7930569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1339" y="1422400"/>
            <a:ext cx="7930569" cy="4604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0540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2 COLUMN AND COVER LETTER RUN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2"/>
          </a:xfrm>
        </p:spPr>
        <p:txBody>
          <a:bodyPr/>
          <a:lstStyle>
            <a:lvl1pPr>
              <a:defRPr sz="738" baseline="0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9578" y="1177925"/>
            <a:ext cx="4033083" cy="4843462"/>
          </a:xfrm>
          <a:ln w="6350">
            <a:noFill/>
          </a:ln>
        </p:spPr>
        <p:txBody>
          <a:bodyPr lIns="0" tIns="0"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51705"/>
            <a:ext cx="4034204" cy="365356"/>
          </a:xfrm>
        </p:spPr>
        <p:txBody>
          <a:bodyPr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Freeform 19"/>
          <p:cNvSpPr>
            <a:spLocks noEditPoints="1"/>
          </p:cNvSpPr>
          <p:nvPr userDrawn="1"/>
        </p:nvSpPr>
        <p:spPr bwMode="auto">
          <a:xfrm>
            <a:off x="451338" y="6320118"/>
            <a:ext cx="424800" cy="172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731600" y="6320118"/>
            <a:ext cx="29243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  <a:endParaRPr lang="ru-RU" sz="554" dirty="0" smtClean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7" name="Shape 8"/>
          <p:cNvSpPr txBox="1">
            <a:spLocks/>
          </p:cNvSpPr>
          <p:nvPr userDrawn="1"/>
        </p:nvSpPr>
        <p:spPr>
          <a:xfrm>
            <a:off x="8230404" y="6320118"/>
            <a:ext cx="46225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23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23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40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380232"/>
          </a:xfrm>
        </p:spPr>
        <p:txBody>
          <a:bodyPr lIns="0" tIns="0" rIns="0" bIns="0"/>
          <a:lstStyle>
            <a:lvl1pPr>
              <a:defRPr sz="2471" b="1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6338" y="1172023"/>
            <a:ext cx="8711322" cy="244362"/>
          </a:xfrm>
        </p:spPr>
        <p:txBody>
          <a:bodyPr lIns="0" tIns="0" rIns="0" bIns="0"/>
          <a:lstStyle>
            <a:lvl1pPr>
              <a:defRPr sz="1588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54820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"/>
            <a:ext cx="9144000" cy="685694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301151" y="820740"/>
            <a:ext cx="3452201" cy="754061"/>
          </a:xfrm>
        </p:spPr>
        <p:txBody>
          <a:bodyPr/>
          <a:lstStyle>
            <a:lvl1pPr>
              <a:lnSpc>
                <a:spcPct val="70000"/>
              </a:lnSpc>
              <a:defRPr sz="4062" b="0">
                <a:solidFill>
                  <a:srgbClr val="00338D"/>
                </a:solidFill>
                <a:latin typeface="KPMG Cyrillic Extralight" panose="020B0303030202040204" pitchFamily="34" charset="0"/>
                <a:cs typeface="Kokila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301151" y="2070736"/>
            <a:ext cx="3452677" cy="3267075"/>
          </a:xfrm>
        </p:spPr>
        <p:txBody>
          <a:bodyPr/>
          <a:lstStyle>
            <a:lvl1pPr>
              <a:defRPr>
                <a:solidFill>
                  <a:srgbClr val="00338D"/>
                </a:solidFill>
              </a:defRPr>
            </a:lvl1pPr>
            <a:lvl2pPr>
              <a:defRPr>
                <a:solidFill>
                  <a:srgbClr val="00338D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338D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338D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338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Freeform 19"/>
          <p:cNvSpPr>
            <a:spLocks noEditPoints="1"/>
          </p:cNvSpPr>
          <p:nvPr userDrawn="1"/>
        </p:nvSpPr>
        <p:spPr bwMode="auto">
          <a:xfrm>
            <a:off x="4301151" y="6320118"/>
            <a:ext cx="392123" cy="172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 userDrawn="1"/>
        </p:nvSpPr>
        <p:spPr>
          <a:xfrm>
            <a:off x="3" y="0"/>
            <a:ext cx="764928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29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7" name="Freeform 19"/>
          <p:cNvSpPr>
            <a:spLocks noEditPoints="1"/>
          </p:cNvSpPr>
          <p:nvPr userDrawn="1"/>
        </p:nvSpPr>
        <p:spPr bwMode="auto">
          <a:xfrm>
            <a:off x="1583999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4000" y="5240340"/>
            <a:ext cx="6808177" cy="554037"/>
          </a:xfrm>
        </p:spPr>
        <p:txBody>
          <a:bodyPr/>
          <a:lstStyle>
            <a:lvl1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3pPr>
            <a:lvl4pPr marL="319023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4pPr>
            <a:lvl5pPr marL="498474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84000" y="6029325"/>
            <a:ext cx="6808177" cy="119064"/>
          </a:xfrm>
        </p:spPr>
        <p:txBody>
          <a:bodyPr/>
          <a:lstStyle>
            <a:lvl1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3pPr>
            <a:lvl4pPr marL="319023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4pPr>
            <a:lvl5pPr marL="498474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4000" y="4313240"/>
            <a:ext cx="6808177" cy="554037"/>
          </a:xfrm>
        </p:spPr>
        <p:txBody>
          <a:bodyPr/>
          <a:lstStyle>
            <a:lvl1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3pPr>
            <a:lvl4pPr marL="319023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4pPr>
            <a:lvl5pPr marL="498474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05" y="3061556"/>
            <a:ext cx="1223892" cy="381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6"/>
          <a:stretch/>
        </p:blipFill>
        <p:spPr>
          <a:xfrm>
            <a:off x="1584000" y="3061556"/>
            <a:ext cx="1144860" cy="384049"/>
          </a:xfrm>
          <a:prstGeom prst="rect">
            <a:avLst/>
          </a:prstGeom>
        </p:spPr>
      </p:pic>
      <p:sp>
        <p:nvSpPr>
          <p:cNvPr id="20" name="Rectangle 19">
            <a:hlinkClick r:id="rId3"/>
          </p:cNvPr>
          <p:cNvSpPr>
            <a:spLocks noChangeArrowheads="1"/>
          </p:cNvSpPr>
          <p:nvPr userDrawn="1"/>
        </p:nvSpPr>
        <p:spPr bwMode="auto">
          <a:xfrm>
            <a:off x="1580893" y="3560626"/>
            <a:ext cx="1752293" cy="15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defTabSz="844083">
              <a:defRPr/>
            </a:pPr>
            <a:r>
              <a:rPr lang="en-GB" sz="1015" b="1" kern="0" dirty="0" smtClean="0">
                <a:solidFill>
                  <a:srgbClr val="00338D"/>
                </a:solidFill>
                <a:cs typeface="Univers for KPMG"/>
              </a:rPr>
              <a:t>kpmg.ru</a:t>
            </a:r>
          </a:p>
        </p:txBody>
      </p:sp>
      <p:sp>
        <p:nvSpPr>
          <p:cNvPr id="21" name="Rectangle 20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4416587" y="3560626"/>
            <a:ext cx="1143000" cy="15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marL="0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0291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0583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0874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1165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1456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1748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2039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2330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15" b="1" kern="0" dirty="0" smtClean="0">
                <a:solidFill>
                  <a:srgbClr val="00338D"/>
                </a:solidFill>
                <a:ea typeface="Univers for KPMG" pitchFamily="18" charset="0"/>
                <a:cs typeface="Univers for KPMG"/>
              </a:rPr>
              <a:t>kpmg.com/app</a:t>
            </a:r>
            <a:endParaRPr lang="en-GB" sz="1015" b="1" kern="0" dirty="0">
              <a:solidFill>
                <a:srgbClr val="00338D"/>
              </a:solidFill>
              <a:cs typeface="Univers for KPMG"/>
            </a:endParaRPr>
          </a:p>
        </p:txBody>
      </p:sp>
    </p:spTree>
    <p:extLst>
      <p:ext uri="{BB962C8B-B14F-4D97-AF65-F5344CB8AC3E}">
        <p14:creationId xmlns:p14="http://schemas.microsoft.com/office/powerpoint/2010/main" val="23487907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9076D7DA-45DD-4D34-A48B-1C3796D20448}" type="datetimeFigureOut">
              <a:rPr lang="ru-RU" smtClean="0">
                <a:solidFill>
                  <a:srgbClr val="000000"/>
                </a:solidFill>
              </a:rPr>
              <a:pPr defTabSz="844083"/>
              <a:t>19.12.2019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844083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C318D0E1-6172-4638-BCC1-0B70ED483AF8}" type="slidenum">
              <a:rPr lang="ru-RU" smtClean="0">
                <a:solidFill>
                  <a:srgbClr val="000000"/>
                </a:solidFill>
              </a:rPr>
              <a:pPr defTabSz="844083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640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9076D7DA-45DD-4D34-A48B-1C3796D20448}" type="datetimeFigureOut">
              <a:rPr lang="ru-RU" smtClean="0">
                <a:solidFill>
                  <a:srgbClr val="000000"/>
                </a:solidFill>
              </a:rPr>
              <a:pPr defTabSz="844083"/>
              <a:t>19.12.2019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844083"/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C318D0E1-6172-4638-BCC1-0B70ED483AF8}" type="slidenum">
              <a:rPr lang="ru-RU" smtClean="0">
                <a:solidFill>
                  <a:srgbClr val="000000"/>
                </a:solidFill>
              </a:rPr>
              <a:pPr defTabSz="844083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780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4939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grpSp>
        <p:nvGrpSpPr>
          <p:cNvPr id="7" name="Group 23"/>
          <p:cNvGrpSpPr>
            <a:grpSpLocks/>
          </p:cNvGrpSpPr>
          <p:nvPr userDrawn="1"/>
        </p:nvGrpSpPr>
        <p:grpSpPr bwMode="auto">
          <a:xfrm>
            <a:off x="8875713" y="2"/>
            <a:ext cx="95250" cy="333375"/>
            <a:chOff x="8875715" y="-787"/>
            <a:chExt cx="95251" cy="295141"/>
          </a:xfrm>
        </p:grpSpPr>
        <p:sp>
          <p:nvSpPr>
            <p:cNvPr id="8" name="Прямоугольник 7"/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4083">
                <a:defRPr/>
              </a:pPr>
              <a:endParaRPr lang="en-US" sz="1662" dirty="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4083">
                <a:defRPr/>
              </a:pPr>
              <a:endParaRPr lang="en-US" sz="1662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Номер слайда 1"/>
          <p:cNvSpPr txBox="1">
            <a:spLocks/>
          </p:cNvSpPr>
          <p:nvPr userDrawn="1"/>
        </p:nvSpPr>
        <p:spPr>
          <a:xfrm>
            <a:off x="8139113" y="2"/>
            <a:ext cx="825500" cy="3397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C3E31E0-32D2-4450-97A1-3D2FED62FF58}" type="slidenum">
              <a:rPr lang="ru-RU" sz="1662" smtClean="0">
                <a:solidFill>
                  <a:prstClr val="white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sz="1662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73185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844083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B2D350B4-811D-9C49-8D4A-B431FFD45952}" type="slidenum">
              <a:rPr lang="en-US" smtClean="0">
                <a:solidFill>
                  <a:srgbClr val="000000"/>
                </a:solidFill>
              </a:rPr>
              <a:pPr defTabSz="844083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5799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 - Si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slide 1</a:t>
            </a:r>
            <a:br>
              <a:rPr lang="en-US" dirty="0" smtClean="0"/>
            </a:br>
            <a:r>
              <a:rPr lang="en-US" dirty="0" smtClean="0"/>
              <a:t>singular </a:t>
            </a:r>
            <a:br>
              <a:rPr lang="en-US" dirty="0" smtClean="0"/>
            </a:b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reeform 19"/>
          <p:cNvSpPr>
            <a:spLocks noEditPoints="1"/>
          </p:cNvSpPr>
          <p:nvPr userDrawn="1"/>
        </p:nvSpPr>
        <p:spPr bwMode="auto">
          <a:xfrm>
            <a:off x="2070585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55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- Righ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29877" y="1339200"/>
            <a:ext cx="5715692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  <a:latin typeface="KPMG Cyrillic Extralight" panose="020B0303030202040204" pitchFamily="34" charset="-52"/>
              </a:defRPr>
            </a:lvl1pPr>
          </a:lstStyle>
          <a:p>
            <a:r>
              <a:rPr lang="en-GB" dirty="0" smtClean="0"/>
              <a:t>Title Slide 2 – </a:t>
            </a:r>
            <a:br>
              <a:rPr lang="en-GB" dirty="0" smtClean="0"/>
            </a:br>
            <a:r>
              <a:rPr lang="en-GB" dirty="0" smtClean="0"/>
              <a:t>Right dark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756461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462" y="5036400"/>
            <a:ext cx="5689108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69842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3</a:t>
            </a:r>
            <a:br>
              <a:rPr lang="en-GB" dirty="0" smtClean="0"/>
            </a:br>
            <a:r>
              <a:rPr lang="en-GB" dirty="0" smtClean="0"/>
              <a:t>no image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6524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 - Lef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26379" y="1339200"/>
            <a:ext cx="5021967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4</a:t>
            </a:r>
            <a:br>
              <a:rPr lang="en-GB" dirty="0" smtClean="0"/>
            </a:br>
            <a:r>
              <a:rPr lang="en-GB" dirty="0" smtClean="0"/>
              <a:t>dark left vertical image</a:t>
            </a:r>
            <a:endParaRPr lang="en-US" dirty="0"/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3752964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52964" y="5036400"/>
            <a:ext cx="4995382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832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380232"/>
          </a:xfrm>
        </p:spPr>
        <p:txBody>
          <a:bodyPr lIns="0" tIns="0" rIns="0" bIns="0"/>
          <a:lstStyle>
            <a:lvl1pPr>
              <a:defRPr sz="2471" b="1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374260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- Righ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29877" y="1339200"/>
            <a:ext cx="5715692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5 – </a:t>
            </a:r>
            <a:br>
              <a:rPr lang="en-GB" dirty="0" smtClean="0"/>
            </a:br>
            <a:r>
              <a:rPr lang="en-GB" dirty="0" smtClean="0"/>
              <a:t>Left light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756461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462" y="5036400"/>
            <a:ext cx="5689108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4192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- Lef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726379" y="1339200"/>
            <a:ext cx="5021967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6</a:t>
            </a:r>
            <a:br>
              <a:rPr lang="en-GB" dirty="0" smtClean="0"/>
            </a:br>
            <a:r>
              <a:rPr lang="en-GB" dirty="0" smtClean="0"/>
              <a:t>light right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3752964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52964" y="5036400"/>
            <a:ext cx="4995382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3692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8458" y="445724"/>
            <a:ext cx="4041930" cy="365356"/>
          </a:xfrm>
        </p:spPr>
        <p:txBody>
          <a:bodyPr lIns="144000"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3"/>
          </a:xfrm>
        </p:spPr>
        <p:txBody>
          <a:bodyPr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1752" y="1177925"/>
            <a:ext cx="4020909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659579" y="1177925"/>
            <a:ext cx="84075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49846" bIns="49846" rtlCol="0" anchor="ctr"/>
          <a:lstStyle/>
          <a:p>
            <a:pPr defTabSz="844083"/>
            <a:endParaRPr lang="en-GB" sz="1385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31600" y="6320118"/>
            <a:ext cx="29243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23" name="Shape 8"/>
          <p:cNvSpPr txBox="1">
            <a:spLocks/>
          </p:cNvSpPr>
          <p:nvPr userDrawn="1"/>
        </p:nvSpPr>
        <p:spPr>
          <a:xfrm>
            <a:off x="8241231" y="6320118"/>
            <a:ext cx="46225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23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23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747238" y="6301080"/>
            <a:ext cx="4248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7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8458" y="445724"/>
            <a:ext cx="4041930" cy="365356"/>
          </a:xfrm>
        </p:spPr>
        <p:txBody>
          <a:bodyPr lIns="144000"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3"/>
          </a:xfrm>
        </p:spPr>
        <p:txBody>
          <a:bodyPr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1752" y="1177925"/>
            <a:ext cx="4020909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658458" y="1177925"/>
            <a:ext cx="84075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49846" bIns="49846" rtlCol="0" anchor="ctr"/>
          <a:lstStyle/>
          <a:p>
            <a:pPr defTabSz="844083"/>
            <a:endParaRPr lang="en-GB" sz="1385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31600" y="6320118"/>
            <a:ext cx="29243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23" name="Shape 8"/>
          <p:cNvSpPr txBox="1">
            <a:spLocks/>
          </p:cNvSpPr>
          <p:nvPr userDrawn="1"/>
        </p:nvSpPr>
        <p:spPr>
          <a:xfrm>
            <a:off x="8241231" y="6320118"/>
            <a:ext cx="46225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23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23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747238" y="6301080"/>
            <a:ext cx="4248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14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important notice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2"/>
          </a:xfrm>
        </p:spPr>
        <p:txBody>
          <a:bodyPr/>
          <a:lstStyle>
            <a:lvl1pPr>
              <a:defRPr sz="738" baseline="0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8458" y="1177925"/>
            <a:ext cx="4034203" cy="4843462"/>
          </a:xfrm>
          <a:ln w="6350">
            <a:noFill/>
          </a:ln>
        </p:spPr>
        <p:txBody>
          <a:bodyPr lIns="0" tIns="0"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731600" y="6320118"/>
            <a:ext cx="29243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17" name="Shape 8"/>
          <p:cNvSpPr txBox="1">
            <a:spLocks/>
          </p:cNvSpPr>
          <p:nvPr userDrawn="1"/>
        </p:nvSpPr>
        <p:spPr>
          <a:xfrm>
            <a:off x="8241231" y="6320118"/>
            <a:ext cx="46225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23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23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reeform 19"/>
          <p:cNvSpPr>
            <a:spLocks noEditPoints="1"/>
          </p:cNvSpPr>
          <p:nvPr userDrawn="1"/>
        </p:nvSpPr>
        <p:spPr bwMode="auto">
          <a:xfrm>
            <a:off x="747238" y="6301080"/>
            <a:ext cx="4248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7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7" y="1422400"/>
            <a:ext cx="1611692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62554" y="1422400"/>
            <a:ext cx="6430108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66431874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1544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1613389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58158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53221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7119989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1409">
          <p15:clr>
            <a:srgbClr val="FBAE40"/>
          </p15:clr>
        </p15:guide>
        <p15:guide id="2" pos="1541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1613389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53221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72797167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1409">
          <p15:clr>
            <a:srgbClr val="FBAE40"/>
          </p15:clr>
        </p15:guide>
        <p15:guide id="2" pos="1541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84911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422400"/>
            <a:ext cx="8241323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>
            <a:lvl1pPr>
              <a:defRPr sz="443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16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380232"/>
          </a:xfrm>
        </p:spPr>
        <p:txBody>
          <a:bodyPr lIns="0" tIns="0" rIns="0" bIns="0"/>
          <a:lstStyle>
            <a:lvl1pPr>
              <a:defRPr sz="2471" b="1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447091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4036754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5908" y="1422400"/>
            <a:ext cx="372600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7930569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364775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4036754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655908" y="1422400"/>
            <a:ext cx="4036754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619815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706895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3830800"/>
            <a:ext cx="8241323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1339" y="1422400"/>
            <a:ext cx="8241323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594926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259385" y="1422400"/>
            <a:ext cx="2625231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51338" y="1422400"/>
            <a:ext cx="2625231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7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067431" y="1422400"/>
            <a:ext cx="2625231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59384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067431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64900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1339" y="1422400"/>
            <a:ext cx="8241323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013957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719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37823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24308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10792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1338" y="1426659"/>
            <a:ext cx="1495385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137823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24308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510792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7197277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197277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78144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2336184"/>
            <a:ext cx="1927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984" y="2336184"/>
            <a:ext cx="1927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60630" y="2336184"/>
            <a:ext cx="1927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765277" y="2336184"/>
            <a:ext cx="1927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1338" y="1426659"/>
            <a:ext cx="1927385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555984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660630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765277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4159002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04400" y="4532800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04400" y="1775459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22032" y="3191932"/>
            <a:ext cx="1099938" cy="1191600"/>
          </a:xfrm>
          <a:prstGeom prst="ellipse">
            <a:avLst/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ctr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504400" y="1428430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504400" y="4182242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1338" y="4532800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1338" y="4182242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75459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8430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ight Arrow 2"/>
          <p:cNvSpPr/>
          <p:nvPr userDrawn="1"/>
        </p:nvSpPr>
        <p:spPr>
          <a:xfrm rot="2655894">
            <a:off x="3785399" y="2812312"/>
            <a:ext cx="3816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846" tIns="49846" rIns="49846" bIns="49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4083"/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 userDrawn="1"/>
        </p:nvSpPr>
        <p:spPr>
          <a:xfrm rot="18944106" flipH="1">
            <a:off x="4977002" y="2812312"/>
            <a:ext cx="3816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846" tIns="49846" rIns="49846" bIns="49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4083"/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22" name="Right Arrow 21"/>
          <p:cNvSpPr/>
          <p:nvPr userDrawn="1"/>
        </p:nvSpPr>
        <p:spPr>
          <a:xfrm rot="18944106" flipV="1">
            <a:off x="3785399" y="4385153"/>
            <a:ext cx="3816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846" tIns="49846" rIns="49846" bIns="49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4083"/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 userDrawn="1"/>
        </p:nvSpPr>
        <p:spPr>
          <a:xfrm rot="2655894" flipH="1" flipV="1">
            <a:off x="4977002" y="4385153"/>
            <a:ext cx="3816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846" tIns="49846" rIns="49846" bIns="49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4083"/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619815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42348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81376"/>
            <a:ext cx="4036754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6659"/>
            <a:ext cx="4036754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55908" y="1781376"/>
            <a:ext cx="4036754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55908" y="1426659"/>
            <a:ext cx="4036754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637186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058210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65530" y="4241200"/>
            <a:ext cx="40271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65530" y="1775459"/>
            <a:ext cx="40271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665530" y="1428430"/>
            <a:ext cx="40271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65530" y="3890142"/>
            <a:ext cx="40271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1338" y="4241200"/>
            <a:ext cx="40262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1338" y="3890142"/>
            <a:ext cx="40262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75459"/>
            <a:ext cx="40262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8430"/>
            <a:ext cx="40262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858786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75223" y="3829182"/>
            <a:ext cx="4017438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65531" y="1422401"/>
            <a:ext cx="4017438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1031" y="3829182"/>
            <a:ext cx="4026231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422401"/>
            <a:ext cx="4026231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78814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one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3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rgbClr val="6D2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two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94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three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91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rgbClr val="00A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four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70A68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25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6" name="Rectangle 6"/>
          <p:cNvSpPr>
            <a:spLocks noChangeArrowheads="1"/>
          </p:cNvSpPr>
          <p:nvPr userDrawn="1"/>
        </p:nvSpPr>
        <p:spPr bwMode="gray">
          <a:xfrm>
            <a:off x="1573212" y="6233914"/>
            <a:ext cx="2957538" cy="22659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20" name="Freeform 19"/>
          <p:cNvSpPr>
            <a:spLocks noEditPoints="1"/>
          </p:cNvSpPr>
          <p:nvPr userDrawn="1"/>
        </p:nvSpPr>
        <p:spPr bwMode="auto">
          <a:xfrm>
            <a:off x="451339" y="6233915"/>
            <a:ext cx="503610" cy="223557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125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gray">
          <a:xfrm>
            <a:off x="1573212" y="6233914"/>
            <a:ext cx="2924308" cy="22659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16" name="Freeform 15"/>
          <p:cNvSpPr>
            <a:spLocks noEditPoints="1"/>
          </p:cNvSpPr>
          <p:nvPr userDrawn="1"/>
        </p:nvSpPr>
        <p:spPr bwMode="auto">
          <a:xfrm>
            <a:off x="451339" y="6233915"/>
            <a:ext cx="503610" cy="223557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7930569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1339" y="1422400"/>
            <a:ext cx="7930569" cy="4604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1333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2 COLUMN AND COVER LETTER RUN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2"/>
          </a:xfrm>
        </p:spPr>
        <p:txBody>
          <a:bodyPr/>
          <a:lstStyle>
            <a:lvl1pPr>
              <a:defRPr sz="738" baseline="0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9578" y="1177925"/>
            <a:ext cx="4033083" cy="4843462"/>
          </a:xfrm>
          <a:ln w="6350">
            <a:noFill/>
          </a:ln>
        </p:spPr>
        <p:txBody>
          <a:bodyPr lIns="0" tIns="0"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51705"/>
            <a:ext cx="4034204" cy="365356"/>
          </a:xfrm>
        </p:spPr>
        <p:txBody>
          <a:bodyPr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Freeform 19"/>
          <p:cNvSpPr>
            <a:spLocks noEditPoints="1"/>
          </p:cNvSpPr>
          <p:nvPr userDrawn="1"/>
        </p:nvSpPr>
        <p:spPr bwMode="auto">
          <a:xfrm>
            <a:off x="451338" y="6320118"/>
            <a:ext cx="424800" cy="172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731600" y="6320118"/>
            <a:ext cx="29243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  <a:endParaRPr lang="ru-RU" sz="554" dirty="0" smtClean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7" name="Shape 8"/>
          <p:cNvSpPr txBox="1">
            <a:spLocks/>
          </p:cNvSpPr>
          <p:nvPr userDrawn="1"/>
        </p:nvSpPr>
        <p:spPr>
          <a:xfrm>
            <a:off x="8230404" y="6320118"/>
            <a:ext cx="46225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23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23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67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"/>
            <a:ext cx="9144000" cy="685694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301151" y="820740"/>
            <a:ext cx="3452201" cy="754061"/>
          </a:xfrm>
        </p:spPr>
        <p:txBody>
          <a:bodyPr/>
          <a:lstStyle>
            <a:lvl1pPr>
              <a:lnSpc>
                <a:spcPct val="70000"/>
              </a:lnSpc>
              <a:defRPr sz="4062" b="0">
                <a:solidFill>
                  <a:srgbClr val="00338D"/>
                </a:solidFill>
                <a:latin typeface="KPMG Cyrillic Extralight" panose="020B0303030202040204" pitchFamily="34" charset="0"/>
                <a:cs typeface="Kokila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301151" y="2070736"/>
            <a:ext cx="3452677" cy="3267075"/>
          </a:xfrm>
        </p:spPr>
        <p:txBody>
          <a:bodyPr/>
          <a:lstStyle>
            <a:lvl1pPr>
              <a:defRPr>
                <a:solidFill>
                  <a:srgbClr val="00338D"/>
                </a:solidFill>
              </a:defRPr>
            </a:lvl1pPr>
            <a:lvl2pPr>
              <a:defRPr>
                <a:solidFill>
                  <a:srgbClr val="00338D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338D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338D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338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Freeform 19"/>
          <p:cNvSpPr>
            <a:spLocks noEditPoints="1"/>
          </p:cNvSpPr>
          <p:nvPr userDrawn="1"/>
        </p:nvSpPr>
        <p:spPr bwMode="auto">
          <a:xfrm>
            <a:off x="4301151" y="6320118"/>
            <a:ext cx="392123" cy="172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94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30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CA3FE-7C39-4D3F-B6CD-38C5C63535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720C7-43D2-4EB9-8804-D85DE55249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332774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 userDrawn="1"/>
        </p:nvSpPr>
        <p:spPr>
          <a:xfrm>
            <a:off x="3" y="0"/>
            <a:ext cx="764928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29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7" name="Freeform 19"/>
          <p:cNvSpPr>
            <a:spLocks noEditPoints="1"/>
          </p:cNvSpPr>
          <p:nvPr userDrawn="1"/>
        </p:nvSpPr>
        <p:spPr bwMode="auto">
          <a:xfrm>
            <a:off x="1583999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4000" y="5240340"/>
            <a:ext cx="6808177" cy="554037"/>
          </a:xfrm>
        </p:spPr>
        <p:txBody>
          <a:bodyPr/>
          <a:lstStyle>
            <a:lvl1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3pPr>
            <a:lvl4pPr marL="319023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4pPr>
            <a:lvl5pPr marL="498474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84000" y="6029325"/>
            <a:ext cx="6808177" cy="119064"/>
          </a:xfrm>
        </p:spPr>
        <p:txBody>
          <a:bodyPr/>
          <a:lstStyle>
            <a:lvl1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3pPr>
            <a:lvl4pPr marL="319023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4pPr>
            <a:lvl5pPr marL="498474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4000" y="4313240"/>
            <a:ext cx="6808177" cy="554037"/>
          </a:xfrm>
        </p:spPr>
        <p:txBody>
          <a:bodyPr/>
          <a:lstStyle>
            <a:lvl1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3pPr>
            <a:lvl4pPr marL="319023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4pPr>
            <a:lvl5pPr marL="498474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05" y="3061556"/>
            <a:ext cx="1223892" cy="381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6"/>
          <a:stretch/>
        </p:blipFill>
        <p:spPr>
          <a:xfrm>
            <a:off x="1584000" y="3061556"/>
            <a:ext cx="1144860" cy="384049"/>
          </a:xfrm>
          <a:prstGeom prst="rect">
            <a:avLst/>
          </a:prstGeom>
        </p:spPr>
      </p:pic>
      <p:sp>
        <p:nvSpPr>
          <p:cNvPr id="20" name="Rectangle 19">
            <a:hlinkClick r:id="rId3"/>
          </p:cNvPr>
          <p:cNvSpPr>
            <a:spLocks noChangeArrowheads="1"/>
          </p:cNvSpPr>
          <p:nvPr userDrawn="1"/>
        </p:nvSpPr>
        <p:spPr bwMode="auto">
          <a:xfrm>
            <a:off x="1580893" y="3560626"/>
            <a:ext cx="1752293" cy="15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defTabSz="844083">
              <a:defRPr/>
            </a:pPr>
            <a:r>
              <a:rPr lang="en-GB" sz="1015" b="1" kern="0" dirty="0" smtClean="0">
                <a:solidFill>
                  <a:srgbClr val="00338D"/>
                </a:solidFill>
                <a:cs typeface="Univers for KPMG"/>
              </a:rPr>
              <a:t>kpmg.ru</a:t>
            </a:r>
          </a:p>
        </p:txBody>
      </p:sp>
      <p:sp>
        <p:nvSpPr>
          <p:cNvPr id="21" name="Rectangle 20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4416587" y="3560626"/>
            <a:ext cx="1143000" cy="15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marL="0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0291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0583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0874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1165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1456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1748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2039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2330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15" b="1" kern="0" dirty="0" smtClean="0">
                <a:solidFill>
                  <a:srgbClr val="00338D"/>
                </a:solidFill>
                <a:ea typeface="Univers for KPMG" pitchFamily="18" charset="0"/>
                <a:cs typeface="Univers for KPMG"/>
              </a:rPr>
              <a:t>kpmg.com/app</a:t>
            </a:r>
            <a:endParaRPr lang="en-GB" sz="1015" b="1" kern="0" dirty="0">
              <a:solidFill>
                <a:srgbClr val="00338D"/>
              </a:solidFill>
              <a:cs typeface="Univers for KPMG"/>
            </a:endParaRPr>
          </a:p>
        </p:txBody>
      </p:sp>
    </p:spTree>
    <p:extLst>
      <p:ext uri="{BB962C8B-B14F-4D97-AF65-F5344CB8AC3E}">
        <p14:creationId xmlns:p14="http://schemas.microsoft.com/office/powerpoint/2010/main" val="20783241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9076D7DA-45DD-4D34-A48B-1C3796D20448}" type="datetimeFigureOut">
              <a:rPr lang="ru-RU" smtClean="0">
                <a:solidFill>
                  <a:srgbClr val="000000"/>
                </a:solidFill>
              </a:rPr>
              <a:pPr defTabSz="844083"/>
              <a:t>19.12.2019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844083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C318D0E1-6172-4638-BCC1-0B70ED483AF8}" type="slidenum">
              <a:rPr lang="ru-RU" smtClean="0">
                <a:solidFill>
                  <a:srgbClr val="000000"/>
                </a:solidFill>
              </a:rPr>
              <a:pPr defTabSz="844083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4185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9076D7DA-45DD-4D34-A48B-1C3796D20448}" type="datetimeFigureOut">
              <a:rPr lang="ru-RU" smtClean="0">
                <a:solidFill>
                  <a:srgbClr val="000000"/>
                </a:solidFill>
              </a:rPr>
              <a:pPr defTabSz="844083"/>
              <a:t>19.12.2019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844083"/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C318D0E1-6172-4638-BCC1-0B70ED483AF8}" type="slidenum">
              <a:rPr lang="ru-RU" smtClean="0">
                <a:solidFill>
                  <a:srgbClr val="000000"/>
                </a:solidFill>
              </a:rPr>
              <a:pPr defTabSz="844083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8947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4939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grpSp>
        <p:nvGrpSpPr>
          <p:cNvPr id="7" name="Group 23"/>
          <p:cNvGrpSpPr>
            <a:grpSpLocks/>
          </p:cNvGrpSpPr>
          <p:nvPr userDrawn="1"/>
        </p:nvGrpSpPr>
        <p:grpSpPr bwMode="auto">
          <a:xfrm>
            <a:off x="8875713" y="2"/>
            <a:ext cx="95250" cy="333375"/>
            <a:chOff x="8875715" y="-787"/>
            <a:chExt cx="95251" cy="295141"/>
          </a:xfrm>
        </p:grpSpPr>
        <p:sp>
          <p:nvSpPr>
            <p:cNvPr id="8" name="Прямоугольник 7"/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4083">
                <a:defRPr/>
              </a:pPr>
              <a:endParaRPr lang="en-US" sz="1662" dirty="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4083">
                <a:defRPr/>
              </a:pPr>
              <a:endParaRPr lang="en-US" sz="1662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Номер слайда 1"/>
          <p:cNvSpPr txBox="1">
            <a:spLocks/>
          </p:cNvSpPr>
          <p:nvPr userDrawn="1"/>
        </p:nvSpPr>
        <p:spPr>
          <a:xfrm>
            <a:off x="8139113" y="2"/>
            <a:ext cx="825500" cy="3397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C3E31E0-32D2-4450-97A1-3D2FED62FF58}" type="slidenum">
              <a:rPr lang="ru-RU" sz="1662" smtClean="0">
                <a:solidFill>
                  <a:prstClr val="white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sz="1662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3794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844083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B2D350B4-811D-9C49-8D4A-B431FFD45952}" type="slidenum">
              <a:rPr lang="en-US" smtClean="0">
                <a:solidFill>
                  <a:srgbClr val="000000"/>
                </a:solidFill>
              </a:rPr>
              <a:pPr defTabSz="844083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49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380232"/>
          </a:xfrm>
        </p:spPr>
        <p:txBody>
          <a:bodyPr/>
          <a:lstStyle>
            <a:lvl1pPr>
              <a:defRPr sz="2471" b="1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6338" y="1172023"/>
            <a:ext cx="8711322" cy="244362"/>
          </a:xfrm>
        </p:spPr>
        <p:txBody>
          <a:bodyPr/>
          <a:lstStyle>
            <a:lvl1pPr>
              <a:defRPr sz="1588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4DDA8-A89F-416C-A1E6-C009624B7E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AACBE-3CA2-42B4-BAD1-73B4871560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6857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380232"/>
          </a:xfrm>
        </p:spPr>
        <p:txBody>
          <a:bodyPr/>
          <a:lstStyle>
            <a:lvl1pPr>
              <a:defRPr sz="2471" b="1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4BB7A-0B49-46CF-93AB-441BD3C005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D71F0-3597-41A5-BB65-22F437BEF2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97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380232"/>
          </a:xfrm>
        </p:spPr>
        <p:txBody>
          <a:bodyPr/>
          <a:lstStyle>
            <a:lvl1pPr>
              <a:defRPr sz="2471" b="1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6E002-5AD2-465E-A6FB-47FF0B9B8F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D82C6-52E2-481E-8D23-452B9A564A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4014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441C4-ED7B-4A9B-B103-4F9C8766F8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269A0-2FDE-441A-9215-65727950DE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6705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67A593A-B7DA-4275-8E63-033EBB9B132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2635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2"/>
          <p:cNvSpPr txBox="1">
            <a:spLocks/>
          </p:cNvSpPr>
          <p:nvPr userDrawn="1"/>
        </p:nvSpPr>
        <p:spPr>
          <a:xfrm>
            <a:off x="8516938" y="98425"/>
            <a:ext cx="847725" cy="536575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2DB6550-618E-4788-8E94-68C82F689283}" type="slidenum">
              <a:rPr lang="en-US" altLang="ru-RU" sz="2200" smtClean="0">
                <a:solidFill>
                  <a:srgbClr val="DEAA46"/>
                </a:solidFill>
                <a:latin typeface="DINPro-Light"/>
                <a:ea typeface="DINPro-Light"/>
                <a:cs typeface="DINPro-Ligh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z="2200" smtClean="0">
              <a:solidFill>
                <a:srgbClr val="DEAA46"/>
              </a:solidFill>
              <a:latin typeface="DINPro-Light"/>
              <a:ea typeface="DINPro-Light"/>
              <a:cs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874394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2"/>
          <p:cNvSpPr txBox="1">
            <a:spLocks/>
          </p:cNvSpPr>
          <p:nvPr userDrawn="1"/>
        </p:nvSpPr>
        <p:spPr>
          <a:xfrm>
            <a:off x="8516938" y="98425"/>
            <a:ext cx="847725" cy="536575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014926-A06E-478B-996E-CBA1E6D1D02D}" type="slidenum">
              <a:rPr lang="en-US" altLang="ru-RU" sz="2200" smtClean="0">
                <a:solidFill>
                  <a:srgbClr val="DEAA46"/>
                </a:solidFill>
                <a:latin typeface="DINPro-Light"/>
                <a:ea typeface="DINPro-Light"/>
                <a:cs typeface="DINPro-Ligh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z="2200" smtClean="0">
              <a:solidFill>
                <a:srgbClr val="DEAA46"/>
              </a:solidFill>
              <a:latin typeface="DINPro-Light"/>
              <a:ea typeface="DINPro-Light"/>
              <a:cs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770680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2"/>
          <p:cNvSpPr txBox="1">
            <a:spLocks/>
          </p:cNvSpPr>
          <p:nvPr userDrawn="1"/>
        </p:nvSpPr>
        <p:spPr>
          <a:xfrm>
            <a:off x="8516938" y="98425"/>
            <a:ext cx="847725" cy="536575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4339C5-FEEE-434E-9688-946F0C9CE439}" type="slidenum">
              <a:rPr lang="en-US" altLang="ru-RU" sz="2200" smtClean="0">
                <a:solidFill>
                  <a:srgbClr val="DEAA46"/>
                </a:solidFill>
                <a:latin typeface="DINPro-Light"/>
                <a:ea typeface="DINPro-Light"/>
                <a:cs typeface="DINPro-Ligh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z="2200" smtClean="0">
              <a:solidFill>
                <a:srgbClr val="DEAA46"/>
              </a:solidFill>
              <a:latin typeface="DINPro-Light"/>
              <a:ea typeface="DINPro-Light"/>
              <a:cs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4071816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14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07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30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1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96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08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730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797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990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160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815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62995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380232"/>
          </a:xfrm>
        </p:spPr>
        <p:txBody>
          <a:bodyPr lIns="0" tIns="0" rIns="0" bIns="0"/>
          <a:lstStyle>
            <a:lvl1pPr>
              <a:defRPr sz="2471" b="1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6338" y="1172023"/>
            <a:ext cx="8711322" cy="244362"/>
          </a:xfrm>
        </p:spPr>
        <p:txBody>
          <a:bodyPr lIns="0" tIns="0" rIns="0" bIns="0"/>
          <a:lstStyle>
            <a:lvl1pPr>
              <a:defRPr sz="1588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07876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380232"/>
          </a:xfrm>
        </p:spPr>
        <p:txBody>
          <a:bodyPr lIns="0" tIns="0" rIns="0" bIns="0"/>
          <a:lstStyle>
            <a:lvl1pPr>
              <a:defRPr sz="2471" b="1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15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380232"/>
          </a:xfrm>
        </p:spPr>
        <p:txBody>
          <a:bodyPr lIns="0" tIns="0" rIns="0" bIns="0"/>
          <a:lstStyle>
            <a:lvl1pPr>
              <a:defRPr sz="2471" b="1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29750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848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70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3119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5028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122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186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545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116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9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896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806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09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F6109-274D-45B0-AC92-95646509BE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78758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380232"/>
          </a:xfrm>
        </p:spPr>
        <p:txBody>
          <a:bodyPr lIns="0" tIns="0" rIns="0" bIns="0"/>
          <a:lstStyle>
            <a:lvl1pPr>
              <a:defRPr sz="2471" b="1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6338" y="1172023"/>
            <a:ext cx="8711322" cy="244362"/>
          </a:xfrm>
        </p:spPr>
        <p:txBody>
          <a:bodyPr lIns="0" tIns="0" rIns="0" bIns="0"/>
          <a:lstStyle>
            <a:lvl1pPr>
              <a:defRPr sz="1588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B37B6-DDE4-405A-927C-C63EF95411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3601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380232"/>
          </a:xfrm>
        </p:spPr>
        <p:txBody>
          <a:bodyPr lIns="0" tIns="0" rIns="0" bIns="0"/>
          <a:lstStyle>
            <a:lvl1pPr>
              <a:defRPr sz="2471" b="1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09212-BE9C-45BF-8922-89223C9EBE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5941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380232"/>
          </a:xfrm>
        </p:spPr>
        <p:txBody>
          <a:bodyPr lIns="0" tIns="0" rIns="0" bIns="0"/>
          <a:lstStyle>
            <a:lvl1pPr>
              <a:defRPr sz="2471" b="1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A7BB9-D775-4127-BCB9-BACE51A423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90725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A0972-25E3-4005-8F66-5EC293E1A5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8622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 - Si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slide 1</a:t>
            </a:r>
            <a:br>
              <a:rPr lang="en-US" dirty="0" smtClean="0"/>
            </a:br>
            <a:r>
              <a:rPr lang="en-US" dirty="0" smtClean="0"/>
              <a:t>singular </a:t>
            </a:r>
            <a:br>
              <a:rPr lang="en-US" dirty="0" smtClean="0"/>
            </a:b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reeform 19"/>
          <p:cNvSpPr>
            <a:spLocks noEditPoints="1"/>
          </p:cNvSpPr>
          <p:nvPr userDrawn="1"/>
        </p:nvSpPr>
        <p:spPr bwMode="auto">
          <a:xfrm>
            <a:off x="2070585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1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- Righ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29877" y="1339200"/>
            <a:ext cx="5715692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  <a:latin typeface="KPMG Cyrillic Extralight" panose="020B0303030202040204" pitchFamily="34" charset="-52"/>
              </a:defRPr>
            </a:lvl1pPr>
          </a:lstStyle>
          <a:p>
            <a:r>
              <a:rPr lang="en-GB" dirty="0" smtClean="0"/>
              <a:t>Title Slide 2 – </a:t>
            </a:r>
            <a:br>
              <a:rPr lang="en-GB" dirty="0" smtClean="0"/>
            </a:br>
            <a:r>
              <a:rPr lang="en-GB" dirty="0" smtClean="0"/>
              <a:t>Right dark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756461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462" y="5036400"/>
            <a:ext cx="5689108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383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3</a:t>
            </a:r>
            <a:br>
              <a:rPr lang="en-GB" dirty="0" smtClean="0"/>
            </a:br>
            <a:r>
              <a:rPr lang="en-GB" dirty="0" smtClean="0"/>
              <a:t>no image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32065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 - Lef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26379" y="1339200"/>
            <a:ext cx="5021967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4</a:t>
            </a:r>
            <a:br>
              <a:rPr lang="en-GB" dirty="0" smtClean="0"/>
            </a:br>
            <a:r>
              <a:rPr lang="en-GB" dirty="0" smtClean="0"/>
              <a:t>dark left vertical image</a:t>
            </a:r>
            <a:endParaRPr lang="en-US" dirty="0"/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3752964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52964" y="5036400"/>
            <a:ext cx="4995382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15627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- Righ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29877" y="1339200"/>
            <a:ext cx="5715692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5 – </a:t>
            </a:r>
            <a:br>
              <a:rPr lang="en-GB" dirty="0" smtClean="0"/>
            </a:br>
            <a:r>
              <a:rPr lang="en-GB" dirty="0" smtClean="0"/>
              <a:t>Left light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756461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462" y="5036400"/>
            <a:ext cx="5689108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326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- Lef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726379" y="1339200"/>
            <a:ext cx="5021967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6</a:t>
            </a:r>
            <a:br>
              <a:rPr lang="en-GB" dirty="0" smtClean="0"/>
            </a:br>
            <a:r>
              <a:rPr lang="en-GB" dirty="0" smtClean="0"/>
              <a:t>light right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3752964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52964" y="5036400"/>
            <a:ext cx="4995382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1265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8458" y="445724"/>
            <a:ext cx="4041930" cy="365356"/>
          </a:xfrm>
        </p:spPr>
        <p:txBody>
          <a:bodyPr lIns="144000"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3"/>
          </a:xfrm>
        </p:spPr>
        <p:txBody>
          <a:bodyPr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1752" y="1177925"/>
            <a:ext cx="4020909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659579" y="1177925"/>
            <a:ext cx="84075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49846" bIns="49846" rtlCol="0" anchor="ctr"/>
          <a:lstStyle/>
          <a:p>
            <a:pPr defTabSz="844083"/>
            <a:endParaRPr lang="en-GB" sz="1385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31600" y="6320118"/>
            <a:ext cx="29243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23" name="Shape 8"/>
          <p:cNvSpPr txBox="1">
            <a:spLocks/>
          </p:cNvSpPr>
          <p:nvPr userDrawn="1"/>
        </p:nvSpPr>
        <p:spPr>
          <a:xfrm>
            <a:off x="8241231" y="6320118"/>
            <a:ext cx="46225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23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23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747238" y="6301080"/>
            <a:ext cx="4248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98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8458" y="445724"/>
            <a:ext cx="4041930" cy="365356"/>
          </a:xfrm>
        </p:spPr>
        <p:txBody>
          <a:bodyPr lIns="144000"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3"/>
          </a:xfrm>
        </p:spPr>
        <p:txBody>
          <a:bodyPr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1752" y="1177925"/>
            <a:ext cx="4020909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658458" y="1177925"/>
            <a:ext cx="84075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49846" bIns="49846" rtlCol="0" anchor="ctr"/>
          <a:lstStyle/>
          <a:p>
            <a:pPr defTabSz="844083"/>
            <a:endParaRPr lang="en-GB" sz="1385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31600" y="6320118"/>
            <a:ext cx="29243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23" name="Shape 8"/>
          <p:cNvSpPr txBox="1">
            <a:spLocks/>
          </p:cNvSpPr>
          <p:nvPr userDrawn="1"/>
        </p:nvSpPr>
        <p:spPr>
          <a:xfrm>
            <a:off x="8241231" y="6320118"/>
            <a:ext cx="46225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23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23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747238" y="6301080"/>
            <a:ext cx="4248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4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important notice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2"/>
          </a:xfrm>
        </p:spPr>
        <p:txBody>
          <a:bodyPr/>
          <a:lstStyle>
            <a:lvl1pPr>
              <a:defRPr sz="738" baseline="0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8458" y="1177925"/>
            <a:ext cx="4034203" cy="4843462"/>
          </a:xfrm>
          <a:ln w="6350">
            <a:noFill/>
          </a:ln>
        </p:spPr>
        <p:txBody>
          <a:bodyPr lIns="0" tIns="0"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731600" y="6320118"/>
            <a:ext cx="29243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17" name="Shape 8"/>
          <p:cNvSpPr txBox="1">
            <a:spLocks/>
          </p:cNvSpPr>
          <p:nvPr userDrawn="1"/>
        </p:nvSpPr>
        <p:spPr>
          <a:xfrm>
            <a:off x="8241231" y="6320118"/>
            <a:ext cx="46225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23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23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reeform 19"/>
          <p:cNvSpPr>
            <a:spLocks noEditPoints="1"/>
          </p:cNvSpPr>
          <p:nvPr userDrawn="1"/>
        </p:nvSpPr>
        <p:spPr bwMode="auto">
          <a:xfrm>
            <a:off x="747238" y="6301080"/>
            <a:ext cx="4248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6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7" y="1422400"/>
            <a:ext cx="1611692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62554" y="1422400"/>
            <a:ext cx="6430108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46196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1544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1613389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58158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53221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54186908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1409">
          <p15:clr>
            <a:srgbClr val="FBAE40"/>
          </p15:clr>
        </p15:guide>
        <p15:guide id="2" pos="154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1613389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53221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34444161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1409">
          <p15:clr>
            <a:srgbClr val="FBAE40"/>
          </p15:clr>
        </p15:guide>
        <p15:guide id="2" pos="154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04452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422400"/>
            <a:ext cx="8241323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>
            <a:lvl1pPr>
              <a:defRPr sz="443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740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4036754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5908" y="1422400"/>
            <a:ext cx="372600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7930569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899479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4036754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655908" y="1422400"/>
            <a:ext cx="4036754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619815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875874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3830800"/>
            <a:ext cx="8241323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1339" y="1422400"/>
            <a:ext cx="8241323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638456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259385" y="1422400"/>
            <a:ext cx="2625231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51338" y="1422400"/>
            <a:ext cx="2625231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7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067431" y="1422400"/>
            <a:ext cx="2625231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59384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067431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801626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1339" y="1422400"/>
            <a:ext cx="8241323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682255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611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37823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24308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10792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1338" y="1426659"/>
            <a:ext cx="1495385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137823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24308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510792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7197277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197277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50524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2336184"/>
            <a:ext cx="1927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984" y="2336184"/>
            <a:ext cx="1927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60630" y="2336184"/>
            <a:ext cx="1927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765277" y="2336184"/>
            <a:ext cx="1927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1338" y="1426659"/>
            <a:ext cx="1927385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555984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660630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765277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578738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04400" y="4532800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04400" y="1775459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22032" y="3191932"/>
            <a:ext cx="1099938" cy="1191600"/>
          </a:xfrm>
          <a:prstGeom prst="ellipse">
            <a:avLst/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ctr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504400" y="1428430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504400" y="4182242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1338" y="4532800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1338" y="4182242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75459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8430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ight Arrow 2"/>
          <p:cNvSpPr/>
          <p:nvPr userDrawn="1"/>
        </p:nvSpPr>
        <p:spPr>
          <a:xfrm rot="2655894">
            <a:off x="3785399" y="2812312"/>
            <a:ext cx="3816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846" tIns="49846" rIns="49846" bIns="49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4083"/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 userDrawn="1"/>
        </p:nvSpPr>
        <p:spPr>
          <a:xfrm rot="18944106" flipH="1">
            <a:off x="4977002" y="2812312"/>
            <a:ext cx="3816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846" tIns="49846" rIns="49846" bIns="49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4083"/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22" name="Right Arrow 21"/>
          <p:cNvSpPr/>
          <p:nvPr userDrawn="1"/>
        </p:nvSpPr>
        <p:spPr>
          <a:xfrm rot="18944106" flipV="1">
            <a:off x="3785399" y="4385153"/>
            <a:ext cx="3816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846" tIns="49846" rIns="49846" bIns="49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4083"/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 userDrawn="1"/>
        </p:nvSpPr>
        <p:spPr>
          <a:xfrm rot="2655894" flipH="1" flipV="1">
            <a:off x="4977002" y="4385153"/>
            <a:ext cx="3816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846" tIns="49846" rIns="49846" bIns="49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4083"/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619815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68551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81376"/>
            <a:ext cx="4036754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6659"/>
            <a:ext cx="4036754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55908" y="1781376"/>
            <a:ext cx="4036754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55908" y="1426659"/>
            <a:ext cx="4036754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98388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65530" y="4241200"/>
            <a:ext cx="40271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65530" y="1775459"/>
            <a:ext cx="40271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665530" y="1428430"/>
            <a:ext cx="40271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65530" y="3890142"/>
            <a:ext cx="40271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1338" y="4241200"/>
            <a:ext cx="40262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1338" y="3890142"/>
            <a:ext cx="40262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75459"/>
            <a:ext cx="40262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8430"/>
            <a:ext cx="40262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56021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75223" y="3829182"/>
            <a:ext cx="4017438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65531" y="1422401"/>
            <a:ext cx="4017438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1031" y="3829182"/>
            <a:ext cx="4026231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422401"/>
            <a:ext cx="4026231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519089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one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98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rgbClr val="6D2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two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8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three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37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rgbClr val="00A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four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70A68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42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6" name="Rectangle 6"/>
          <p:cNvSpPr>
            <a:spLocks noChangeArrowheads="1"/>
          </p:cNvSpPr>
          <p:nvPr userDrawn="1"/>
        </p:nvSpPr>
        <p:spPr bwMode="gray">
          <a:xfrm>
            <a:off x="1573212" y="6233914"/>
            <a:ext cx="2957538" cy="22659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20" name="Freeform 19"/>
          <p:cNvSpPr>
            <a:spLocks noEditPoints="1"/>
          </p:cNvSpPr>
          <p:nvPr userDrawn="1"/>
        </p:nvSpPr>
        <p:spPr bwMode="auto">
          <a:xfrm>
            <a:off x="451339" y="6233915"/>
            <a:ext cx="503610" cy="223557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556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gray">
          <a:xfrm>
            <a:off x="1573212" y="6233914"/>
            <a:ext cx="2924308" cy="22659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16" name="Freeform 15"/>
          <p:cNvSpPr>
            <a:spLocks noEditPoints="1"/>
          </p:cNvSpPr>
          <p:nvPr userDrawn="1"/>
        </p:nvSpPr>
        <p:spPr bwMode="auto">
          <a:xfrm>
            <a:off x="451339" y="6233915"/>
            <a:ext cx="503610" cy="223557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7930569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1339" y="1422400"/>
            <a:ext cx="7930569" cy="4604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5106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2 COLUMN AND COVER LETTER RUN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2"/>
          </a:xfrm>
        </p:spPr>
        <p:txBody>
          <a:bodyPr/>
          <a:lstStyle>
            <a:lvl1pPr>
              <a:defRPr sz="738" baseline="0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9578" y="1177925"/>
            <a:ext cx="4033083" cy="4843462"/>
          </a:xfrm>
          <a:ln w="6350">
            <a:noFill/>
          </a:ln>
        </p:spPr>
        <p:txBody>
          <a:bodyPr lIns="0" tIns="0"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51705"/>
            <a:ext cx="4034204" cy="365356"/>
          </a:xfrm>
        </p:spPr>
        <p:txBody>
          <a:bodyPr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Freeform 19"/>
          <p:cNvSpPr>
            <a:spLocks noEditPoints="1"/>
          </p:cNvSpPr>
          <p:nvPr userDrawn="1"/>
        </p:nvSpPr>
        <p:spPr bwMode="auto">
          <a:xfrm>
            <a:off x="451338" y="6320118"/>
            <a:ext cx="424800" cy="172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731600" y="6320118"/>
            <a:ext cx="29243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  <a:endParaRPr lang="ru-RU" sz="554" dirty="0" smtClean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7" name="Shape 8"/>
          <p:cNvSpPr txBox="1">
            <a:spLocks/>
          </p:cNvSpPr>
          <p:nvPr userDrawn="1"/>
        </p:nvSpPr>
        <p:spPr>
          <a:xfrm>
            <a:off x="8230404" y="6320118"/>
            <a:ext cx="46225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23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23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24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"/>
            <a:ext cx="9144000" cy="685694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301151" y="820740"/>
            <a:ext cx="3452201" cy="754061"/>
          </a:xfrm>
        </p:spPr>
        <p:txBody>
          <a:bodyPr/>
          <a:lstStyle>
            <a:lvl1pPr>
              <a:lnSpc>
                <a:spcPct val="70000"/>
              </a:lnSpc>
              <a:defRPr sz="4062" b="0">
                <a:solidFill>
                  <a:srgbClr val="00338D"/>
                </a:solidFill>
                <a:latin typeface="KPMG Cyrillic Extralight" panose="020B0303030202040204" pitchFamily="34" charset="0"/>
                <a:cs typeface="Kokila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301151" y="2070736"/>
            <a:ext cx="3452677" cy="3267075"/>
          </a:xfrm>
        </p:spPr>
        <p:txBody>
          <a:bodyPr/>
          <a:lstStyle>
            <a:lvl1pPr>
              <a:defRPr>
                <a:solidFill>
                  <a:srgbClr val="00338D"/>
                </a:solidFill>
              </a:defRPr>
            </a:lvl1pPr>
            <a:lvl2pPr>
              <a:defRPr>
                <a:solidFill>
                  <a:srgbClr val="00338D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338D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338D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338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Freeform 19"/>
          <p:cNvSpPr>
            <a:spLocks noEditPoints="1"/>
          </p:cNvSpPr>
          <p:nvPr userDrawn="1"/>
        </p:nvSpPr>
        <p:spPr bwMode="auto">
          <a:xfrm>
            <a:off x="4301151" y="6320118"/>
            <a:ext cx="392123" cy="172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50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 userDrawn="1"/>
        </p:nvSpPr>
        <p:spPr>
          <a:xfrm>
            <a:off x="3" y="0"/>
            <a:ext cx="764928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29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7" name="Freeform 19"/>
          <p:cNvSpPr>
            <a:spLocks noEditPoints="1"/>
          </p:cNvSpPr>
          <p:nvPr userDrawn="1"/>
        </p:nvSpPr>
        <p:spPr bwMode="auto">
          <a:xfrm>
            <a:off x="1583999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4000" y="5240340"/>
            <a:ext cx="6808177" cy="554037"/>
          </a:xfrm>
        </p:spPr>
        <p:txBody>
          <a:bodyPr/>
          <a:lstStyle>
            <a:lvl1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3pPr>
            <a:lvl4pPr marL="319023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4pPr>
            <a:lvl5pPr marL="498474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84000" y="6029325"/>
            <a:ext cx="6808177" cy="119064"/>
          </a:xfrm>
        </p:spPr>
        <p:txBody>
          <a:bodyPr/>
          <a:lstStyle>
            <a:lvl1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3pPr>
            <a:lvl4pPr marL="319023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4pPr>
            <a:lvl5pPr marL="498474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4000" y="4313240"/>
            <a:ext cx="6808177" cy="554037"/>
          </a:xfrm>
        </p:spPr>
        <p:txBody>
          <a:bodyPr/>
          <a:lstStyle>
            <a:lvl1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3pPr>
            <a:lvl4pPr marL="319023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4pPr>
            <a:lvl5pPr marL="498474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05" y="3061556"/>
            <a:ext cx="1223892" cy="381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6"/>
          <a:stretch/>
        </p:blipFill>
        <p:spPr>
          <a:xfrm>
            <a:off x="1584000" y="3061556"/>
            <a:ext cx="1144860" cy="384049"/>
          </a:xfrm>
          <a:prstGeom prst="rect">
            <a:avLst/>
          </a:prstGeom>
        </p:spPr>
      </p:pic>
      <p:sp>
        <p:nvSpPr>
          <p:cNvPr id="20" name="Rectangle 19">
            <a:hlinkClick r:id="rId3"/>
          </p:cNvPr>
          <p:cNvSpPr>
            <a:spLocks noChangeArrowheads="1"/>
          </p:cNvSpPr>
          <p:nvPr userDrawn="1"/>
        </p:nvSpPr>
        <p:spPr bwMode="auto">
          <a:xfrm>
            <a:off x="1580893" y="3560626"/>
            <a:ext cx="1752293" cy="15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defTabSz="844083">
              <a:defRPr/>
            </a:pPr>
            <a:r>
              <a:rPr lang="en-GB" sz="1015" b="1" kern="0" dirty="0" smtClean="0">
                <a:solidFill>
                  <a:srgbClr val="00338D"/>
                </a:solidFill>
                <a:cs typeface="Univers for KPMG"/>
              </a:rPr>
              <a:t>kpmg.ru</a:t>
            </a:r>
          </a:p>
        </p:txBody>
      </p:sp>
      <p:sp>
        <p:nvSpPr>
          <p:cNvPr id="21" name="Rectangle 20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4416587" y="3560626"/>
            <a:ext cx="1143000" cy="15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marL="0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0291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0583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0874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1165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1456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1748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2039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2330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15" b="1" kern="0" dirty="0" smtClean="0">
                <a:solidFill>
                  <a:srgbClr val="00338D"/>
                </a:solidFill>
                <a:ea typeface="Univers for KPMG" pitchFamily="18" charset="0"/>
                <a:cs typeface="Univers for KPMG"/>
              </a:rPr>
              <a:t>kpmg.com/app</a:t>
            </a:r>
            <a:endParaRPr lang="en-GB" sz="1015" b="1" kern="0" dirty="0">
              <a:solidFill>
                <a:srgbClr val="00338D"/>
              </a:solidFill>
              <a:cs typeface="Univers for KPMG"/>
            </a:endParaRPr>
          </a:p>
        </p:txBody>
      </p:sp>
    </p:spTree>
    <p:extLst>
      <p:ext uri="{BB962C8B-B14F-4D97-AF65-F5344CB8AC3E}">
        <p14:creationId xmlns:p14="http://schemas.microsoft.com/office/powerpoint/2010/main" val="27405626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9076D7DA-45DD-4D34-A48B-1C3796D20448}" type="datetimeFigureOut">
              <a:rPr lang="ru-RU" smtClean="0">
                <a:solidFill>
                  <a:srgbClr val="000000"/>
                </a:solidFill>
              </a:rPr>
              <a:pPr defTabSz="844083"/>
              <a:t>19.12.2019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844083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C318D0E1-6172-4638-BCC1-0B70ED483AF8}" type="slidenum">
              <a:rPr lang="ru-RU" smtClean="0">
                <a:solidFill>
                  <a:srgbClr val="000000"/>
                </a:solidFill>
              </a:rPr>
              <a:pPr defTabSz="844083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883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9076D7DA-45DD-4D34-A48B-1C3796D20448}" type="datetimeFigureOut">
              <a:rPr lang="ru-RU" smtClean="0">
                <a:solidFill>
                  <a:srgbClr val="000000"/>
                </a:solidFill>
              </a:rPr>
              <a:pPr defTabSz="844083"/>
              <a:t>19.12.2019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844083"/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C318D0E1-6172-4638-BCC1-0B70ED483AF8}" type="slidenum">
              <a:rPr lang="ru-RU" smtClean="0">
                <a:solidFill>
                  <a:srgbClr val="000000"/>
                </a:solidFill>
              </a:rPr>
              <a:pPr defTabSz="844083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468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4939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grpSp>
        <p:nvGrpSpPr>
          <p:cNvPr id="7" name="Group 23"/>
          <p:cNvGrpSpPr>
            <a:grpSpLocks/>
          </p:cNvGrpSpPr>
          <p:nvPr userDrawn="1"/>
        </p:nvGrpSpPr>
        <p:grpSpPr bwMode="auto">
          <a:xfrm>
            <a:off x="8875713" y="2"/>
            <a:ext cx="95250" cy="333375"/>
            <a:chOff x="8875715" y="-787"/>
            <a:chExt cx="95251" cy="295141"/>
          </a:xfrm>
        </p:grpSpPr>
        <p:sp>
          <p:nvSpPr>
            <p:cNvPr id="8" name="Прямоугольник 7"/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4083">
                <a:defRPr/>
              </a:pPr>
              <a:endParaRPr lang="en-US" sz="1662" dirty="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4083">
                <a:defRPr/>
              </a:pPr>
              <a:endParaRPr lang="en-US" sz="1662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Номер слайда 1"/>
          <p:cNvSpPr txBox="1">
            <a:spLocks/>
          </p:cNvSpPr>
          <p:nvPr userDrawn="1"/>
        </p:nvSpPr>
        <p:spPr>
          <a:xfrm>
            <a:off x="8139113" y="2"/>
            <a:ext cx="825500" cy="3397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C3E31E0-32D2-4450-97A1-3D2FED62FF58}" type="slidenum">
              <a:rPr lang="ru-RU" sz="1662" smtClean="0">
                <a:solidFill>
                  <a:prstClr val="white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sz="1662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870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844083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B2D350B4-811D-9C49-8D4A-B431FFD45952}" type="slidenum">
              <a:rPr lang="en-US" smtClean="0">
                <a:solidFill>
                  <a:srgbClr val="000000"/>
                </a:solidFill>
              </a:rPr>
              <a:pPr defTabSz="844083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163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 - Si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slide 1</a:t>
            </a:r>
            <a:br>
              <a:rPr lang="en-US" dirty="0" smtClean="0"/>
            </a:br>
            <a:r>
              <a:rPr lang="en-US" dirty="0" smtClean="0"/>
              <a:t>singular </a:t>
            </a:r>
            <a:br>
              <a:rPr lang="en-US" dirty="0" smtClean="0"/>
            </a:b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reeform 19"/>
          <p:cNvSpPr>
            <a:spLocks noEditPoints="1"/>
          </p:cNvSpPr>
          <p:nvPr userDrawn="1"/>
        </p:nvSpPr>
        <p:spPr bwMode="auto">
          <a:xfrm>
            <a:off x="2070585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18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- Righ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29877" y="1339200"/>
            <a:ext cx="5715692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  <a:latin typeface="KPMG Cyrillic Extralight" panose="020B0303030202040204" pitchFamily="34" charset="-52"/>
              </a:defRPr>
            </a:lvl1pPr>
          </a:lstStyle>
          <a:p>
            <a:r>
              <a:rPr lang="en-GB" dirty="0" smtClean="0"/>
              <a:t>Title Slide 2 – </a:t>
            </a:r>
            <a:br>
              <a:rPr lang="en-GB" dirty="0" smtClean="0"/>
            </a:br>
            <a:r>
              <a:rPr lang="en-GB" dirty="0" smtClean="0"/>
              <a:t>Right dark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756461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462" y="5036400"/>
            <a:ext cx="5689108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17440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3</a:t>
            </a:r>
            <a:br>
              <a:rPr lang="en-GB" dirty="0" smtClean="0"/>
            </a:br>
            <a:r>
              <a:rPr lang="en-GB" dirty="0" smtClean="0"/>
              <a:t>no image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8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26" Type="http://schemas.openxmlformats.org/officeDocument/2006/relationships/slideLayout" Target="../slideLayouts/slideLayout161.xml"/><Relationship Id="rId39" Type="http://schemas.openxmlformats.org/officeDocument/2006/relationships/slideLayout" Target="../slideLayouts/slideLayout174.xml"/><Relationship Id="rId21" Type="http://schemas.openxmlformats.org/officeDocument/2006/relationships/slideLayout" Target="../slideLayouts/slideLayout156.xml"/><Relationship Id="rId34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5" Type="http://schemas.openxmlformats.org/officeDocument/2006/relationships/slideLayout" Target="../slideLayouts/slideLayout160.xml"/><Relationship Id="rId33" Type="http://schemas.openxmlformats.org/officeDocument/2006/relationships/slideLayout" Target="../slideLayouts/slideLayout168.xml"/><Relationship Id="rId38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55.xml"/><Relationship Id="rId29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24" Type="http://schemas.openxmlformats.org/officeDocument/2006/relationships/slideLayout" Target="../slideLayouts/slideLayout159.xml"/><Relationship Id="rId32" Type="http://schemas.openxmlformats.org/officeDocument/2006/relationships/slideLayout" Target="../slideLayouts/slideLayout167.xml"/><Relationship Id="rId37" Type="http://schemas.openxmlformats.org/officeDocument/2006/relationships/slideLayout" Target="../slideLayouts/slideLayout172.xml"/><Relationship Id="rId40" Type="http://schemas.openxmlformats.org/officeDocument/2006/relationships/theme" Target="../theme/theme10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23" Type="http://schemas.openxmlformats.org/officeDocument/2006/relationships/slideLayout" Target="../slideLayouts/slideLayout158.xml"/><Relationship Id="rId28" Type="http://schemas.openxmlformats.org/officeDocument/2006/relationships/slideLayout" Target="../slideLayouts/slideLayout163.xml"/><Relationship Id="rId36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31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slideLayout" Target="../slideLayouts/slideLayout157.xml"/><Relationship Id="rId27" Type="http://schemas.openxmlformats.org/officeDocument/2006/relationships/slideLayout" Target="../slideLayouts/slideLayout162.xml"/><Relationship Id="rId30" Type="http://schemas.openxmlformats.org/officeDocument/2006/relationships/slideLayout" Target="../slideLayouts/slideLayout165.xml"/><Relationship Id="rId35" Type="http://schemas.openxmlformats.org/officeDocument/2006/relationships/slideLayout" Target="../slideLayouts/slideLayout170.xml"/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theme" Target="../theme/theme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26" Type="http://schemas.openxmlformats.org/officeDocument/2006/relationships/slideLayout" Target="../slideLayouts/slideLayout122.xml"/><Relationship Id="rId39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17.xml"/><Relationship Id="rId34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slideLayout" Target="../slideLayouts/slideLayout121.xml"/><Relationship Id="rId33" Type="http://schemas.openxmlformats.org/officeDocument/2006/relationships/slideLayout" Target="../slideLayouts/slideLayout129.xml"/><Relationship Id="rId38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29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24" Type="http://schemas.openxmlformats.org/officeDocument/2006/relationships/slideLayout" Target="../slideLayouts/slideLayout120.xml"/><Relationship Id="rId32" Type="http://schemas.openxmlformats.org/officeDocument/2006/relationships/slideLayout" Target="../slideLayouts/slideLayout128.xml"/><Relationship Id="rId37" Type="http://schemas.openxmlformats.org/officeDocument/2006/relationships/slideLayout" Target="../slideLayouts/slideLayout133.xml"/><Relationship Id="rId40" Type="http://schemas.openxmlformats.org/officeDocument/2006/relationships/theme" Target="../theme/theme9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28" Type="http://schemas.openxmlformats.org/officeDocument/2006/relationships/slideLayout" Target="../slideLayouts/slideLayout124.xml"/><Relationship Id="rId36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31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Relationship Id="rId27" Type="http://schemas.openxmlformats.org/officeDocument/2006/relationships/slideLayout" Target="../slideLayouts/slideLayout123.xml"/><Relationship Id="rId30" Type="http://schemas.openxmlformats.org/officeDocument/2006/relationships/slideLayout" Target="../slideLayouts/slideLayout126.xml"/><Relationship Id="rId35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6D7DA-45DD-4D34-A48B-1C3796D20448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8D0E1-6172-4638-BCC1-0B70ED483A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32225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340" y="1422400"/>
            <a:ext cx="8232223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8332615" y="6320118"/>
            <a:ext cx="360046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831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831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2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3" r:id="rId22"/>
    <p:sldLayoutId id="2147483874" r:id="rId23"/>
    <p:sldLayoutId id="2147483875" r:id="rId24"/>
    <p:sldLayoutId id="2147483876" r:id="rId25"/>
    <p:sldLayoutId id="2147483877" r:id="rId26"/>
    <p:sldLayoutId id="2147483878" r:id="rId27"/>
    <p:sldLayoutId id="2147483879" r:id="rId28"/>
    <p:sldLayoutId id="2147483880" r:id="rId29"/>
    <p:sldLayoutId id="2147483881" r:id="rId30"/>
    <p:sldLayoutId id="2147483882" r:id="rId31"/>
    <p:sldLayoutId id="2147483883" r:id="rId32"/>
    <p:sldLayoutId id="2147483884" r:id="rId33"/>
    <p:sldLayoutId id="2147483885" r:id="rId34"/>
    <p:sldLayoutId id="2147483886" r:id="rId35"/>
    <p:sldLayoutId id="2147483887" r:id="rId36"/>
    <p:sldLayoutId id="2147483888" r:id="rId37"/>
    <p:sldLayoutId id="2147483889" r:id="rId38"/>
    <p:sldLayoutId id="2147483891" r:id="rId39"/>
  </p:sldLayoutIdLst>
  <p:timing>
    <p:tnLst>
      <p:par>
        <p:cTn id="1" dur="indefinite" restart="never" nodeType="tmRoot"/>
      </p:par>
    </p:tnLst>
  </p:timing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4431" kern="1200">
          <a:solidFill>
            <a:schemeClr val="tx2"/>
          </a:solidFill>
          <a:latin typeface="KPMG Cyrillic Extralight" panose="020B0303030202040204" pitchFamily="34" charset="-52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08">
          <p15:clr>
            <a:srgbClr val="F26B43"/>
          </p15:clr>
        </p15:guide>
        <p15:guide id="3" pos="5932">
          <p15:clr>
            <a:srgbClr val="F26B43"/>
          </p15:clr>
        </p15:guide>
        <p15:guide id="4" orient="horz" pos="742">
          <p15:clr>
            <a:srgbClr val="F26B43"/>
          </p15:clr>
        </p15:guide>
        <p15:guide id="5" orient="horz" pos="279">
          <p15:clr>
            <a:srgbClr val="F26B43"/>
          </p15:clr>
        </p15:guide>
        <p15:guide id="6" orient="horz" pos="896">
          <p15:clr>
            <a:srgbClr val="F26B43"/>
          </p15:clr>
        </p15:guide>
        <p15:guide id="7" pos="3061">
          <p15:clr>
            <a:srgbClr val="F26B43"/>
          </p15:clr>
        </p15:guide>
        <p15:guide id="8" pos="317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3578" y="6131859"/>
            <a:ext cx="7996844" cy="153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bk object 17"/>
          <p:cNvSpPr/>
          <p:nvPr/>
        </p:nvSpPr>
        <p:spPr>
          <a:xfrm>
            <a:off x="573578" y="915745"/>
            <a:ext cx="7996844" cy="153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bk object 18"/>
          <p:cNvSpPr/>
          <p:nvPr/>
        </p:nvSpPr>
        <p:spPr>
          <a:xfrm>
            <a:off x="8174182" y="6233149"/>
            <a:ext cx="346364" cy="4097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6338" y="1172023"/>
            <a:ext cx="87113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581" y="6411604"/>
            <a:ext cx="471574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213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3088" y="6132513"/>
            <a:ext cx="7997825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1588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573088" y="915988"/>
            <a:ext cx="7997825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1588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8174038" y="6232525"/>
            <a:ext cx="346075" cy="4095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1588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9" name="Holder 2"/>
          <p:cNvSpPr>
            <a:spLocks noGrp="1"/>
          </p:cNvSpPr>
          <p:nvPr>
            <p:ph type="title"/>
          </p:nvPr>
        </p:nvSpPr>
        <p:spPr bwMode="auto">
          <a:xfrm>
            <a:off x="611188" y="207963"/>
            <a:ext cx="79216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1030" name="Holder 3"/>
          <p:cNvSpPr>
            <a:spLocks noGrp="1"/>
          </p:cNvSpPr>
          <p:nvPr>
            <p:ph type="body" idx="1"/>
          </p:nvPr>
        </p:nvSpPr>
        <p:spPr bwMode="auto">
          <a:xfrm>
            <a:off x="215900" y="1171575"/>
            <a:ext cx="8712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EF9A5A-9271-4900-B9C2-88984DF19E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438" y="6411913"/>
            <a:ext cx="4716462" cy="1539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1150"/>
              </a:lnSpc>
              <a:defRPr sz="1000">
                <a:solidFill>
                  <a:srgbClr val="25252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EBCDB0-4FDC-43E1-B22C-1471D6A6BD22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29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0322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64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20967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1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0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3578" y="6131859"/>
            <a:ext cx="7996844" cy="153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573578" y="915745"/>
            <a:ext cx="7996844" cy="153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8174182" y="6233149"/>
            <a:ext cx="346364" cy="4097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6338" y="1172023"/>
            <a:ext cx="87113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581" y="6411604"/>
            <a:ext cx="471574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431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 userDrawn="1"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 userDrawn="1"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 userDrawn="1"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 userDrawn="1"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 userDrawn="1"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 userDrawn="1"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 userDrawn="1"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 userDrawn="1"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 userDrawn="1"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 userDrawn="1"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 userDrawn="1"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 userDrawn="1"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 userDrawn="1"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 userDrawn="1"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 userDrawn="1"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 userDrawn="1"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 userDrawn="1"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 userDrawn="1"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 userDrawn="1"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 userDrawn="1"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 userDrawn="1"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 userDrawn="1"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 userDrawn="1"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 userDrawn="1"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 userDrawn="1"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 userDrawn="1"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 userDrawn="1"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 userDrawn="1"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 userDrawn="1"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 userDrawn="1"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 userDrawn="1"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 userDrawn="1"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 userDrawn="1"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 userDrawn="1"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 userDrawn="1"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 userDrawn="1"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 userDrawn="1"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 userDrawn="1"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 userDrawn="1"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 userDrawn="1"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 userDrawn="1"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 userDrawn="1"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 userDrawn="1"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 userDrawn="1"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 userDrawn="1"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 userDrawn="1"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 userDrawn="1"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 userDrawn="1"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 userDrawn="1"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 userDrawn="1"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 userDrawn="1"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 userDrawn="1"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 userDrawn="1"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 userDrawn="1"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 userDrawn="1"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 userDrawn="1"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 userDrawn="1"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 userDrawn="1"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 userDrawn="1"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 userDrawn="1"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 userDrawn="1"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 userDrawn="1"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 userDrawn="1"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 userDrawn="1"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 userDrawn="1"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 userDrawn="1"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 userDrawn="1"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 userDrawn="1"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 userDrawn="1"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 userDrawn="1"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 userDrawn="1"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 userDrawn="1"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 userDrawn="1"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 userDrawn="1"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 userDrawn="1"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 userDrawn="1"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 userDrawn="1"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 userDrawn="1"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 userDrawn="1"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 userDrawn="1"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 userDrawn="1"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 userDrawn="1"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 userDrawn="1"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 userDrawn="1"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 userDrawn="1"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 userDrawn="1"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 userDrawn="1"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 userDrawn="1"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 userDrawn="1"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 userDrawn="1"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 userDrawn="1"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 userDrawn="1"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 userDrawn="1"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 userDrawn="1"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 userDrawn="1"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 userDrawn="1"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 userDrawn="1"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 userDrawn="1"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 userDrawn="1"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 userDrawn="1"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 userDrawn="1"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 userDrawn="1"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 userDrawn="1"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 userDrawn="1"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 userDrawn="1"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 userDrawn="1"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 userDrawn="1"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 userDrawn="1"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 userDrawn="1"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 userDrawn="1"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 userDrawn="1"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 userDrawn="1"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 userDrawn="1"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 userDrawn="1"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 userDrawn="1"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 userDrawn="1"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 userDrawn="1"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 userDrawn="1"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 userDrawn="1"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 userDrawn="1"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 userDrawn="1"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 userDrawn="1"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 userDrawn="1"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 userDrawn="1"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 userDrawn="1"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 userDrawn="1"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 userDrawn="1"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 userDrawn="1"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 userDrawn="1"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 userDrawn="1"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 userDrawn="1"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 userDrawn="1"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 userDrawn="1"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 userDrawn="1"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 userDrawn="1"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 userDrawn="1"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 userDrawn="1"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 userDrawn="1"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 userDrawn="1"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 userDrawn="1"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 userDrawn="1"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 userDrawn="1"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 userDrawn="1"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 userDrawn="1"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 userDrawn="1"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 userDrawn="1"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 userDrawn="1"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 userDrawn="1"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 userDrawn="1"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 userDrawn="1"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 userDrawn="1"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 userDrawn="1"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 userDrawn="1"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 userDrawn="1"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 userDrawn="1"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 userDrawn="1"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 userDrawn="1"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 userDrawn="1"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 userDrawn="1"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 userDrawn="1"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 userDrawn="1"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 userDrawn="1"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 userDrawn="1"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 userDrawn="1"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 userDrawn="1"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 userDrawn="1"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 userDrawn="1"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 userDrawn="1"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 userDrawn="1"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 userDrawn="1"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1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3578" y="6131859"/>
            <a:ext cx="7996844" cy="153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573578" y="915745"/>
            <a:ext cx="7996844" cy="153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8174182" y="6233149"/>
            <a:ext cx="346364" cy="4097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6338" y="1172023"/>
            <a:ext cx="87113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1F90C-E58B-4403-B786-CFC33F0231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581" y="6411604"/>
            <a:ext cx="471574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421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32225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340" y="1422400"/>
            <a:ext cx="8232223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8332615" y="6320118"/>
            <a:ext cx="360046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831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831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90" r:id="rId21"/>
    <p:sldLayoutId id="2147483791" r:id="rId22"/>
    <p:sldLayoutId id="2147483792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9" r:id="rId39"/>
  </p:sldLayoutIdLst>
  <p:timing>
    <p:tnLst>
      <p:par>
        <p:cTn id="1" dur="indefinite" restart="never" nodeType="tmRoot"/>
      </p:par>
    </p:tnLst>
  </p:timing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4431" kern="1200">
          <a:solidFill>
            <a:schemeClr val="tx2"/>
          </a:solidFill>
          <a:latin typeface="KPMG Cyrillic Extralight" panose="020B0303030202040204" pitchFamily="34" charset="-52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08">
          <p15:clr>
            <a:srgbClr val="F26B43"/>
          </p15:clr>
        </p15:guide>
        <p15:guide id="3" pos="5932">
          <p15:clr>
            <a:srgbClr val="F26B43"/>
          </p15:clr>
        </p15:guide>
        <p15:guide id="4" orient="horz" pos="742">
          <p15:clr>
            <a:srgbClr val="F26B43"/>
          </p15:clr>
        </p15:guide>
        <p15:guide id="5" orient="horz" pos="279">
          <p15:clr>
            <a:srgbClr val="F26B43"/>
          </p15:clr>
        </p15:guide>
        <p15:guide id="6" orient="horz" pos="896">
          <p15:clr>
            <a:srgbClr val="F26B43"/>
          </p15:clr>
        </p15:guide>
        <p15:guide id="7" pos="3061">
          <p15:clr>
            <a:srgbClr val="F26B43"/>
          </p15:clr>
        </p15:guide>
        <p15:guide id="8" pos="3179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32225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340" y="1422400"/>
            <a:ext cx="8232223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8332615" y="6320118"/>
            <a:ext cx="360046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831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831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11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  <p:sldLayoutId id="2147483833" r:id="rId23"/>
    <p:sldLayoutId id="2147483834" r:id="rId24"/>
    <p:sldLayoutId id="2147483835" r:id="rId25"/>
    <p:sldLayoutId id="2147483836" r:id="rId26"/>
    <p:sldLayoutId id="2147483837" r:id="rId27"/>
    <p:sldLayoutId id="2147483838" r:id="rId28"/>
    <p:sldLayoutId id="2147483839" r:id="rId29"/>
    <p:sldLayoutId id="2147483840" r:id="rId30"/>
    <p:sldLayoutId id="2147483841" r:id="rId31"/>
    <p:sldLayoutId id="2147483842" r:id="rId32"/>
    <p:sldLayoutId id="2147483843" r:id="rId33"/>
    <p:sldLayoutId id="2147483844" r:id="rId34"/>
    <p:sldLayoutId id="2147483845" r:id="rId35"/>
    <p:sldLayoutId id="2147483846" r:id="rId36"/>
    <p:sldLayoutId id="2147483847" r:id="rId37"/>
    <p:sldLayoutId id="2147483848" r:id="rId38"/>
    <p:sldLayoutId id="2147483850" r:id="rId39"/>
  </p:sldLayoutIdLst>
  <p:timing>
    <p:tnLst>
      <p:par>
        <p:cTn id="1" dur="indefinite" restart="never" nodeType="tmRoot"/>
      </p:par>
    </p:tnLst>
  </p:timing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4431" kern="1200">
          <a:solidFill>
            <a:schemeClr val="tx2"/>
          </a:solidFill>
          <a:latin typeface="KPMG Cyrillic Extralight" panose="020B0303030202040204" pitchFamily="34" charset="-52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08">
          <p15:clr>
            <a:srgbClr val="F26B43"/>
          </p15:clr>
        </p15:guide>
        <p15:guide id="3" pos="5932">
          <p15:clr>
            <a:srgbClr val="F26B43"/>
          </p15:clr>
        </p15:guide>
        <p15:guide id="4" orient="horz" pos="742">
          <p15:clr>
            <a:srgbClr val="F26B43"/>
          </p15:clr>
        </p15:guide>
        <p15:guide id="5" orient="horz" pos="279">
          <p15:clr>
            <a:srgbClr val="F26B43"/>
          </p15:clr>
        </p15:guide>
        <p15:guide id="6" orient="horz" pos="896">
          <p15:clr>
            <a:srgbClr val="F26B43"/>
          </p15:clr>
        </p15:guide>
        <p15:guide id="7" pos="3061">
          <p15:clr>
            <a:srgbClr val="F26B43"/>
          </p15:clr>
        </p15:guide>
        <p15:guide id="8" pos="31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1634" y="839152"/>
            <a:ext cx="2017059" cy="359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 dirty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412" y="672353"/>
            <a:ext cx="3092824" cy="672353"/>
          </a:xfrm>
          <a:custGeom>
            <a:avLst/>
            <a:gdLst/>
            <a:ahLst/>
            <a:cxnLst/>
            <a:rect l="l" t="t" r="r" b="b"/>
            <a:pathLst>
              <a:path w="3505200" h="762000">
                <a:moveTo>
                  <a:pt x="0" y="762000"/>
                </a:moveTo>
                <a:lnTo>
                  <a:pt x="3505200" y="762000"/>
                </a:lnTo>
                <a:lnTo>
                  <a:pt x="35052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 dirty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2912" y="1997896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 dirty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20118" y="2017059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 dirty="0"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52994" y="2128558"/>
            <a:ext cx="489529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algn="ctr"/>
            <a:r>
              <a:rPr lang="ru-RU" sz="3600" b="0" dirty="0" smtClean="0">
                <a:solidFill>
                  <a:srgbClr val="000000"/>
                </a:solidFill>
              </a:rPr>
              <a:t>Основные положения по учету нефинансовых активов</a:t>
            </a:r>
            <a:r>
              <a:rPr lang="ru-RU" sz="3600" b="0" dirty="0">
                <a:solidFill>
                  <a:srgbClr val="000000"/>
                </a:solidFill>
              </a:rPr>
              <a:t/>
            </a:r>
            <a:br>
              <a:rPr lang="ru-RU" sz="3600" b="0" dirty="0">
                <a:solidFill>
                  <a:srgbClr val="000000"/>
                </a:solidFill>
              </a:rPr>
            </a:br>
            <a:endParaRPr sz="3600" dirty="0"/>
          </a:p>
        </p:txBody>
      </p:sp>
      <p:sp>
        <p:nvSpPr>
          <p:cNvPr id="8" name="object 8"/>
          <p:cNvSpPr/>
          <p:nvPr/>
        </p:nvSpPr>
        <p:spPr>
          <a:xfrm>
            <a:off x="7463118" y="1042147"/>
            <a:ext cx="773206" cy="437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05618" y="403412"/>
            <a:ext cx="1024173" cy="1364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85517" y="2400299"/>
            <a:ext cx="2271208" cy="21972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6824" y="470647"/>
            <a:ext cx="7889300" cy="304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>
              <a:lnSpc>
                <a:spcPct val="80000"/>
              </a:lnSpc>
            </a:pPr>
            <a:r>
              <a:rPr lang="ru-RU" spc="-4" dirty="0" smtClean="0"/>
              <a:t>СГС «Обесценение активов»</a:t>
            </a:r>
            <a:endParaRPr lang="ru-RU" spc="-4" dirty="0"/>
          </a:p>
        </p:txBody>
      </p:sp>
      <p:sp>
        <p:nvSpPr>
          <p:cNvPr id="3" name="object 3"/>
          <p:cNvSpPr txBox="1"/>
          <p:nvPr/>
        </p:nvSpPr>
        <p:spPr>
          <a:xfrm>
            <a:off x="941294" y="1314981"/>
            <a:ext cx="7505140" cy="109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algn="ctr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  <a:defRPr/>
            </a:pPr>
            <a:endParaRPr lang="ru-RU" sz="1588" b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206" marR="4483" algn="ctr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  <a:defRPr/>
            </a:pPr>
            <a:endParaRPr lang="ru-RU" sz="1588" b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206" marR="4483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  <a:defRPr/>
            </a:pPr>
            <a:r>
              <a:rPr lang="en-US" sz="1588" b="1" dirty="0">
                <a:solidFill>
                  <a:prstClr val="black"/>
                </a:solidFill>
                <a:latin typeface="Times New Roman"/>
                <a:cs typeface="Times New Roman"/>
              </a:rPr>
              <a:t>		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814980" y="2034327"/>
            <a:ext cx="7619422" cy="4549522"/>
            <a:chOff x="692738" y="1275454"/>
            <a:chExt cx="8635345" cy="5156124"/>
          </a:xfrm>
        </p:grpSpPr>
        <p:sp>
          <p:nvSpPr>
            <p:cNvPr id="14" name="object 3"/>
            <p:cNvSpPr txBox="1"/>
            <p:nvPr/>
          </p:nvSpPr>
          <p:spPr>
            <a:xfrm>
              <a:off x="692740" y="1500665"/>
              <a:ext cx="8635343" cy="493091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11206" marR="4483" algn="just" defTabSz="806867">
                <a:lnSpc>
                  <a:spcPct val="150000"/>
                </a:lnSpc>
                <a:buClr>
                  <a:srgbClr val="096234"/>
                </a:buClr>
                <a:tabLst>
                  <a:tab pos="212923" algn="l"/>
                </a:tabLst>
                <a:defRPr/>
              </a:pPr>
              <a:r>
                <a:rPr lang="ru-RU" sz="1765" dirty="0">
                  <a:solidFill>
                    <a:prstClr val="black"/>
                  </a:solidFill>
                  <a:latin typeface="Times New Roman"/>
                  <a:cs typeface="Times New Roman"/>
                </a:rPr>
                <a:t>                                                           -  </a:t>
              </a:r>
              <a:r>
                <a:rPr lang="ru-RU" sz="3600" b="1" i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это снижение стоимости актива</a:t>
              </a:r>
              <a:r>
                <a:rPr lang="ru-RU" sz="36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, </a:t>
              </a:r>
              <a:r>
                <a:rPr lang="ru-RU" sz="2471" dirty="0">
                  <a:solidFill>
                    <a:prstClr val="black"/>
                  </a:solidFill>
                  <a:latin typeface="Times New Roman"/>
                  <a:cs typeface="Times New Roman"/>
                </a:rPr>
                <a:t>превышающее плановое (нормальное) снижение его стоимости в связи с владением (использованием) таким активом (нормальным физическим и (или) моральным износом), </a:t>
              </a:r>
              <a:r>
                <a:rPr lang="ru-RU" sz="2471" b="1" dirty="0">
                  <a:solidFill>
                    <a:prstClr val="black"/>
                  </a:solidFill>
                  <a:latin typeface="Times New Roman"/>
                  <a:cs typeface="Times New Roman"/>
                </a:rPr>
                <a:t>связанное со снижением ценности актива</a:t>
              </a:r>
              <a:r>
                <a:rPr lang="ru-RU" sz="1765" dirty="0">
                  <a:solidFill>
                    <a:prstClr val="black"/>
                  </a:solidFill>
                  <a:latin typeface="Times New Roman"/>
                  <a:cs typeface="Times New Roman"/>
                </a:rPr>
                <a:t>.</a:t>
              </a:r>
            </a:p>
            <a:p>
              <a:pPr marL="313781" marR="4483" indent="-302575" algn="just" defTabSz="806867">
                <a:lnSpc>
                  <a:spcPct val="150000"/>
                </a:lnSpc>
                <a:buClr>
                  <a:srgbClr val="096234"/>
                </a:buClr>
                <a:buFont typeface="Arial" panose="020B0604020202020204" pitchFamily="34" charset="0"/>
                <a:buChar char="•"/>
                <a:tabLst>
                  <a:tab pos="212923" algn="l"/>
                </a:tabLst>
                <a:defRPr/>
              </a:pPr>
              <a:endParaRPr lang="ru-RU" sz="1765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692738" y="1275454"/>
              <a:ext cx="3445323" cy="770589"/>
              <a:chOff x="1143000" y="3276600"/>
              <a:chExt cx="3886200" cy="83329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1143000" y="3276600"/>
                <a:ext cx="3886200" cy="833293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6867">
                  <a:defRPr/>
                </a:pPr>
                <a:endParaRPr lang="ru-RU" sz="1588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14233" y="3426989"/>
                <a:ext cx="3776062" cy="545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806867">
                  <a:defRPr/>
                </a:pPr>
                <a:r>
                  <a:rPr lang="ru-RU" sz="2294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Обесценение актива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36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Текст 2"/>
          <p:cNvSpPr>
            <a:spLocks noGrp="1"/>
          </p:cNvSpPr>
          <p:nvPr>
            <p:ph type="body" idx="4294967295"/>
          </p:nvPr>
        </p:nvSpPr>
        <p:spPr>
          <a:xfrm>
            <a:off x="215900" y="1171575"/>
            <a:ext cx="8712200" cy="408940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438" y="6411913"/>
            <a:ext cx="4716462" cy="255587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DCEACF-473C-4591-9345-62D9D5BF1C2E}" type="slidenum">
              <a:rPr lang="ru-RU" altLang="ru-RU">
                <a:solidFill>
                  <a:srgbClr val="252523"/>
                </a:solidFill>
              </a:rPr>
              <a:pPr eaLnBrk="1" hangingPunct="1"/>
              <a:t>11</a:t>
            </a:fld>
            <a:endParaRPr lang="ru-RU" altLang="ru-RU">
              <a:solidFill>
                <a:srgbClr val="252523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52400" y="260650"/>
          <a:ext cx="8856663" cy="5615840"/>
        </p:xfrm>
        <a:graphic>
          <a:graphicData uri="http://schemas.openxmlformats.org/drawingml/2006/table">
            <a:tbl>
              <a:tblPr/>
              <a:tblGrid>
                <a:gridCol w="459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2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3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6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33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55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959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04054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2 0 1 7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г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CCC1DA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2018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г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КОСГУ 412,  432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         Обесценение недвижимого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         имущества учреждения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5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Обесценение иного движимого имущества учреждения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685800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476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1" u="none" strike="noStrike" kern="0" cap="none" spc="0" normalizeH="0" baseline="0" noProof="0" dirty="0" smtClean="0">
                          <a:ln>
                            <a:solidFill>
                              <a:srgbClr val="1F497D"/>
                            </a:solidFill>
                          </a:ln>
                          <a:solidFill>
                            <a:srgbClr val="1F497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Обесценение непроизведенных активов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1" u="none" strike="noStrike" kern="0" cap="none" spc="0" normalizeH="0" baseline="0" noProof="0" dirty="0" smtClean="0">
                        <a:ln>
                          <a:solidFill>
                            <a:srgbClr val="1F497D"/>
                          </a:solidFill>
                        </a:ln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1" u="none" strike="noStrike" kern="0" cap="none" spc="0" normalizeH="0" baseline="0" noProof="0" dirty="0" smtClean="0">
                        <a:ln>
                          <a:solidFill>
                            <a:srgbClr val="1F497D"/>
                          </a:solidFill>
                        </a:ln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685800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091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85800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9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Категория активов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3059518" cy="98488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Активы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генерирующие денежные потоки (ГДП)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9085" y="1556792"/>
            <a:ext cx="3097332" cy="98488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ru-RU" sz="2000" dirty="0">
                <a:solidFill>
                  <a:prstClr val="black"/>
                </a:solidFill>
              </a:rPr>
              <a:t>Активы, не генерирующие денежные потоки (</a:t>
            </a:r>
            <a:r>
              <a:rPr lang="ru-RU" sz="2000" dirty="0" err="1">
                <a:solidFill>
                  <a:prstClr val="black"/>
                </a:solidFill>
              </a:rPr>
              <a:t>нГДП</a:t>
            </a:r>
            <a:r>
              <a:rPr lang="ru-RU" sz="2000" dirty="0">
                <a:solidFill>
                  <a:prstClr val="black"/>
                </a:solidFill>
              </a:rPr>
              <a:t>)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461713"/>
            <a:ext cx="3960440" cy="1938992"/>
          </a:xfrm>
          <a:prstGeom prst="rect">
            <a:avLst/>
          </a:prstGeom>
          <a:solidFill>
            <a:srgbClr val="CCFF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Ц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елью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владения которыми является получение экономических выгод (доходов) в форме денежных средств или их эквивалентов независимо от факта получения такого дохода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5885" y="3615601"/>
            <a:ext cx="3457371" cy="1631216"/>
          </a:xfrm>
          <a:prstGeom prst="rect">
            <a:avLst/>
          </a:prstGeom>
          <a:solidFill>
            <a:srgbClr val="FFFFCC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О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которых ожидаются поступления полезного потенциала и целью владения которыми не является получение денежных потоков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835696" y="2541677"/>
            <a:ext cx="360040" cy="920036"/>
          </a:xfrm>
          <a:prstGeom prst="downArrow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flipH="1">
            <a:off x="6565100" y="2541677"/>
            <a:ext cx="379470" cy="1073924"/>
          </a:xfrm>
          <a:prstGeom prst="downArrow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3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Категория активов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6339" y="1124744"/>
            <a:ext cx="8711322" cy="4860540"/>
          </a:xfrm>
        </p:spPr>
        <p:txBody>
          <a:bodyPr/>
          <a:lstStyle/>
          <a:p>
            <a:pPr indent="342900" algn="just">
              <a:spcBef>
                <a:spcPts val="12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Единица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генерирующая денежные потоки (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ЕГДП)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это наименьшая идентифицируемая группа активов, пригодная для получения положительных денежных потоков.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общего денежного потока, полученного в рамках деятельности субъекта учета, можно обособить денежный поток, возникающий в результате использования этой группы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активов</a:t>
            </a:r>
          </a:p>
          <a:p>
            <a:pPr indent="342900" algn="just">
              <a:spcBef>
                <a:spcPts val="1200"/>
              </a:spcBef>
              <a:spcAft>
                <a:spcPts val="0"/>
              </a:spcAft>
            </a:pP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Например, компьютерный класс</a:t>
            </a:r>
          </a:p>
          <a:p>
            <a:pPr indent="342900" algn="just">
              <a:spcBef>
                <a:spcPts val="1200"/>
              </a:spcBef>
              <a:spcAft>
                <a:spcPts val="0"/>
              </a:spcAft>
            </a:pPr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Bef>
                <a:spcPts val="1200"/>
              </a:spcBef>
              <a:spcAft>
                <a:spcPts val="0"/>
              </a:spcAft>
            </a:pPr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910" y="4437112"/>
            <a:ext cx="4282324" cy="1656184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Активы от самостоятельного использования которых ожидаются поступления полезного потенциала и целью владения которыми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является получение денежных потоков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29470" y="4617132"/>
            <a:ext cx="4014530" cy="1368152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Активы, при самостоятельном использовании которых возможно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положительного денежного потока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3616801"/>
            <a:ext cx="2736304" cy="463240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ЕГДП объединяет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788024" y="4080041"/>
            <a:ext cx="2304256" cy="5370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2"/>
            <a:endCxn id="4" idx="0"/>
          </p:cNvCxnSpPr>
          <p:nvPr/>
        </p:nvCxnSpPr>
        <p:spPr>
          <a:xfrm flipH="1">
            <a:off x="2753072" y="4080041"/>
            <a:ext cx="2034952" cy="3570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6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обесценения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18707" y="1159837"/>
            <a:ext cx="3075136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2. Определяем категорию к которой относится актив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8626" y="2092518"/>
            <a:ext cx="5623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ГДП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0455" y="2088281"/>
            <a:ext cx="68582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prstClr val="black"/>
                </a:solidFill>
              </a:rPr>
              <a:t>нГДП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0" name="Прямая со стрелкой 9"/>
          <p:cNvCxnSpPr>
            <a:endCxn id="4" idx="1"/>
          </p:cNvCxnSpPr>
          <p:nvPr/>
        </p:nvCxnSpPr>
        <p:spPr>
          <a:xfrm flipV="1">
            <a:off x="3731567" y="1617037"/>
            <a:ext cx="1787140" cy="8145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6431" y="1131872"/>
            <a:ext cx="2952328" cy="70788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1. Проверка наличия признаков обесценения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5003" y="2080691"/>
            <a:ext cx="273595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Если признаки обесценения выявлены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2852936"/>
            <a:ext cx="3384375" cy="707886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3. Проверяем справедливую стоимость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4089" y="3969060"/>
            <a:ext cx="3384376" cy="707886"/>
          </a:xfrm>
          <a:prstGeom prst="rect">
            <a:avLst/>
          </a:prstGeom>
          <a:solidFill>
            <a:srgbClr val="FDE3F8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4. Признаем убыток от обесценения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4089" y="5022197"/>
            <a:ext cx="33843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5. Распределяем его на активы, входящие в ЕГДП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03648" y="3499268"/>
            <a:ext cx="32191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prstClr val="black"/>
                </a:solidFill>
              </a:rPr>
              <a:t>Информацию о категории актива и сумму убытка от обесценения необходимо отражать в карточке объекта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09" y="3560822"/>
            <a:ext cx="784155" cy="8241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35" y="5283182"/>
            <a:ext cx="4426666" cy="688319"/>
          </a:xfrm>
          <a:prstGeom prst="rect">
            <a:avLst/>
          </a:prstGeom>
        </p:spPr>
      </p:pic>
      <p:cxnSp>
        <p:nvCxnSpPr>
          <p:cNvPr id="23" name="Прямая со стрелкой 22"/>
          <p:cNvCxnSpPr>
            <a:stCxn id="11" idx="2"/>
          </p:cNvCxnSpPr>
          <p:nvPr/>
        </p:nvCxnSpPr>
        <p:spPr>
          <a:xfrm>
            <a:off x="2132595" y="1839758"/>
            <a:ext cx="423181" cy="1845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37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Процедура тестирования на наличие обесценения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1112239"/>
            <a:ext cx="4608512" cy="1138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Проводит </a:t>
            </a:r>
            <a:r>
              <a:rPr lang="ru-RU" sz="2400" b="1" dirty="0" smtClean="0">
                <a:solidFill>
                  <a:srgbClr val="FF0000"/>
                </a:solidFill>
              </a:rPr>
              <a:t>инвентаризационная комиссия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в  рамках инвентаризации в целях составления годовой отчетности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697" y="4059673"/>
            <a:ext cx="360005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Принимается решение о необходимости определения справедливой стоимости объектов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942331"/>
            <a:ext cx="288032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Выявлены</a:t>
            </a:r>
            <a:r>
              <a:rPr lang="ru-RU" sz="2000" dirty="0" smtClean="0">
                <a:solidFill>
                  <a:prstClr val="black"/>
                </a:solidFill>
              </a:rPr>
              <a:t> признаки обесценения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2460" y="2942331"/>
            <a:ext cx="311588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Не выявлены </a:t>
            </a:r>
            <a:r>
              <a:rPr lang="ru-RU" sz="2000" dirty="0" smtClean="0">
                <a:solidFill>
                  <a:prstClr val="black"/>
                </a:solidFill>
              </a:rPr>
              <a:t>признаки обесценения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4059673"/>
            <a:ext cx="288032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Справедливая стоимость не определяется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20072" y="5038018"/>
            <a:ext cx="3672408" cy="1200329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Инвентаризационная комиссия пишет </a:t>
            </a:r>
            <a:r>
              <a:rPr lang="ru-RU" b="1" dirty="0" smtClean="0">
                <a:solidFill>
                  <a:prstClr val="black"/>
                </a:solidFill>
              </a:rPr>
              <a:t>в ПРОТОКОЛЕ</a:t>
            </a:r>
            <a:r>
              <a:rPr lang="ru-RU" dirty="0" smtClean="0">
                <a:solidFill>
                  <a:prstClr val="black"/>
                </a:solidFill>
              </a:rPr>
              <a:t>, что признаков обесценения не выявлено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5730" y="5338958"/>
            <a:ext cx="3960091" cy="64633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Определяется убыток от обесценения и признается в бухгалтерском учете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>
          <a:xfrm rot="17323340">
            <a:off x="4979989" y="1701633"/>
            <a:ext cx="302557" cy="1844205"/>
          </a:xfrm>
          <a:prstGeom prst="downArrow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Стрелка вниз 36"/>
          <p:cNvSpPr/>
          <p:nvPr/>
        </p:nvSpPr>
        <p:spPr>
          <a:xfrm rot="17391616">
            <a:off x="6286111" y="3361405"/>
            <a:ext cx="328435" cy="950083"/>
          </a:xfrm>
          <a:prstGeom prst="downArrow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1" name="Стрелка вниз 40"/>
          <p:cNvSpPr/>
          <p:nvPr/>
        </p:nvSpPr>
        <p:spPr>
          <a:xfrm rot="4315774">
            <a:off x="2380094" y="1790999"/>
            <a:ext cx="350084" cy="1589211"/>
          </a:xfrm>
          <a:prstGeom prst="downArrow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Стрелка вниз 41"/>
          <p:cNvSpPr/>
          <p:nvPr/>
        </p:nvSpPr>
        <p:spPr>
          <a:xfrm rot="4315774">
            <a:off x="1453312" y="3305554"/>
            <a:ext cx="350084" cy="1032616"/>
          </a:xfrm>
          <a:prstGeom prst="downArrow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Стрелка вниз 42"/>
          <p:cNvSpPr/>
          <p:nvPr/>
        </p:nvSpPr>
        <p:spPr>
          <a:xfrm rot="4315774">
            <a:off x="1370415" y="4777342"/>
            <a:ext cx="350084" cy="799346"/>
          </a:xfrm>
          <a:prstGeom prst="downArrow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Стрелка вниз 43"/>
          <p:cNvSpPr/>
          <p:nvPr/>
        </p:nvSpPr>
        <p:spPr>
          <a:xfrm rot="17391616">
            <a:off x="6747410" y="4461326"/>
            <a:ext cx="328435" cy="849430"/>
          </a:xfrm>
          <a:prstGeom prst="downArrow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H="1">
            <a:off x="6053135" y="3990604"/>
            <a:ext cx="967137" cy="7399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015552" y="3990604"/>
            <a:ext cx="869551" cy="7237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3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96752"/>
            <a:ext cx="9036496" cy="4046685"/>
          </a:xfrm>
        </p:spPr>
        <p:txBody>
          <a:bodyPr/>
          <a:lstStyle/>
          <a:p>
            <a:pPr indent="302575" algn="just"/>
            <a:endParaRPr lang="ru-RU" sz="247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02575" algn="just"/>
            <a:r>
              <a:rPr lang="ru-RU" sz="247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7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47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02575" algn="just"/>
            <a:r>
              <a:rPr lang="ru-RU" sz="247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</a:t>
            </a:r>
            <a:endParaRPr lang="ru-RU" sz="247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02575" algn="just"/>
            <a:r>
              <a:rPr lang="ru-RU" sz="247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</a:t>
            </a:r>
            <a:endParaRPr lang="ru-RU" sz="247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02575" algn="just"/>
            <a:r>
              <a:rPr lang="ru-RU" sz="247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Убыток </a:t>
            </a:r>
            <a:r>
              <a:rPr lang="ru-RU" sz="247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обесценения </a:t>
            </a:r>
            <a:r>
              <a:rPr lang="ru-RU" sz="247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актива</a:t>
            </a:r>
          </a:p>
          <a:p>
            <a:pPr indent="302575" algn="just"/>
            <a:r>
              <a:rPr lang="ru-RU" sz="247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7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</a:t>
            </a:r>
            <a:r>
              <a:rPr lang="ru-RU" sz="2471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единовременно</a:t>
            </a:r>
            <a:r>
              <a:rPr lang="ru-RU" sz="247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7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признается в составе </a:t>
            </a:r>
            <a:r>
              <a:rPr lang="ru-RU" sz="247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расходов</a:t>
            </a:r>
          </a:p>
          <a:p>
            <a:pPr indent="302575" algn="just"/>
            <a:r>
              <a:rPr lang="ru-RU" sz="247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7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</a:t>
            </a:r>
            <a:r>
              <a:rPr lang="ru-RU" sz="247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отчетного </a:t>
            </a:r>
            <a:r>
              <a:rPr lang="ru-RU" sz="247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периода</a:t>
            </a:r>
          </a:p>
          <a:p>
            <a:pPr indent="302575" algn="just"/>
            <a:endParaRPr lang="ru-RU" sz="247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02575" algn="just"/>
            <a:r>
              <a:rPr lang="ru-RU" sz="247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</a:t>
            </a:r>
            <a:r>
              <a:rPr lang="ru-RU" sz="247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Сумма ранее начисленной амортизации актива </a:t>
            </a:r>
            <a:r>
              <a:rPr lang="ru-RU" sz="2471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корректируется</a:t>
            </a:r>
            <a:endParaRPr lang="ru-RU" sz="2471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7504" y="1567119"/>
            <a:ext cx="1444600" cy="857217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Убыток от обесценения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51921" y="1483060"/>
            <a:ext cx="1440160" cy="914400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Остаточная стоимость актива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22187" y="1567119"/>
            <a:ext cx="1681104" cy="914400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Справедливая стоимость актива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18072" y="1538525"/>
            <a:ext cx="1584176" cy="914400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Затраты на выбытие актива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12" descr="http://www.shkola-48.ru/data/objects/412/images/vazh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07307"/>
            <a:ext cx="1435196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Равно 7"/>
          <p:cNvSpPr/>
          <p:nvPr/>
        </p:nvSpPr>
        <p:spPr>
          <a:xfrm>
            <a:off x="1665948" y="1751688"/>
            <a:ext cx="804926" cy="48807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Минус 8"/>
          <p:cNvSpPr/>
          <p:nvPr/>
        </p:nvSpPr>
        <p:spPr>
          <a:xfrm>
            <a:off x="3912923" y="1827722"/>
            <a:ext cx="638046" cy="33600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Минус 9"/>
          <p:cNvSpPr/>
          <p:nvPr/>
        </p:nvSpPr>
        <p:spPr>
          <a:xfrm>
            <a:off x="6403291" y="1827722"/>
            <a:ext cx="544973" cy="33600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2227" y="1483060"/>
            <a:ext cx="217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prstClr val="black"/>
                </a:solidFill>
              </a:rPr>
              <a:t>(</a:t>
            </a:r>
            <a:endParaRPr lang="ru-RU" sz="5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4726" y="1466449"/>
            <a:ext cx="394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prstClr val="black"/>
                </a:solidFill>
              </a:rPr>
              <a:t>)</a:t>
            </a:r>
            <a:endParaRPr lang="ru-RU" sz="5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право 3"/>
          <p:cNvSpPr/>
          <p:nvPr/>
        </p:nvSpPr>
        <p:spPr>
          <a:xfrm>
            <a:off x="539552" y="2860958"/>
            <a:ext cx="3360812" cy="1237218"/>
          </a:xfrm>
          <a:prstGeom prst="rightArrowCallou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Убыток от обесценения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2925569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prstClr val="black"/>
                </a:solidFill>
              </a:rPr>
              <a:t>≥</a:t>
            </a:r>
            <a:endParaRPr lang="ru-RU" sz="66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0907" y="3217957"/>
            <a:ext cx="1126212" cy="523220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НУЛЮ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7" y="4972654"/>
            <a:ext cx="3918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Минуса быть не может</a:t>
            </a:r>
          </a:p>
          <a:p>
            <a:r>
              <a:rPr lang="ru-RU" sz="2800" dirty="0" smtClean="0">
                <a:solidFill>
                  <a:prstClr val="black"/>
                </a:solidFill>
              </a:rPr>
              <a:t> 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11" name="Picture 12" descr="http://www.shkola-48.ru/data/objects/412/images/vazh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336" y="4512808"/>
            <a:ext cx="942164" cy="1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Выноска со стрелкой вправо 11"/>
          <p:cNvSpPr/>
          <p:nvPr/>
        </p:nvSpPr>
        <p:spPr>
          <a:xfrm>
            <a:off x="539552" y="1273719"/>
            <a:ext cx="3360812" cy="1237218"/>
          </a:xfrm>
          <a:prstGeom prst="rightArrowCallou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Убыток от обесценения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2012" y="1338330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prstClr val="black"/>
                </a:solidFill>
              </a:rPr>
              <a:t>≤</a:t>
            </a:r>
            <a:endParaRPr lang="ru-RU" sz="6600" dirty="0">
              <a:solidFill>
                <a:prstClr val="black"/>
              </a:solidFill>
            </a:endParaRPr>
          </a:p>
        </p:txBody>
      </p:sp>
      <p:sp>
        <p:nvSpPr>
          <p:cNvPr id="15" name="Выноска со стрелкой влево 14"/>
          <p:cNvSpPr/>
          <p:nvPr/>
        </p:nvSpPr>
        <p:spPr>
          <a:xfrm>
            <a:off x="4884816" y="1338330"/>
            <a:ext cx="3015572" cy="1107996"/>
          </a:xfrm>
          <a:prstGeom prst="leftArrowCallou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Остаточная стоимость</a:t>
            </a:r>
          </a:p>
        </p:txBody>
      </p:sp>
    </p:spTree>
    <p:extLst>
      <p:ext uri="{BB962C8B-B14F-4D97-AF65-F5344CB8AC3E}">
        <p14:creationId xmlns:p14="http://schemas.microsoft.com/office/powerpoint/2010/main" val="21935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1634" y="839152"/>
            <a:ext cx="2017059" cy="359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412" y="672353"/>
            <a:ext cx="3092824" cy="672353"/>
          </a:xfrm>
          <a:custGeom>
            <a:avLst/>
            <a:gdLst/>
            <a:ahLst/>
            <a:cxnLst/>
            <a:rect l="l" t="t" r="r" b="b"/>
            <a:pathLst>
              <a:path w="3505200" h="762000">
                <a:moveTo>
                  <a:pt x="0" y="762000"/>
                </a:moveTo>
                <a:lnTo>
                  <a:pt x="3505200" y="762000"/>
                </a:lnTo>
                <a:lnTo>
                  <a:pt x="35052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2912" y="1997896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20118" y="2017059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52994" y="2128558"/>
            <a:ext cx="4895290" cy="3042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/>
            <a:r>
              <a:rPr lang="ru-RU" sz="2824" b="0" dirty="0">
                <a:solidFill>
                  <a:srgbClr val="000000"/>
                </a:solidFill>
              </a:rPr>
              <a:t>Федеральный стандарт бухгалтерского учета для организаций государственного сектора «Основные средства</a:t>
            </a:r>
            <a:r>
              <a:rPr lang="ru-RU" sz="2824" b="0" dirty="0" smtClean="0">
                <a:solidFill>
                  <a:srgbClr val="000000"/>
                </a:solidFill>
              </a:rPr>
              <a:t>»</a:t>
            </a:r>
            <a:br>
              <a:rPr lang="ru-RU" sz="2824" b="0" dirty="0" smtClean="0">
                <a:solidFill>
                  <a:srgbClr val="000000"/>
                </a:solidFill>
              </a:rPr>
            </a:br>
            <a:r>
              <a:rPr lang="ru-RU" sz="2824" b="0" dirty="0">
                <a:solidFill>
                  <a:srgbClr val="000000"/>
                </a:solidFill>
              </a:rPr>
              <a:t/>
            </a:r>
            <a:br>
              <a:rPr lang="ru-RU" sz="2824" b="0" dirty="0">
                <a:solidFill>
                  <a:srgbClr val="000000"/>
                </a:solidFill>
              </a:rPr>
            </a:br>
            <a:r>
              <a:rPr lang="ru-RU" sz="2824" b="0" dirty="0" smtClean="0">
                <a:solidFill>
                  <a:srgbClr val="000000"/>
                </a:solidFill>
              </a:rPr>
              <a:t/>
            </a:r>
            <a:br>
              <a:rPr lang="ru-RU" sz="2824" b="0" dirty="0" smtClean="0">
                <a:solidFill>
                  <a:srgbClr val="000000"/>
                </a:solidFill>
              </a:rPr>
            </a:br>
            <a:r>
              <a:rPr lang="ru-RU" sz="2824" b="0" dirty="0" smtClean="0">
                <a:solidFill>
                  <a:srgbClr val="000000"/>
                </a:solidFill>
              </a:rPr>
              <a:t>31.12.2016 № 257н</a:t>
            </a:r>
            <a:endParaRPr sz="2824" dirty="0"/>
          </a:p>
        </p:txBody>
      </p:sp>
      <p:sp>
        <p:nvSpPr>
          <p:cNvPr id="8" name="object 8"/>
          <p:cNvSpPr/>
          <p:nvPr/>
        </p:nvSpPr>
        <p:spPr>
          <a:xfrm>
            <a:off x="7463118" y="1042147"/>
            <a:ext cx="773206" cy="437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05618" y="403412"/>
            <a:ext cx="1024173" cy="1364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85517" y="2400299"/>
            <a:ext cx="2271208" cy="21972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6824" y="470647"/>
            <a:ext cx="7889300" cy="304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>
              <a:lnSpc>
                <a:spcPct val="80000"/>
              </a:lnSpc>
            </a:pPr>
            <a:r>
              <a:rPr lang="ru-RU" spc="-4" dirty="0"/>
              <a:t>Основные средства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1294" y="1314981"/>
            <a:ext cx="7505140" cy="109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algn="ctr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  <a:defRPr/>
            </a:pPr>
            <a:endParaRPr lang="ru-RU" sz="1588" b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206" marR="4483" algn="ctr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  <a:defRPr/>
            </a:pPr>
            <a:endParaRPr lang="ru-RU" sz="1588" b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206" marR="4483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  <a:defRPr/>
            </a:pPr>
            <a:r>
              <a:rPr lang="en-US" sz="1588" b="1" dirty="0">
                <a:solidFill>
                  <a:prstClr val="black"/>
                </a:solidFill>
                <a:latin typeface="Times New Roman"/>
                <a:cs typeface="Times New Roman"/>
              </a:rPr>
              <a:t>		</a:t>
            </a:r>
          </a:p>
        </p:txBody>
      </p:sp>
      <p:sp>
        <p:nvSpPr>
          <p:cNvPr id="14" name="object 3"/>
          <p:cNvSpPr txBox="1"/>
          <p:nvPr/>
        </p:nvSpPr>
        <p:spPr>
          <a:xfrm>
            <a:off x="467544" y="1288846"/>
            <a:ext cx="7619420" cy="5866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algn="just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  <a:defRPr/>
            </a:pPr>
            <a:r>
              <a:rPr lang="ru-RU" sz="1765" dirty="0">
                <a:solidFill>
                  <a:prstClr val="black"/>
                </a:solidFill>
                <a:latin typeface="Times New Roman"/>
                <a:cs typeface="Times New Roman"/>
              </a:rPr>
              <a:t>                                                           </a:t>
            </a:r>
            <a:r>
              <a:rPr lang="ru-RU" sz="1765" dirty="0" smtClean="0">
                <a:solidFill>
                  <a:prstClr val="black"/>
                </a:solidFill>
                <a:latin typeface="Times New Roman"/>
                <a:cs typeface="Times New Roman"/>
              </a:rPr>
              <a:t>- </a:t>
            </a:r>
            <a:r>
              <a:rPr lang="ru-RU" sz="2118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материальные </a:t>
            </a:r>
            <a:r>
              <a:rPr lang="ru-RU" sz="2118" dirty="0">
                <a:solidFill>
                  <a:prstClr val="black"/>
                </a:solidFill>
                <a:latin typeface="Times New Roman"/>
                <a:cs typeface="Times New Roman"/>
              </a:rPr>
              <a:t>ценности  </a:t>
            </a:r>
            <a:r>
              <a:rPr lang="ru-RU" sz="2118" dirty="0" smtClean="0">
                <a:solidFill>
                  <a:prstClr val="black"/>
                </a:solidFill>
                <a:latin typeface="Times New Roman"/>
                <a:cs typeface="Times New Roman"/>
              </a:rPr>
              <a:t>являющиеся</a:t>
            </a:r>
          </a:p>
          <a:p>
            <a:pPr marL="11206" marR="4483" algn="just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  <a:defRPr/>
            </a:pPr>
            <a:r>
              <a:rPr lang="ru-RU" sz="2118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118" b="1" dirty="0">
                <a:solidFill>
                  <a:prstClr val="black"/>
                </a:solidFill>
                <a:latin typeface="Times New Roman"/>
                <a:cs typeface="Times New Roman"/>
              </a:rPr>
              <a:t>активами </a:t>
            </a:r>
            <a:r>
              <a:rPr lang="ru-RU" sz="2118" dirty="0" smtClean="0">
                <a:solidFill>
                  <a:prstClr val="black"/>
                </a:solidFill>
                <a:latin typeface="Times New Roman"/>
                <a:cs typeface="Times New Roman"/>
              </a:rPr>
              <a:t>независимо </a:t>
            </a:r>
            <a:r>
              <a:rPr lang="ru-RU" sz="2118" dirty="0">
                <a:solidFill>
                  <a:prstClr val="black"/>
                </a:solidFill>
                <a:latin typeface="Times New Roman"/>
                <a:cs typeface="Times New Roman"/>
              </a:rPr>
              <a:t>от их стоимости со сроком полезного использования более 12 месяцев, предназначенные для неоднократного или постоянного использования субъектом </a:t>
            </a:r>
            <a:r>
              <a:rPr lang="ru-RU" sz="2118" dirty="0" smtClean="0">
                <a:solidFill>
                  <a:prstClr val="black"/>
                </a:solidFill>
                <a:latin typeface="Times New Roman"/>
                <a:cs typeface="Times New Roman"/>
              </a:rPr>
              <a:t>учета </a:t>
            </a:r>
          </a:p>
          <a:p>
            <a:pPr marL="11206" marR="4483" algn="just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  <a:defRPr/>
            </a:pPr>
            <a:r>
              <a:rPr lang="ru-RU" sz="2118" b="1" dirty="0">
                <a:solidFill>
                  <a:prstClr val="black"/>
                </a:solidFill>
                <a:latin typeface="Times New Roman"/>
                <a:cs typeface="Times New Roman"/>
              </a:rPr>
              <a:t>на праве оперативного </a:t>
            </a:r>
            <a:r>
              <a:rPr lang="ru-RU" sz="2118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управления</a:t>
            </a:r>
          </a:p>
          <a:p>
            <a:pPr marL="11206" marR="4483" algn="just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  <a:defRPr/>
            </a:pPr>
            <a:r>
              <a:rPr lang="ru-RU" sz="2118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на праве </a:t>
            </a:r>
            <a:r>
              <a:rPr lang="ru-RU" sz="2118" b="1" dirty="0">
                <a:solidFill>
                  <a:prstClr val="black"/>
                </a:solidFill>
                <a:latin typeface="Times New Roman"/>
                <a:cs typeface="Times New Roman"/>
              </a:rPr>
              <a:t>владения и (или) пользования </a:t>
            </a:r>
            <a:r>
              <a:rPr lang="ru-RU" sz="2118" dirty="0">
                <a:solidFill>
                  <a:prstClr val="black"/>
                </a:solidFill>
                <a:latin typeface="Times New Roman"/>
                <a:cs typeface="Times New Roman"/>
              </a:rPr>
              <a:t>имуществом, возникающем по договору </a:t>
            </a:r>
            <a:r>
              <a:rPr lang="ru-RU" sz="2118" b="1" dirty="0">
                <a:solidFill>
                  <a:prstClr val="black"/>
                </a:solidFill>
                <a:latin typeface="Times New Roman"/>
                <a:cs typeface="Times New Roman"/>
              </a:rPr>
              <a:t>аренды</a:t>
            </a:r>
            <a:r>
              <a:rPr lang="ru-RU" sz="2118" dirty="0">
                <a:solidFill>
                  <a:prstClr val="black"/>
                </a:solidFill>
                <a:latin typeface="Times New Roman"/>
                <a:cs typeface="Times New Roman"/>
              </a:rPr>
              <a:t> (имущественного найма</a:t>
            </a:r>
            <a:r>
              <a:rPr lang="ru-RU" sz="2118" dirty="0" smtClean="0">
                <a:solidFill>
                  <a:prstClr val="black"/>
                </a:solidFill>
                <a:latin typeface="Times New Roman"/>
                <a:cs typeface="Times New Roman"/>
              </a:rPr>
              <a:t>) либо </a:t>
            </a:r>
            <a:r>
              <a:rPr lang="ru-RU" sz="2118" b="1" dirty="0">
                <a:solidFill>
                  <a:prstClr val="black"/>
                </a:solidFill>
                <a:latin typeface="Times New Roman"/>
                <a:cs typeface="Times New Roman"/>
              </a:rPr>
              <a:t>договору безвозмездного пользования</a:t>
            </a:r>
            <a:r>
              <a:rPr lang="ru-RU" sz="2118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</a:p>
          <a:p>
            <a:pPr marL="313781" marR="4483" indent="-302575" algn="just" defTabSz="806867">
              <a:lnSpc>
                <a:spcPct val="150000"/>
              </a:lnSpc>
              <a:buClr>
                <a:srgbClr val="096234"/>
              </a:buClr>
              <a:buFont typeface="Wingdings" panose="05000000000000000000" pitchFamily="2" charset="2"/>
              <a:buChar char="Ø"/>
              <a:tabLst>
                <a:tab pos="212923" algn="l"/>
              </a:tabLst>
              <a:defRPr/>
            </a:pPr>
            <a:r>
              <a:rPr lang="ru-RU" sz="2118" dirty="0">
                <a:solidFill>
                  <a:prstClr val="black"/>
                </a:solidFill>
                <a:latin typeface="Times New Roman"/>
                <a:cs typeface="Times New Roman"/>
              </a:rPr>
              <a:t>в целях выполнения им государственных (муниципальных) полномочий (функций</a:t>
            </a:r>
            <a:r>
              <a:rPr lang="ru-RU" sz="2118" b="1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</a:p>
          <a:p>
            <a:pPr marL="313781" marR="4483" indent="-302575" algn="just" defTabSz="806867">
              <a:lnSpc>
                <a:spcPct val="150000"/>
              </a:lnSpc>
              <a:buClr>
                <a:srgbClr val="096234"/>
              </a:buClr>
              <a:buFont typeface="Arial" panose="020B0604020202020204" pitchFamily="34" charset="0"/>
              <a:buChar char="•"/>
              <a:tabLst>
                <a:tab pos="212923" algn="l"/>
              </a:tabLst>
              <a:defRPr/>
            </a:pPr>
            <a:endParaRPr lang="ru-RU" sz="2118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45710" y="1125400"/>
            <a:ext cx="3039991" cy="679931"/>
            <a:chOff x="1143000" y="3276600"/>
            <a:chExt cx="3886200" cy="83329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143000" y="3276600"/>
              <a:ext cx="3886200" cy="833293"/>
            </a:xfrm>
            <a:prstGeom prst="roundRect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6867">
                <a:defRPr/>
              </a:pPr>
              <a:endParaRPr lang="ru-RU" sz="1588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53138" y="3476912"/>
              <a:ext cx="3627924" cy="5125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806867">
                <a:defRPr/>
              </a:pPr>
              <a:r>
                <a:rPr lang="ru-RU" sz="2118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средства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659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300977"/>
              </p:ext>
            </p:extLst>
          </p:nvPr>
        </p:nvGraphicFramePr>
        <p:xfrm>
          <a:off x="251520" y="476673"/>
          <a:ext cx="8684517" cy="62163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86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8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68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стандарт (ФС)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864" marR="5786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(срок) вступления в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силу ФС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864" marR="5786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9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Концептуальные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бухгалтерского учета  и отчетности для организаций государственного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сектора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864" marR="57864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01.01.2018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864" marR="57864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бухгалтерской (финансовой)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отчетности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864" marR="57864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01.01.2018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864" marR="57864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средства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864" marR="57864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01.01.2018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864" marR="57864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864" marR="57864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01.01.2018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864" marR="57864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kern="12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Обесценение активов</a:t>
                      </a:r>
                      <a:endParaRPr kumimoji="0" lang="ru-RU" sz="2800" kern="1200" noProof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864" marR="57864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80340" marR="0" lvl="0" indent="-18034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01.01.2018</a:t>
                      </a:r>
                      <a:endParaRPr kumimoji="0" lang="ru-RU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864" marR="57864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25108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1588"/>
            <a:ext cx="2059782" cy="403076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СЛАЙД</a:t>
            </a:r>
            <a:r>
              <a:rPr lang="ru-RU" sz="14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fld id="{CCDF69E5-509E-4D59-AF9B-AD19640FD1F2}" type="slidenum">
              <a:rPr lang="ru-RU" sz="14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5712" y="403412"/>
            <a:ext cx="7950412" cy="502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marR="4483" indent="-302575" algn="ctr">
              <a:lnSpc>
                <a:spcPct val="150000"/>
              </a:lnSpc>
              <a:tabLst>
                <a:tab pos="212923" algn="l"/>
              </a:tabLst>
            </a:pPr>
            <a:r>
              <a:rPr lang="ru-RU" dirty="0" smtClean="0"/>
              <a:t>Необменные операции</a:t>
            </a:r>
            <a:endParaRPr lang="ru-RU" dirty="0"/>
          </a:p>
        </p:txBody>
      </p:sp>
      <p:sp>
        <p:nvSpPr>
          <p:cNvPr id="3" name="object 3"/>
          <p:cNvSpPr txBox="1"/>
          <p:nvPr/>
        </p:nvSpPr>
        <p:spPr>
          <a:xfrm>
            <a:off x="941294" y="1314981"/>
            <a:ext cx="7505140" cy="109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algn="ctr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  <a:defRPr/>
            </a:pPr>
            <a:endParaRPr lang="ru-RU" sz="1588" b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206" marR="4483" algn="ctr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  <a:defRPr/>
            </a:pPr>
            <a:endParaRPr lang="ru-RU" sz="1588" b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206" marR="4483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  <a:defRPr/>
            </a:pPr>
            <a:r>
              <a:rPr lang="en-US" sz="1588" b="1" dirty="0">
                <a:solidFill>
                  <a:prstClr val="black"/>
                </a:solidFill>
                <a:latin typeface="Times New Roman"/>
                <a:cs typeface="Times New Roman"/>
              </a:rPr>
              <a:t>		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124744"/>
            <a:ext cx="5169526" cy="2287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(передача) активов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непосредственного предоставления (получения) в обмен активов, сопоставимых по денежной величине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(денежным эквивалентам):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3222086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981" marR="4483" lvl="1" indent="-302575" algn="just" defTabSz="806867">
              <a:buClr>
                <a:srgbClr val="096234"/>
              </a:buClr>
              <a:buFont typeface="Wingdings" panose="05000000000000000000" pitchFamily="2" charset="2"/>
              <a:buChar char="Ø"/>
              <a:tabLst>
                <a:tab pos="212923" algn="l"/>
              </a:tabLst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передаче (получению) активов безвозмездно (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взимания платы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8093" y="4604316"/>
            <a:ext cx="49803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3781" marR="4483" indent="-302575" algn="just" defTabSz="806867">
              <a:buClr>
                <a:srgbClr val="096234"/>
              </a:buClr>
              <a:buFont typeface="Wingdings" panose="05000000000000000000" pitchFamily="2" charset="2"/>
              <a:buChar char="Ø"/>
              <a:tabLst>
                <a:tab pos="212923" algn="l"/>
              </a:tabLs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незначимым ценам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рыночной цене обменной операции с подобными активами    </a:t>
            </a:r>
          </a:p>
        </p:txBody>
      </p:sp>
    </p:spTree>
    <p:extLst>
      <p:ext uri="{BB962C8B-B14F-4D97-AF65-F5344CB8AC3E}">
        <p14:creationId xmlns:p14="http://schemas.microsoft.com/office/powerpoint/2010/main" val="23630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0"/>
            <a:ext cx="874846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Первоначальная стоимость объекта </a:t>
            </a:r>
            <a:r>
              <a:rPr lang="ru-RU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ОС, приобретенного в результате необменной операции</a:t>
            </a:r>
            <a:endParaRPr lang="ru-RU" dirty="0"/>
          </a:p>
        </p:txBody>
      </p:sp>
      <p:sp>
        <p:nvSpPr>
          <p:cNvPr id="3" name="object 3"/>
          <p:cNvSpPr txBox="1"/>
          <p:nvPr/>
        </p:nvSpPr>
        <p:spPr>
          <a:xfrm>
            <a:off x="899592" y="1125165"/>
            <a:ext cx="7505140" cy="1592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indent="342900" algn="just"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206" marR="4483" algn="ctr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  <a:defRPr/>
            </a:pPr>
            <a:endParaRPr lang="ru-RU" sz="1588" b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206" marR="4483" algn="ctr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  <a:defRPr/>
            </a:pPr>
            <a:endParaRPr lang="ru-RU" sz="1588" b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206" marR="4483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  <a:defRPr/>
            </a:pPr>
            <a:r>
              <a:rPr lang="en-US" sz="1588" b="1" dirty="0">
                <a:solidFill>
                  <a:prstClr val="black"/>
                </a:solidFill>
                <a:latin typeface="Times New Roman"/>
                <a:cs typeface="Times New Roman"/>
              </a:rPr>
              <a:t>	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6884" y="1115148"/>
            <a:ext cx="2088232" cy="4588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6005" y="1158201"/>
            <a:ext cx="2034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 ОС НО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2759" y="2502864"/>
            <a:ext cx="2319486" cy="817734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76603" y="3918040"/>
            <a:ext cx="5184576" cy="477169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70848" y="2439560"/>
            <a:ext cx="3230717" cy="79519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7577" y="2361846"/>
            <a:ext cx="24284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справедливая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стоимость на дату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приобретения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830655" y="2510401"/>
            <a:ext cx="3263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остаточной стоимости переданного взамен актива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6410" y="3875056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условной оценке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равной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одному рублю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756404" y="1590703"/>
            <a:ext cx="2014518" cy="8389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839124" y="1607836"/>
            <a:ext cx="2644907" cy="7624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186366" y="2018957"/>
            <a:ext cx="2159956" cy="56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120662" y="2012628"/>
            <a:ext cx="282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Невозможно определить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3786369" y="1676748"/>
            <a:ext cx="1" cy="22189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579512" y="3292336"/>
            <a:ext cx="123854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891216" y="3344496"/>
            <a:ext cx="4378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по ост.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Ст-ти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недоступна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либо на дату передачи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Ос.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ст-ть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95036" y="4185084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Объекты ОС,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полученные субъектом учета от собственника (учредителя), иной организации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ГС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подлежат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признанию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бухгалтерском учете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оценке, определенной передающей стороной (собственником (учредителем) - по стоимости, отраженной в передаточных документах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92986" y="1125165"/>
            <a:ext cx="3057442" cy="5040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 стрелкой 33"/>
          <p:cNvCxnSpPr>
            <a:stCxn id="4" idx="3"/>
            <a:endCxn id="32" idx="1"/>
          </p:cNvCxnSpPr>
          <p:nvPr/>
        </p:nvCxnSpPr>
        <p:spPr>
          <a:xfrm>
            <a:off x="4785116" y="1344563"/>
            <a:ext cx="607870" cy="326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403901" y="1173868"/>
            <a:ext cx="2942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Балансовая стоимость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75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5712" y="403412"/>
            <a:ext cx="7950412" cy="502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marR="4483" indent="-302575" algn="ctr">
              <a:lnSpc>
                <a:spcPct val="150000"/>
              </a:lnSpc>
              <a:tabLst>
                <a:tab pos="212923" algn="l"/>
              </a:tabLst>
            </a:pPr>
            <a:r>
              <a:rPr lang="ru-RU" dirty="0" smtClean="0"/>
              <a:t>Обменные операции</a:t>
            </a:r>
            <a:endParaRPr lang="ru-RU" dirty="0"/>
          </a:p>
        </p:txBody>
      </p:sp>
      <p:sp>
        <p:nvSpPr>
          <p:cNvPr id="3" name="object 3"/>
          <p:cNvSpPr txBox="1"/>
          <p:nvPr/>
        </p:nvSpPr>
        <p:spPr>
          <a:xfrm>
            <a:off x="941294" y="1314981"/>
            <a:ext cx="7505140" cy="4977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algn="ctr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  <a:defRPr/>
            </a:pPr>
            <a:endParaRPr lang="ru-RU" sz="1588" b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206" marR="4483" algn="ctr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условии получения (передачи) активов,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сопоставимых по денежной величине (стоимости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преимущественно в форме денежных средств (их эквивалентов) и (или) иных материальных ценностей, работ, услуг, прав на пользование имуществом</a:t>
            </a:r>
          </a:p>
          <a:p>
            <a:pPr marL="11206" marR="4483" algn="ctr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  <a:defRPr/>
            </a:pPr>
            <a:endParaRPr lang="ru-RU" sz="1588" b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206" marR="4483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  <a:defRPr/>
            </a:pPr>
            <a:r>
              <a:rPr lang="en-US" sz="1588" b="1" dirty="0">
                <a:solidFill>
                  <a:prstClr val="black"/>
                </a:solidFill>
                <a:latin typeface="Times New Roman"/>
                <a:cs typeface="Times New Roman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4687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0"/>
            <a:ext cx="874846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Первоначальная стоимость объекта </a:t>
            </a:r>
            <a:r>
              <a:rPr lang="ru-RU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ОС, приобретенного в результате обменной операции</a:t>
            </a:r>
            <a:endParaRPr lang="ru-RU" dirty="0"/>
          </a:p>
        </p:txBody>
      </p:sp>
      <p:sp>
        <p:nvSpPr>
          <p:cNvPr id="3" name="object 3"/>
          <p:cNvSpPr txBox="1"/>
          <p:nvPr/>
        </p:nvSpPr>
        <p:spPr>
          <a:xfrm>
            <a:off x="841182" y="908391"/>
            <a:ext cx="7505140" cy="1592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indent="342900" algn="just"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206" marR="4483" algn="ctr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  <a:defRPr/>
            </a:pPr>
            <a:endParaRPr lang="ru-RU" sz="1588" b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206" marR="4483" algn="ctr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  <a:defRPr/>
            </a:pPr>
            <a:endParaRPr lang="ru-RU" sz="1588" b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206" marR="4483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  <a:defRPr/>
            </a:pPr>
            <a:r>
              <a:rPr lang="en-US" sz="1588" b="1" dirty="0">
                <a:solidFill>
                  <a:prstClr val="black"/>
                </a:solidFill>
                <a:latin typeface="Times New Roman"/>
                <a:cs typeface="Times New Roman"/>
              </a:rPr>
              <a:t>	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6005" y="1154097"/>
            <a:ext cx="2035907" cy="461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59832" y="1159377"/>
            <a:ext cx="168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 ОС ОО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126" y="2476883"/>
            <a:ext cx="2319486" cy="817734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14219" y="3882395"/>
            <a:ext cx="6773825" cy="769719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863190" y="2585876"/>
            <a:ext cx="3230717" cy="56143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5536" y="2476883"/>
            <a:ext cx="24604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сумме фактических затрат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08619" y="2700105"/>
            <a:ext cx="2939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рыночной стоимости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688" y="387834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основании остаточной стоимости переданного взамен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в условной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оценке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равной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одному рублю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973564" y="1615762"/>
            <a:ext cx="2014518" cy="8389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988082" y="1625858"/>
            <a:ext cx="2963152" cy="4293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186366" y="2018957"/>
            <a:ext cx="2159956" cy="56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095690" y="2021691"/>
            <a:ext cx="2985301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При обмене на другой актив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579512" y="3292336"/>
            <a:ext cx="123854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14126" y="539656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92986" y="1125165"/>
            <a:ext cx="3057442" cy="5040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 стрелкой 33"/>
          <p:cNvCxnSpPr>
            <a:stCxn id="4" idx="3"/>
            <a:endCxn id="32" idx="1"/>
          </p:cNvCxnSpPr>
          <p:nvPr/>
        </p:nvCxnSpPr>
        <p:spPr>
          <a:xfrm flipV="1">
            <a:off x="4891912" y="1377208"/>
            <a:ext cx="501074" cy="77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403901" y="1173868"/>
            <a:ext cx="2942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Балансовая стоимость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8875" y="1773674"/>
            <a:ext cx="1892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Приобретенного или созданного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113695" y="3472442"/>
            <a:ext cx="6162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носит коммерческий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 или невозможно оценить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4705306" y="2437069"/>
            <a:ext cx="858872" cy="1163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7" idx="2"/>
          </p:cNvCxnSpPr>
          <p:nvPr/>
        </p:nvCxnSpPr>
        <p:spPr>
          <a:xfrm>
            <a:off x="5588341" y="2391023"/>
            <a:ext cx="1333366" cy="1801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5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589" y="470647"/>
            <a:ext cx="8091006" cy="488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>
              <a:lnSpc>
                <a:spcPct val="150000"/>
              </a:lnSpc>
              <a:tabLst>
                <a:tab pos="212923" algn="l"/>
              </a:tabLst>
            </a:pPr>
            <a:r>
              <a:rPr lang="ru-RU" sz="2118" dirty="0"/>
              <a:t>Начисление амортизации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31751" y="1277471"/>
            <a:ext cx="2024544" cy="11825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>
              <a:defRPr/>
            </a:pPr>
            <a:endParaRPr lang="ru-RU" sz="1765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2354" y="1277470"/>
            <a:ext cx="1882587" cy="11825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>
              <a:defRPr/>
            </a:pPr>
            <a:endParaRPr lang="ru-RU" sz="1765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22176" y="1277471"/>
            <a:ext cx="1949824" cy="11825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>
              <a:defRPr/>
            </a:pPr>
            <a:endParaRPr lang="ru-RU" sz="1765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909" y="1502116"/>
            <a:ext cx="1630461" cy="7442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806867">
              <a:defRPr/>
            </a:pPr>
            <a:r>
              <a:rPr lang="ru-RU" sz="141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стоимостью свыше 100 000 р.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1511" y="1348346"/>
            <a:ext cx="1678051" cy="961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806867">
              <a:defRPr/>
            </a:pPr>
            <a:r>
              <a:rPr lang="ru-RU" sz="141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до 10 000 р. включительно  (кроме объектов библ. фонда)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8161" y="1393490"/>
            <a:ext cx="1882588" cy="961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806867">
              <a:defRPr/>
            </a:pPr>
            <a:r>
              <a:rPr lang="ru-RU" sz="141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библиотечного фонда до 100 000 р. включительно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18018" y="1284861"/>
            <a:ext cx="1888100" cy="11677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>
              <a:defRPr/>
            </a:pPr>
            <a:endParaRPr lang="ru-RU" sz="1765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4817" y="1465959"/>
            <a:ext cx="1714499" cy="7442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806867">
              <a:defRPr/>
            </a:pPr>
            <a:r>
              <a:rPr lang="ru-RU" sz="141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Иной объект от 10000 до 100 000 р. включительно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1411941" y="2473477"/>
            <a:ext cx="403412" cy="686582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>
              <a:defRPr/>
            </a:pPr>
            <a:endParaRPr lang="ru-RU" sz="1588">
              <a:solidFill>
                <a:prstClr val="white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3395382" y="2473477"/>
            <a:ext cx="403412" cy="686582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>
              <a:defRPr/>
            </a:pPr>
            <a:endParaRPr lang="ru-RU" sz="1588" dirty="0">
              <a:solidFill>
                <a:prstClr val="white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442316" y="2473477"/>
            <a:ext cx="403412" cy="686582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>
              <a:defRPr/>
            </a:pPr>
            <a:endParaRPr lang="ru-RU" sz="1588">
              <a:solidFill>
                <a:prstClr val="white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7460361" y="2473477"/>
            <a:ext cx="403412" cy="686582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>
              <a:defRPr/>
            </a:pPr>
            <a:endParaRPr lang="ru-RU" sz="1588">
              <a:solidFill>
                <a:prstClr val="white"/>
              </a:solidFill>
            </a:endParaRPr>
          </a:p>
        </p:txBody>
      </p:sp>
      <p:sp>
        <p:nvSpPr>
          <p:cNvPr id="21" name="AutoShape 26"/>
          <p:cNvSpPr>
            <a:spLocks noChangeArrowheads="1"/>
          </p:cNvSpPr>
          <p:nvPr/>
        </p:nvSpPr>
        <p:spPr bwMode="auto">
          <a:xfrm rot="5400000">
            <a:off x="336176" y="3555024"/>
            <a:ext cx="2554944" cy="1765016"/>
          </a:xfrm>
          <a:prstGeom prst="homePlate">
            <a:avLst>
              <a:gd name="adj" fmla="val 2620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6177" tIns="44948" rIns="89896" bIns="44948" anchor="ctr"/>
          <a:lstStyle/>
          <a:p>
            <a:pPr algn="ctr" defTabSz="806867">
              <a:buClr>
                <a:srgbClr val="4F81BD"/>
              </a:buClr>
              <a:defRPr/>
            </a:pPr>
            <a:endParaRPr lang="en-US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26"/>
          <p:cNvSpPr>
            <a:spLocks noChangeArrowheads="1"/>
          </p:cNvSpPr>
          <p:nvPr/>
        </p:nvSpPr>
        <p:spPr bwMode="auto">
          <a:xfrm rot="5400000">
            <a:off x="2286000" y="3496236"/>
            <a:ext cx="2622175" cy="1949824"/>
          </a:xfrm>
          <a:prstGeom prst="homePlate">
            <a:avLst>
              <a:gd name="adj" fmla="val 2620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6177" tIns="44948" rIns="89896" bIns="44948" anchor="ctr"/>
          <a:lstStyle/>
          <a:p>
            <a:pPr algn="ctr" defTabSz="806867">
              <a:buClr>
                <a:srgbClr val="4F81BD"/>
              </a:buClr>
              <a:defRPr/>
            </a:pPr>
            <a:endParaRPr lang="en-US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26"/>
          <p:cNvSpPr>
            <a:spLocks noChangeArrowheads="1"/>
          </p:cNvSpPr>
          <p:nvPr/>
        </p:nvSpPr>
        <p:spPr bwMode="auto">
          <a:xfrm rot="5400000">
            <a:off x="4308367" y="3529856"/>
            <a:ext cx="2622175" cy="1882588"/>
          </a:xfrm>
          <a:prstGeom prst="homePlate">
            <a:avLst>
              <a:gd name="adj" fmla="val 2620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6177" tIns="44948" rIns="89896" bIns="44948" anchor="ctr"/>
          <a:lstStyle/>
          <a:p>
            <a:pPr algn="ctr" defTabSz="806867">
              <a:buClr>
                <a:srgbClr val="4F81BD"/>
              </a:buClr>
              <a:defRPr/>
            </a:pPr>
            <a:endParaRPr lang="en-US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 rot="5400000">
            <a:off x="6320207" y="3557869"/>
            <a:ext cx="2622177" cy="1826558"/>
          </a:xfrm>
          <a:prstGeom prst="homePlate">
            <a:avLst>
              <a:gd name="adj" fmla="val 2620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6177" tIns="44948" rIns="89896" bIns="44948" anchor="ctr"/>
          <a:lstStyle/>
          <a:p>
            <a:pPr algn="ctr" defTabSz="806867">
              <a:buClr>
                <a:srgbClr val="4F81BD"/>
              </a:buClr>
              <a:defRPr/>
            </a:pPr>
            <a:endParaRPr lang="en-US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6910" y="3218926"/>
            <a:ext cx="1630461" cy="13961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806867">
              <a:defRPr/>
            </a:pPr>
            <a:r>
              <a:rPr lang="ru-RU" sz="141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Амортизация начисляется в соответствии с рассчитанными нормами амортизации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89412" y="3184121"/>
            <a:ext cx="1760149" cy="20480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806867">
              <a:defRPr/>
            </a:pPr>
            <a:r>
              <a:rPr lang="ru-RU" sz="141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Амортизация НЕ начисляется. Первоначальная стоимость списывается с одновременным отражением объекта на </a:t>
            </a:r>
            <a:r>
              <a:rPr lang="ru-RU" sz="1412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забалансовом</a:t>
            </a:r>
            <a:r>
              <a:rPr lang="ru-RU" sz="141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счете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79013" y="3199970"/>
            <a:ext cx="1680882" cy="16134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806867">
              <a:defRPr/>
            </a:pPr>
            <a:r>
              <a:rPr lang="ru-RU" sz="141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Амортизация начисляется в размере 100% первоначальной стоимости при выдаче его в эксплуатацию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69887" y="3218925"/>
            <a:ext cx="1680882" cy="16134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806867">
              <a:defRPr/>
            </a:pPr>
            <a:r>
              <a:rPr lang="ru-RU" sz="141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Амортизация начисляется в размере 100% первоначальной стоимости при выдаче его в эксплуатацию</a:t>
            </a:r>
          </a:p>
        </p:txBody>
      </p:sp>
    </p:spTree>
    <p:extLst>
      <p:ext uri="{BB962C8B-B14F-4D97-AF65-F5344CB8AC3E}">
        <p14:creationId xmlns:p14="http://schemas.microsoft.com/office/powerpoint/2010/main" val="20293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589" y="470647"/>
            <a:ext cx="8091006" cy="488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>
              <a:lnSpc>
                <a:spcPct val="150000"/>
              </a:lnSpc>
              <a:tabLst>
                <a:tab pos="212923" algn="l"/>
              </a:tabLst>
            </a:pPr>
            <a:r>
              <a:rPr lang="ru-RU" sz="2118" dirty="0"/>
              <a:t>Методы начисления амортизации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502804" y="1112727"/>
            <a:ext cx="5824987" cy="3785242"/>
            <a:chOff x="893621" y="1490421"/>
            <a:chExt cx="3282912" cy="263789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899933" y="3124535"/>
              <a:ext cx="3276600" cy="100378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6867">
                <a:defRPr/>
              </a:pPr>
              <a:endParaRPr lang="ru-RU" sz="1765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20139" y="3807123"/>
              <a:ext cx="2971800" cy="2848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806867">
                <a:defRPr/>
              </a:pPr>
              <a:endParaRPr lang="ru-RU" sz="176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899933" y="1490421"/>
              <a:ext cx="3276600" cy="73717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6867">
                <a:defRPr/>
              </a:pPr>
              <a:endParaRPr lang="ru-RU" sz="1765">
                <a:solidFill>
                  <a:prstClr val="white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893621" y="2298527"/>
              <a:ext cx="3276600" cy="77438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6867">
                <a:defRPr/>
              </a:pPr>
              <a:endParaRPr lang="ru-RU" sz="1765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70810" y="1723471"/>
              <a:ext cx="2971800" cy="41243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806867">
                <a:defRPr/>
              </a:pPr>
              <a:r>
                <a:rPr lang="ru-RU" sz="2824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линейный метод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89861" y="2550181"/>
              <a:ext cx="3133699" cy="41243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806867">
                <a:defRPr/>
              </a:pPr>
              <a:r>
                <a:rPr lang="ru-RU" sz="2824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 уменьшаемого остатка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832348" y="3769126"/>
            <a:ext cx="5401451" cy="961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806867">
              <a:defRPr/>
            </a:pPr>
            <a:r>
              <a:rPr lang="ru-RU" sz="282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пропорционально объему продукции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5382696"/>
            <a:ext cx="883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выбирается  </a:t>
            </a: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из </a:t>
            </a:r>
            <a:r>
              <a:rPr 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условия </a:t>
            </a: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наиболее точно отражения предполагаемого способа </a:t>
            </a:r>
            <a:r>
              <a:rPr 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получения будущих </a:t>
            </a: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экономических выгод или полезного потенциала</a:t>
            </a:r>
            <a:r>
              <a:rPr 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, </a:t>
            </a: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заключенных в </a:t>
            </a:r>
            <a:r>
              <a:rPr 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активе</a:t>
            </a:r>
            <a:endParaRPr lang="ru-RU" sz="2400" kern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25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0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Начисление амортизации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6339" y="1196752"/>
            <a:ext cx="8711322" cy="459818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Начисление амортизации объекта ОС </a:t>
            </a:r>
            <a:r>
              <a:rPr lang="ru-RU" sz="2400" b="1" dirty="0" smtClean="0">
                <a:solidFill>
                  <a:srgbClr val="2628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приостанавливается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ctr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  объект ОС простаивает или не используется</a:t>
            </a: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sz="2400" b="1" dirty="0" smtClean="0">
                <a:solidFill>
                  <a:srgbClr val="2628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 </a:t>
            </a:r>
          </a:p>
          <a:p>
            <a:pPr marL="342900" indent="-342900" algn="ctr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удерживается для последующей передачи </a:t>
            </a:r>
            <a:r>
              <a:rPr lang="ru-RU" sz="2400" b="1" dirty="0" smtClean="0">
                <a:solidFill>
                  <a:srgbClr val="2628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(списания)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за исключением случая, когда остаточная стоимость ОС стала равной нулю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объект не соответствует критерию актива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переведен на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забалансовый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учет, то амортизация  по нему не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начисляется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Стандарт не предусматривает приостановления амортизации законсервированных  объектов основных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средств 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0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6247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Методика </a:t>
            </a:r>
            <a:r>
              <a:rPr lang="ru-RU" sz="20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начисления амортизации по </a:t>
            </a:r>
            <a:r>
              <a:rPr lang="ru-RU" sz="20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законсервированным </a:t>
            </a:r>
            <a:r>
              <a:rPr lang="ru-RU" sz="20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объектам </a:t>
            </a:r>
            <a:r>
              <a:rPr lang="ru-RU" sz="20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до 2018 года:</a:t>
            </a:r>
            <a:endParaRPr lang="ru-RU" sz="2000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15000"/>
              </a:lnSpc>
              <a:buSzPts val="1200"/>
              <a:buNone/>
              <a:tabLst>
                <a:tab pos="678815" algn="l"/>
              </a:tabLst>
            </a:pPr>
            <a:r>
              <a:rPr lang="ru-RU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например </a:t>
            </a:r>
            <a:r>
              <a:rPr lang="ru-RU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24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линейный метод начисления амортизации</a:t>
            </a:r>
            <a:endParaRPr lang="ru-RU" sz="2400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15000"/>
              </a:lnSpc>
              <a:buSzPts val="1200"/>
              <a:buNone/>
              <a:tabLst>
                <a:tab pos="659765" algn="l"/>
                <a:tab pos="678815" algn="l"/>
              </a:tabLst>
            </a:pPr>
            <a:r>
              <a:rPr lang="ru-RU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В этом случае норма амортизации определяется из срока полезного использования этого объекта </a:t>
            </a:r>
            <a:endParaRPr lang="ru-RU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15000"/>
              </a:lnSpc>
              <a:buSzPts val="1200"/>
              <a:buNone/>
              <a:tabLst>
                <a:tab pos="659765" algn="l"/>
                <a:tab pos="678815" algn="l"/>
              </a:tabLst>
            </a:pPr>
            <a:r>
              <a:rPr lang="ru-RU" sz="24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Определить </a:t>
            </a:r>
            <a:r>
              <a:rPr lang="ru-RU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остаточную стоимость </a:t>
            </a:r>
            <a:r>
              <a:rPr lang="ru-RU" sz="24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объекта</a:t>
            </a:r>
            <a:endParaRPr lang="ru-RU" sz="2400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buSzPts val="1200"/>
              <a:buNone/>
              <a:tabLst>
                <a:tab pos="659765" algn="l"/>
                <a:tab pos="678815" algn="l"/>
              </a:tabLst>
            </a:pPr>
            <a:r>
              <a:rPr lang="ru-RU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  Остаток </a:t>
            </a:r>
            <a:r>
              <a:rPr lang="ru-RU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на 1января 2018 </a:t>
            </a:r>
            <a:r>
              <a:rPr lang="ru-RU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года: </a:t>
            </a:r>
            <a:r>
              <a:rPr lang="ru-RU" sz="2400" b="1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Дт</a:t>
            </a:r>
            <a:r>
              <a:rPr lang="ru-RU" sz="24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0</a:t>
            </a:r>
            <a:r>
              <a:rPr lang="ru-RU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101 34 000 </a:t>
            </a:r>
            <a:endParaRPr lang="ru-RU" sz="2400" b="1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15000"/>
              </a:lnSpc>
              <a:buSzPts val="1200"/>
              <a:buNone/>
              <a:tabLst>
                <a:tab pos="659765" algn="l"/>
                <a:tab pos="678815" algn="l"/>
              </a:tabLst>
            </a:pPr>
            <a:r>
              <a:rPr lang="ru-RU" sz="24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</a:t>
            </a:r>
            <a:r>
              <a:rPr lang="ru-RU" sz="2400" b="1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Кт</a:t>
            </a:r>
            <a:r>
              <a:rPr lang="ru-RU" sz="24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0</a:t>
            </a:r>
            <a:r>
              <a:rPr lang="ru-RU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104 34 </a:t>
            </a:r>
            <a:r>
              <a:rPr lang="ru-RU" sz="24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411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Ост. стоимость амортизированного имущества</a:t>
            </a:r>
            <a:endParaRPr lang="ru-RU" sz="24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4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Оставшийся срок эксплуатации   </a:t>
            </a:r>
            <a:endParaRPr lang="ru-RU" sz="2400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Расчет суммы ежемесячной </a:t>
            </a:r>
            <a:r>
              <a:rPr lang="ru-RU" sz="24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амортизации</a:t>
            </a:r>
            <a:r>
              <a:rPr lang="ru-RU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Ост. стоимость амортизированного имущества </a:t>
            </a:r>
            <a:r>
              <a:rPr lang="ru-RU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Оставшийся срок </a:t>
            </a:r>
            <a:r>
              <a:rPr lang="ru-RU" sz="24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эксплуатации</a:t>
            </a:r>
            <a:r>
              <a:rPr lang="ru-RU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Продолжается начисление амортизации с 1 января 2018 года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401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36" y="0"/>
            <a:ext cx="8532126" cy="908719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Начисление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амортизации на </a:t>
            </a:r>
            <a:r>
              <a:rPr lang="ru-RU" sz="2800" dirty="0">
                <a:solidFill>
                  <a:srgbClr val="2628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структурную часть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объекта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168" y="827438"/>
            <a:ext cx="8927662" cy="603056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полезного использования и метод начисления амортизации части объекта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совпадают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 сроком использования и методом начисления амортизации иных частей - для целей исчисления амортизации части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могут быть объединены в единый объект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имущества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полезного использования и метод начисления амортизации части объекта и самого объекта ОС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различаться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примеру:</a:t>
            </a:r>
          </a:p>
          <a:p>
            <a:pPr marL="342900" indent="-3429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отдельно амортизироваться лифт в здании, инженерные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</a:p>
          <a:p>
            <a:pPr marL="342900" indent="-3429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могут быть выделены части объекта благоустройства</a:t>
            </a:r>
          </a:p>
          <a:p>
            <a:pPr marL="342900" indent="-3429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сложном оборудовании могут быть выделены части, которые по регламенту имеют меньше ресурс, чем весь объект, но нужно определить может ли быть эта структурная часть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являться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инвентарным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самостоятельным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объектом</a:t>
            </a:r>
            <a:endParaRPr lang="ru-RU" sz="1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98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172023"/>
            <a:ext cx="7776864" cy="4129185"/>
          </a:xfrm>
        </p:spPr>
        <p:txBody>
          <a:bodyPr/>
          <a:lstStyle/>
          <a:p>
            <a:pPr algn="just"/>
            <a:r>
              <a:rPr lang="ru-RU" sz="2800" dirty="0"/>
              <a:t>Расходы по замене коммуникаций внутри зданий, возникающие в процессе проведения текущего ремонта объектов недвижимого имущества, не создающие объекты, удовлетворяющие критериям признания объектов основных средств, относятся на уменьшение финансового результата субъекта </a:t>
            </a:r>
            <a:r>
              <a:rPr lang="ru-RU" sz="2800" dirty="0" smtClean="0"/>
              <a:t>учета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6439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1634" y="839152"/>
            <a:ext cx="2017059" cy="359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412" y="672353"/>
            <a:ext cx="3092824" cy="672353"/>
          </a:xfrm>
          <a:custGeom>
            <a:avLst/>
            <a:gdLst/>
            <a:ahLst/>
            <a:cxnLst/>
            <a:rect l="l" t="t" r="r" b="b"/>
            <a:pathLst>
              <a:path w="3505200" h="762000">
                <a:moveTo>
                  <a:pt x="0" y="762000"/>
                </a:moveTo>
                <a:lnTo>
                  <a:pt x="3505200" y="762000"/>
                </a:lnTo>
                <a:lnTo>
                  <a:pt x="35052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2912" y="1997896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20118" y="2017059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52994" y="2128558"/>
            <a:ext cx="4895290" cy="3042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/>
            <a:r>
              <a:rPr lang="ru-RU" sz="2824" b="0" dirty="0" smtClean="0">
                <a:solidFill>
                  <a:srgbClr val="000000"/>
                </a:solidFill>
              </a:rPr>
              <a:t>«Концептуальные основы </a:t>
            </a:r>
            <a:r>
              <a:rPr lang="ru-RU" sz="2824" b="0" dirty="0">
                <a:solidFill>
                  <a:srgbClr val="000000"/>
                </a:solidFill>
              </a:rPr>
              <a:t>бухгалтерского учета  и отчетности для организаций государственного сектора</a:t>
            </a:r>
            <a:r>
              <a:rPr lang="ru-RU" sz="2824" b="0" dirty="0" smtClean="0">
                <a:solidFill>
                  <a:srgbClr val="000000"/>
                </a:solidFill>
              </a:rPr>
              <a:t>»</a:t>
            </a:r>
            <a:br>
              <a:rPr lang="ru-RU" sz="2824" b="0" dirty="0" smtClean="0">
                <a:solidFill>
                  <a:srgbClr val="000000"/>
                </a:solidFill>
              </a:rPr>
            </a:br>
            <a:r>
              <a:rPr lang="ru-RU" sz="2824" b="0" dirty="0">
                <a:solidFill>
                  <a:srgbClr val="000000"/>
                </a:solidFill>
              </a:rPr>
              <a:t/>
            </a:r>
            <a:br>
              <a:rPr lang="ru-RU" sz="2824" b="0" dirty="0">
                <a:solidFill>
                  <a:srgbClr val="000000"/>
                </a:solidFill>
              </a:rPr>
            </a:br>
            <a:r>
              <a:rPr lang="ru-RU" sz="2824" b="0" dirty="0" smtClean="0">
                <a:solidFill>
                  <a:srgbClr val="000000"/>
                </a:solidFill>
              </a:rPr>
              <a:t/>
            </a:r>
            <a:br>
              <a:rPr lang="ru-RU" sz="2824" b="0" dirty="0" smtClean="0">
                <a:solidFill>
                  <a:srgbClr val="000000"/>
                </a:solidFill>
              </a:rPr>
            </a:br>
            <a:r>
              <a:rPr lang="ru-RU" sz="2824" b="0" dirty="0" smtClean="0">
                <a:solidFill>
                  <a:srgbClr val="000000"/>
                </a:solidFill>
              </a:rPr>
              <a:t>31.12.2016 № 256н</a:t>
            </a:r>
            <a:endParaRPr sz="2824" dirty="0"/>
          </a:p>
        </p:txBody>
      </p:sp>
      <p:sp>
        <p:nvSpPr>
          <p:cNvPr id="8" name="object 8"/>
          <p:cNvSpPr/>
          <p:nvPr/>
        </p:nvSpPr>
        <p:spPr>
          <a:xfrm>
            <a:off x="7463118" y="1042147"/>
            <a:ext cx="773206" cy="437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05618" y="403412"/>
            <a:ext cx="1024173" cy="1364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85517" y="2400299"/>
            <a:ext cx="2271208" cy="21972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4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30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01500"/>
            <a:ext cx="8681923" cy="675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В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отношении объектов недвижимости, признанных в составе основных средств балансовыми объектами учета до первого применения СГС «Основные средства» и соответствующих критериям активов, по которым стоимостные оценки определены до первого применения СГС «Основные средства»,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осуществления балансового учета не изменился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Исключение - случаи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отчуждения объекта основных средств не в пользу организаций государственного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сектора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Отчуждаемый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отражается в бухгалтерском учете по справедливой стоимости, определяемой методом рыночных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2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31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431022" y="258534"/>
            <a:ext cx="6079371" cy="4393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Контроль, Анализ (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недвижимости)</a:t>
            </a:r>
          </a:p>
          <a:p>
            <a:pPr algn="just">
              <a:spcAft>
                <a:spcPts val="1200"/>
              </a:spcAft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129" y="1092801"/>
            <a:ext cx="4633086" cy="78249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 defTabSz="45720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Получено до вступления в силу ФЗ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5157215" y="1239934"/>
            <a:ext cx="1434720" cy="402336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590" y="1086390"/>
            <a:ext cx="2184027" cy="73692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 defTabSz="457200"/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101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5157215" y="2173594"/>
            <a:ext cx="1434719" cy="402336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43590" y="1979561"/>
            <a:ext cx="2184027" cy="81411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 defTabSz="457200"/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106</a:t>
            </a:r>
          </a:p>
          <a:p>
            <a:pPr algn="ctr" defTabSz="457200"/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01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4129" y="2021053"/>
            <a:ext cx="4633086" cy="78249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 defTabSz="45720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Введено в эксплуатацию,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гос.регистрации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нет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6139" y="2984155"/>
            <a:ext cx="4671076" cy="172870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 defTabSz="457200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Передающая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 – право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прекращено</a:t>
            </a:r>
          </a:p>
          <a:p>
            <a:pPr algn="ctr" defTabSz="457200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Принимающая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 – право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после 1 января отчетного года, но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даты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отчетности</a:t>
            </a:r>
          </a:p>
          <a:p>
            <a:pPr algn="ctr" defTabSz="457200">
              <a:spcAft>
                <a:spcPts val="600"/>
              </a:spcAf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событие!!!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Двойная стрелка влево/вправо 23"/>
          <p:cNvSpPr/>
          <p:nvPr/>
        </p:nvSpPr>
        <p:spPr>
          <a:xfrm>
            <a:off x="5157215" y="3621389"/>
            <a:ext cx="1434719" cy="402336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3589" y="3287627"/>
            <a:ext cx="2184027" cy="98725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 defTabSz="457200"/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101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(принимающая сторона)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6139" y="4845264"/>
            <a:ext cx="4671076" cy="91305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 defTabSz="457200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Передающая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 – право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прекращено</a:t>
            </a:r>
          </a:p>
          <a:p>
            <a:pPr algn="ctr" defTabSz="457200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Принимающая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 – право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зарегистрировано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Двойная стрелка влево/вправо 36"/>
          <p:cNvSpPr/>
          <p:nvPr/>
        </p:nvSpPr>
        <p:spPr>
          <a:xfrm>
            <a:off x="5157214" y="5038709"/>
            <a:ext cx="1434719" cy="402336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73197" y="4534630"/>
            <a:ext cx="2432254" cy="1474238"/>
          </a:xfrm>
          <a:prstGeom prst="downArrowCallout">
            <a:avLst>
              <a:gd name="adj1" fmla="val 13835"/>
              <a:gd name="adj2" fmla="val 20658"/>
              <a:gd name="adj3" fmla="val 14456"/>
              <a:gd name="adj4" fmla="val 75522"/>
            </a:avLst>
          </a:prstGeom>
          <a:ln cap="sq"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 defTabSz="457200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101 (принимающая сторона)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6139" y="6205409"/>
            <a:ext cx="8406993" cy="56530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 defTabSz="457200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Орган, уполномоченный на управление имуществом казны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счет 1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00 000 «Нефинансовые активы имущества казны»</a:t>
            </a:r>
          </a:p>
        </p:txBody>
      </p:sp>
    </p:spTree>
    <p:extLst>
      <p:ext uri="{BB962C8B-B14F-4D97-AF65-F5344CB8AC3E}">
        <p14:creationId xmlns:p14="http://schemas.microsoft.com/office/powerpoint/2010/main" val="19881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32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431022" y="105153"/>
            <a:ext cx="6079371" cy="4393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Контроль, Анализ (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недвижимости)</a:t>
            </a:r>
          </a:p>
          <a:p>
            <a:pPr algn="just">
              <a:spcAft>
                <a:spcPts val="1200"/>
              </a:spcAft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7800" y="1358901"/>
            <a:ext cx="8686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НФА, формирующих в том числе ОС, из государственной казны РФ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отражается:</a:t>
            </a:r>
          </a:p>
          <a:p>
            <a:pPr lvl="1" algn="just"/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передающей стороны с использованием подстатьи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КОСГУ 281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«Безвозмездные перечисления капитального характера государственным (муниципальным) учреждениям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lvl="1" algn="just"/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получающей стороны – с использованием подстатьи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КОСГУ 195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«Безвозмездные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неденежные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поступления капитального характера от сектора государственного управления и организаций государственного сектора»</a:t>
            </a:r>
          </a:p>
          <a:p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1634" y="839152"/>
            <a:ext cx="2017059" cy="359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412" y="672353"/>
            <a:ext cx="3092824" cy="672353"/>
          </a:xfrm>
          <a:custGeom>
            <a:avLst/>
            <a:gdLst/>
            <a:ahLst/>
            <a:cxnLst/>
            <a:rect l="l" t="t" r="r" b="b"/>
            <a:pathLst>
              <a:path w="3505200" h="762000">
                <a:moveTo>
                  <a:pt x="0" y="762000"/>
                </a:moveTo>
                <a:lnTo>
                  <a:pt x="3505200" y="762000"/>
                </a:lnTo>
                <a:lnTo>
                  <a:pt x="35052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2912" y="1997896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20118" y="2017059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52994" y="2128558"/>
            <a:ext cx="4895290" cy="347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/>
            <a:r>
              <a:rPr lang="ru-RU" sz="2824" b="0" dirty="0">
                <a:solidFill>
                  <a:srgbClr val="000000"/>
                </a:solidFill>
              </a:rPr>
              <a:t>Федеральный стандарт бухгалтерского учета для организаций государственного сектора «Аренда</a:t>
            </a:r>
            <a:r>
              <a:rPr lang="ru-RU" sz="2824" b="0" dirty="0" smtClean="0">
                <a:solidFill>
                  <a:srgbClr val="000000"/>
                </a:solidFill>
              </a:rPr>
              <a:t>»</a:t>
            </a:r>
            <a:br>
              <a:rPr lang="ru-RU" sz="2824" b="0" dirty="0" smtClean="0">
                <a:solidFill>
                  <a:srgbClr val="000000"/>
                </a:solidFill>
              </a:rPr>
            </a:br>
            <a:r>
              <a:rPr lang="ru-RU" sz="2824" b="0" dirty="0">
                <a:solidFill>
                  <a:srgbClr val="000000"/>
                </a:solidFill>
              </a:rPr>
              <a:t/>
            </a:r>
            <a:br>
              <a:rPr lang="ru-RU" sz="2824" b="0" dirty="0">
                <a:solidFill>
                  <a:srgbClr val="000000"/>
                </a:solidFill>
              </a:rPr>
            </a:br>
            <a:r>
              <a:rPr lang="ru-RU" sz="2824" b="0" dirty="0" smtClean="0">
                <a:solidFill>
                  <a:srgbClr val="000000"/>
                </a:solidFill>
              </a:rPr>
              <a:t/>
            </a:r>
            <a:br>
              <a:rPr lang="ru-RU" sz="2824" b="0" dirty="0" smtClean="0">
                <a:solidFill>
                  <a:srgbClr val="000000"/>
                </a:solidFill>
              </a:rPr>
            </a:br>
            <a:r>
              <a:rPr lang="ru-RU" sz="2824" b="0" dirty="0">
                <a:solidFill>
                  <a:srgbClr val="000000"/>
                </a:solidFill>
              </a:rPr>
              <a:t/>
            </a:r>
            <a:br>
              <a:rPr lang="ru-RU" sz="2824" b="0" dirty="0">
                <a:solidFill>
                  <a:srgbClr val="000000"/>
                </a:solidFill>
              </a:rPr>
            </a:br>
            <a:r>
              <a:rPr lang="ru-RU" sz="2824" b="0" dirty="0" smtClean="0">
                <a:solidFill>
                  <a:srgbClr val="000000"/>
                </a:solidFill>
              </a:rPr>
              <a:t>31.12.2016 № 258н</a:t>
            </a:r>
            <a:endParaRPr sz="2824" dirty="0"/>
          </a:p>
        </p:txBody>
      </p:sp>
      <p:sp>
        <p:nvSpPr>
          <p:cNvPr id="8" name="object 8"/>
          <p:cNvSpPr/>
          <p:nvPr/>
        </p:nvSpPr>
        <p:spPr>
          <a:xfrm>
            <a:off x="7463118" y="1042147"/>
            <a:ext cx="773206" cy="437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05618" y="403412"/>
            <a:ext cx="1024173" cy="1364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85517" y="2400299"/>
            <a:ext cx="2271208" cy="21972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883" y="6252883"/>
            <a:ext cx="8068235" cy="379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06" marR="4483" algn="ctr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  <a:defRPr/>
            </a:pPr>
            <a:r>
              <a:rPr lang="ru-RU" sz="1412" b="1">
                <a:solidFill>
                  <a:prstClr val="black"/>
                </a:solidFill>
                <a:latin typeface="Times New Roman"/>
                <a:cs typeface="Times New Roman"/>
              </a:rPr>
              <a:t>Опубликован: 16.05.2017  ////    Вступил в силу – 26.05.2017 </a:t>
            </a:r>
            <a:endParaRPr lang="ru-RU" sz="1412" b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01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3"/>
          <p:cNvSpPr txBox="1"/>
          <p:nvPr/>
        </p:nvSpPr>
        <p:spPr>
          <a:xfrm>
            <a:off x="539553" y="1556792"/>
            <a:ext cx="7906882" cy="4423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algn="just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  <a:defRPr/>
            </a:pPr>
            <a:r>
              <a:rPr lang="ru-RU" sz="4765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r>
              <a:rPr lang="ru-RU" sz="2118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3200" b="1" u="sng" dirty="0">
                <a:solidFill>
                  <a:prstClr val="black"/>
                </a:solidFill>
                <a:latin typeface="Times New Roman"/>
                <a:cs typeface="Times New Roman"/>
              </a:rPr>
              <a:t>НЕ классифицируются</a:t>
            </a:r>
            <a:r>
              <a:rPr lang="ru-RU" sz="32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/>
                <a:cs typeface="Times New Roman"/>
              </a:rPr>
              <a:t>в качестве объектов учета аренды: </a:t>
            </a:r>
          </a:p>
          <a:p>
            <a:pPr marL="313781" marR="4483" indent="-302575" algn="just" defTabSz="806867">
              <a:lnSpc>
                <a:spcPct val="150000"/>
              </a:lnSpc>
              <a:buClr>
                <a:srgbClr val="096234"/>
              </a:buClr>
              <a:buFont typeface="Wingdings" panose="05000000000000000000" pitchFamily="2" charset="2"/>
              <a:buChar char="Ø"/>
              <a:tabLst>
                <a:tab pos="212923" algn="l"/>
              </a:tabLst>
              <a:defRPr/>
            </a:pPr>
            <a:r>
              <a:rPr lang="ru-RU" sz="4000" dirty="0">
                <a:solidFill>
                  <a:prstClr val="black"/>
                </a:solidFill>
                <a:latin typeface="Times New Roman"/>
                <a:cs typeface="Times New Roman"/>
              </a:rPr>
              <a:t>объекты, возникающие при закреплении имущества </a:t>
            </a:r>
            <a:r>
              <a:rPr lang="ru-RU"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на праве оперативного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управления</a:t>
            </a:r>
            <a:endParaRPr lang="ru-RU" sz="2118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93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190896" y="143463"/>
            <a:ext cx="62904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Операционная аренда </a:t>
            </a: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4294967295"/>
          </p:nvPr>
        </p:nvSpPr>
        <p:spPr>
          <a:xfrm>
            <a:off x="8640763" y="49213"/>
            <a:ext cx="503237" cy="365125"/>
          </a:xfrm>
          <a:prstGeom prst="rect">
            <a:avLst/>
          </a:prstGeo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pPr/>
              <a:t>35</a:t>
            </a:fld>
            <a:endParaRPr lang="en-US" b="1" dirty="0">
              <a:solidFill>
                <a:srgbClr val="C79023"/>
              </a:solidFill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0" y="755526"/>
            <a:ext cx="9036495" cy="1805833"/>
            <a:chOff x="127839" y="737287"/>
            <a:chExt cx="9036495" cy="1805833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127839" y="919020"/>
              <a:ext cx="1881216" cy="105110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200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Срок пользования имуществом</a:t>
              </a:r>
              <a:endPara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2857880" y="737287"/>
              <a:ext cx="4470689" cy="461129"/>
            </a:xfrm>
            <a:prstGeom prst="rect">
              <a:avLst/>
            </a:prstGeom>
            <a:ln w="34925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меньше или несопоставим</a:t>
              </a:r>
              <a:endPara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2230971" y="1719675"/>
              <a:ext cx="6933363" cy="823445"/>
            </a:xfrm>
            <a:prstGeom prst="rect">
              <a:avLst/>
            </a:prstGeom>
            <a:ln w="34925" cap="flat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endPara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457200">
                <a:spcBef>
                  <a:spcPts val="1800"/>
                </a:spcBef>
              </a:pPr>
              <a:r>
                <a:rPr lang="ru-RU" sz="22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срока </a:t>
              </a:r>
              <a:r>
                <a:rPr lang="ru-RU" sz="22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передаваемого в </a:t>
              </a:r>
              <a:r>
                <a:rPr lang="ru-RU" sz="22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пользование имущества, указанного при </a:t>
              </a:r>
              <a:r>
                <a:rPr lang="ru-RU" sz="22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его предоставлении</a:t>
              </a:r>
            </a:p>
            <a:p>
              <a:pPr algn="ctr" defTabSz="457200">
                <a:spcBef>
                  <a:spcPts val="1800"/>
                </a:spcBef>
              </a:pPr>
              <a:endPara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5474267" y="1572667"/>
              <a:ext cx="1651820" cy="461129"/>
            </a:xfrm>
            <a:prstGeom prst="rect">
              <a:avLst/>
            </a:prstGeom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endPara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Прямая со стрелкой 10"/>
            <p:cNvCxnSpPr>
              <a:stCxn id="15" idx="3"/>
              <a:endCxn id="5" idx="1"/>
            </p:cNvCxnSpPr>
            <p:nvPr/>
          </p:nvCxnSpPr>
          <p:spPr>
            <a:xfrm flipV="1">
              <a:off x="2009055" y="967852"/>
              <a:ext cx="848825" cy="4767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5323565" y="1198416"/>
              <a:ext cx="1" cy="544503"/>
            </a:xfrm>
            <a:prstGeom prst="straightConnector1">
              <a:avLst/>
            </a:prstGeom>
            <a:ln w="60325">
              <a:solidFill>
                <a:srgbClr val="077A3E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Группа 58"/>
          <p:cNvGrpSpPr/>
          <p:nvPr/>
        </p:nvGrpSpPr>
        <p:grpSpPr>
          <a:xfrm>
            <a:off x="0" y="2934800"/>
            <a:ext cx="8939812" cy="3700161"/>
            <a:chOff x="214963" y="2020887"/>
            <a:chExt cx="8939812" cy="37001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214963" y="2020887"/>
              <a:ext cx="4547888" cy="370016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Общая ∑ арендной платы </a:t>
              </a:r>
              <a:r>
                <a:rPr lang="ru-RU" sz="22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</a:t>
              </a:r>
              <a:r>
                <a:rPr lang="ru-RU" sz="2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весь срок пользования имуществом) и ∑ всех платежей (выкупной цены), необходимых для реализации права выкупа имущества по окончании </a:t>
              </a:r>
              <a:r>
                <a:rPr lang="ru-RU" sz="22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срока пользования </a:t>
              </a:r>
              <a:r>
                <a:rPr lang="ru-RU" sz="2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имущества </a:t>
              </a:r>
              <a:r>
                <a:rPr lang="ru-RU" sz="22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Отражение в учете</a:t>
              </a:r>
              <a:endPara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5271647" y="3062095"/>
              <a:ext cx="3883128" cy="2658953"/>
            </a:xfrm>
            <a:prstGeom prst="rect">
              <a:avLst/>
            </a:prstGeom>
            <a:ln w="34925" cap="flat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900" b="1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157768" y="4244388"/>
            <a:ext cx="3762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справедливой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передаваемого в пользование имущества на дату классификации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учета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аренды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134" y="3274514"/>
            <a:ext cx="451143" cy="999831"/>
          </a:xfrm>
          <a:prstGeom prst="rect">
            <a:avLst/>
          </a:prstGeom>
        </p:spPr>
      </p:pic>
      <p:cxnSp>
        <p:nvCxnSpPr>
          <p:cNvPr id="36" name="Прямая со стрелкой 35"/>
          <p:cNvCxnSpPr/>
          <p:nvPr/>
        </p:nvCxnSpPr>
        <p:spPr>
          <a:xfrm flipV="1">
            <a:off x="4547888" y="3230482"/>
            <a:ext cx="605479" cy="44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481391" y="32745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366" y="2765190"/>
            <a:ext cx="3766977" cy="7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2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Текст 2"/>
          <p:cNvSpPr>
            <a:spLocks noGrp="1"/>
          </p:cNvSpPr>
          <p:nvPr>
            <p:ph type="body" idx="4294967295"/>
          </p:nvPr>
        </p:nvSpPr>
        <p:spPr>
          <a:xfrm>
            <a:off x="215900" y="1171575"/>
            <a:ext cx="8712200" cy="408940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438" y="6411913"/>
            <a:ext cx="4716462" cy="255587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DCEACF-473C-4591-9345-62D9D5BF1C2E}" type="slidenum">
              <a:rPr lang="ru-RU" altLang="ru-RU">
                <a:solidFill>
                  <a:srgbClr val="252523"/>
                </a:solidFill>
              </a:rPr>
              <a:pPr eaLnBrk="1" hangingPunct="1"/>
              <a:t>36</a:t>
            </a:fld>
            <a:endParaRPr lang="ru-RU" altLang="ru-RU">
              <a:solidFill>
                <a:srgbClr val="252523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403572"/>
              </p:ext>
            </p:extLst>
          </p:nvPr>
        </p:nvGraphicFramePr>
        <p:xfrm>
          <a:off x="152400" y="260650"/>
          <a:ext cx="8856663" cy="6220155"/>
        </p:xfrm>
        <a:graphic>
          <a:graphicData uri="http://schemas.openxmlformats.org/drawingml/2006/table">
            <a:tbl>
              <a:tblPr/>
              <a:tblGrid>
                <a:gridCol w="493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2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3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6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33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55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959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04054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CCC1DA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2019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г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КОСГУ 351       451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3559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Права пользования активами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5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Права пользования жилыми помещениями</a:t>
                      </a:r>
                    </a:p>
                  </a:txBody>
                  <a:tcPr marL="685800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443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Права пользования нежилыми помещениями (зданиями и сооружениями)</a:t>
                      </a:r>
                    </a:p>
                  </a:txBody>
                  <a:tcPr marL="685800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091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Права пользования машинами и оборудованием</a:t>
                      </a:r>
                    </a:p>
                  </a:txBody>
                  <a:tcPr marL="685800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4091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Права пользования транспортными средствами</a:t>
                      </a:r>
                    </a:p>
                  </a:txBody>
                  <a:tcPr marL="685800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4091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Права пользования инвентарем производственным и хозяйственным</a:t>
                      </a:r>
                    </a:p>
                  </a:txBody>
                  <a:tcPr marL="685800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4091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Права пользования биологическими ресурсами</a:t>
                      </a:r>
                    </a:p>
                  </a:txBody>
                  <a:tcPr marL="685800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2306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</a:t>
                      </a:r>
                    </a:p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Права пользования прочими основными средствами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Права пользования непроизведенными активами</a:t>
                      </a:r>
                    </a:p>
                  </a:txBody>
                  <a:tcPr marL="685800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77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Текст 2"/>
          <p:cNvSpPr>
            <a:spLocks noGrp="1"/>
          </p:cNvSpPr>
          <p:nvPr>
            <p:ph type="body" idx="4294967295"/>
          </p:nvPr>
        </p:nvSpPr>
        <p:spPr>
          <a:xfrm>
            <a:off x="215900" y="1171575"/>
            <a:ext cx="8712200" cy="408940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438" y="6411913"/>
            <a:ext cx="4716462" cy="255587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410DA5-4833-4E74-BBEE-3B741DE82B3C}" type="slidenum">
              <a:rPr lang="ru-RU" altLang="ru-RU">
                <a:solidFill>
                  <a:srgbClr val="252523"/>
                </a:solidFill>
              </a:rPr>
              <a:pPr eaLnBrk="1" hangingPunct="1"/>
              <a:t>37</a:t>
            </a:fld>
            <a:endParaRPr lang="ru-RU" altLang="ru-RU">
              <a:solidFill>
                <a:srgbClr val="252523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040446"/>
              </p:ext>
            </p:extLst>
          </p:nvPr>
        </p:nvGraphicFramePr>
        <p:xfrm>
          <a:off x="179511" y="-1"/>
          <a:ext cx="8748588" cy="6093296"/>
        </p:xfrm>
        <a:graphic>
          <a:graphicData uri="http://schemas.openxmlformats.org/drawingml/2006/table">
            <a:tbl>
              <a:tblPr/>
              <a:tblGrid>
                <a:gridCol w="487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28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04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24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14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146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2573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2905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CF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CF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C1DA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CF9D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0198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г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CF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КОСГУ 451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CF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871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Амортизация прав пользования активами</a:t>
                      </a:r>
                    </a:p>
                  </a:txBody>
                  <a:tcPr marL="857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767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Амортизация прав пользования жилищами</a:t>
                      </a:r>
                    </a:p>
                  </a:txBody>
                  <a:tcPr marL="60007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401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Амортизация прав пользования зданиями (кроме жилых) и сооружениями</a:t>
                      </a:r>
                    </a:p>
                  </a:txBody>
                  <a:tcPr marL="60007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717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Амортизация прав пользования машинами и оборудованием</a:t>
                      </a:r>
                    </a:p>
                  </a:txBody>
                  <a:tcPr marL="60007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717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Амортизация прав пользования транспортными средствами</a:t>
                      </a:r>
                    </a:p>
                  </a:txBody>
                  <a:tcPr marL="60007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717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Амортизация прав пользования инвентарем производственным и хозяйственным </a:t>
                      </a:r>
                    </a:p>
                  </a:txBody>
                  <a:tcPr marL="60007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7717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Амортизация прав пользования биологическими ресурсами</a:t>
                      </a:r>
                    </a:p>
                  </a:txBody>
                  <a:tcPr marL="60007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5165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Амортизация прав пользования прочими основными средствами</a:t>
                      </a:r>
                    </a:p>
                  </a:txBody>
                  <a:tcPr marL="60007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516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Амортизация прав пользования непроизведенными активами</a:t>
                      </a:r>
                    </a:p>
                  </a:txBody>
                  <a:tcPr marL="600075" marR="9525" marT="9524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56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3001477" y="2847123"/>
            <a:ext cx="2920620" cy="1950029"/>
          </a:xfrm>
          <a:prstGeom prst="ellipse">
            <a:avLst/>
          </a:prstGeom>
          <a:ln w="31750">
            <a:solidFill>
              <a:srgbClr val="077A3E"/>
            </a:solidFill>
            <a:prstDash val="sysDot"/>
          </a:ln>
        </p:spPr>
        <p:txBody>
          <a:bodyPr wrap="square" anchor="ctr">
            <a:noAutofit/>
          </a:bodyPr>
          <a:lstStyle/>
          <a:p>
            <a:pPr algn="ctr" defTabSz="457200">
              <a:spcBef>
                <a:spcPct val="0"/>
              </a:spcBef>
            </a:pPr>
            <a:r>
              <a:rPr lang="ru-RU" sz="22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Операционная аренда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pPr/>
              <a:t>38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2" name="Выноска-облако 31">
            <a:extLst>
              <a:ext uri="{FF2B5EF4-FFF2-40B4-BE49-F238E27FC236}">
                <a16:creationId xmlns:a16="http://schemas.microsoft.com/office/drawing/2014/main" id="{40714943-D775-4B27-8596-66C76EC37E73}"/>
              </a:ext>
            </a:extLst>
          </p:cNvPr>
          <p:cNvSpPr/>
          <p:nvPr/>
        </p:nvSpPr>
        <p:spPr>
          <a:xfrm>
            <a:off x="5244966" y="921455"/>
            <a:ext cx="3307024" cy="2306472"/>
          </a:xfrm>
          <a:prstGeom prst="cloudCallout">
            <a:avLst>
              <a:gd name="adj1" fmla="val -55364"/>
              <a:gd name="adj2" fmla="val 36443"/>
            </a:avLst>
          </a:prstGeom>
          <a:ln w="34925" cap="flat">
            <a:solidFill>
              <a:srgbClr val="077A3E"/>
            </a:solidFill>
            <a:prstDash val="sysDot"/>
          </a:ln>
          <a:effectLst/>
        </p:spPr>
        <p:txBody>
          <a:bodyPr wrap="square" anchor="ctr" anchorCtr="0">
            <a:noAutofit/>
          </a:bodyPr>
          <a:lstStyle/>
          <a:p>
            <a:pPr marL="1270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Начисление доходов (признание обязательств) при неопределенном сроке</a:t>
            </a:r>
          </a:p>
        </p:txBody>
      </p:sp>
      <p:sp>
        <p:nvSpPr>
          <p:cNvPr id="12" name="Выноска-облако 11">
            <a:extLst>
              <a:ext uri="{FF2B5EF4-FFF2-40B4-BE49-F238E27FC236}">
                <a16:creationId xmlns:a16="http://schemas.microsoft.com/office/drawing/2014/main" id="{40714943-D775-4B27-8596-66C76EC37E73}"/>
              </a:ext>
            </a:extLst>
          </p:cNvPr>
          <p:cNvSpPr/>
          <p:nvPr/>
        </p:nvSpPr>
        <p:spPr>
          <a:xfrm>
            <a:off x="69748" y="988658"/>
            <a:ext cx="2906973" cy="2306472"/>
          </a:xfrm>
          <a:prstGeom prst="cloudCallout">
            <a:avLst>
              <a:gd name="adj1" fmla="val 72826"/>
              <a:gd name="adj2" fmla="val 26455"/>
            </a:avLst>
          </a:prstGeom>
          <a:ln w="34925" cap="flat">
            <a:solidFill>
              <a:srgbClr val="077A3E"/>
            </a:solidFill>
            <a:prstDash val="sysDot"/>
          </a:ln>
          <a:effectLst/>
        </p:spPr>
        <p:txBody>
          <a:bodyPr wrap="square" anchor="ctr" anchorCtr="0">
            <a:noAutofit/>
          </a:bodyPr>
          <a:lstStyle/>
          <a:p>
            <a:pPr marL="1270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Неопределенный срок </a:t>
            </a:r>
            <a:r>
              <a:rPr lang="mr-IN" sz="1600" b="1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операционная или финансовая аренда?*</a:t>
            </a:r>
          </a:p>
        </p:txBody>
      </p:sp>
      <p:sp>
        <p:nvSpPr>
          <p:cNvPr id="14" name="Выноска-облако 13">
            <a:extLst>
              <a:ext uri="{FF2B5EF4-FFF2-40B4-BE49-F238E27FC236}">
                <a16:creationId xmlns:a16="http://schemas.microsoft.com/office/drawing/2014/main" id="{40714943-D775-4B27-8596-66C76EC37E73}"/>
              </a:ext>
            </a:extLst>
          </p:cNvPr>
          <p:cNvSpPr/>
          <p:nvPr/>
        </p:nvSpPr>
        <p:spPr>
          <a:xfrm>
            <a:off x="5938052" y="4583329"/>
            <a:ext cx="2626501" cy="1935373"/>
          </a:xfrm>
          <a:prstGeom prst="cloudCallout">
            <a:avLst>
              <a:gd name="adj1" fmla="val -58879"/>
              <a:gd name="adj2" fmla="val -65485"/>
            </a:avLst>
          </a:prstGeom>
          <a:ln w="34925" cap="flat">
            <a:solidFill>
              <a:srgbClr val="077A3E"/>
            </a:solidFill>
            <a:prstDash val="sysDot"/>
          </a:ln>
          <a:effectLst/>
        </p:spPr>
        <p:txBody>
          <a:bodyPr wrap="square" anchor="ctr" anchorCtr="0">
            <a:noAutofit/>
          </a:bodyPr>
          <a:lstStyle/>
          <a:p>
            <a:pPr marL="1270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Аренда или услуга? (п.68 СГС КО)</a:t>
            </a:r>
          </a:p>
        </p:txBody>
      </p:sp>
      <p:sp>
        <p:nvSpPr>
          <p:cNvPr id="16" name="Выноска-облако 15">
            <a:extLst>
              <a:ext uri="{FF2B5EF4-FFF2-40B4-BE49-F238E27FC236}">
                <a16:creationId xmlns:a16="http://schemas.microsoft.com/office/drawing/2014/main" id="{40714943-D775-4B27-8596-66C76EC37E73}"/>
              </a:ext>
            </a:extLst>
          </p:cNvPr>
          <p:cNvSpPr/>
          <p:nvPr/>
        </p:nvSpPr>
        <p:spPr>
          <a:xfrm>
            <a:off x="258741" y="4606150"/>
            <a:ext cx="2626501" cy="1935373"/>
          </a:xfrm>
          <a:prstGeom prst="cloudCallout">
            <a:avLst>
              <a:gd name="adj1" fmla="val 52839"/>
              <a:gd name="adj2" fmla="val -64780"/>
            </a:avLst>
          </a:prstGeom>
          <a:ln w="34925" cap="flat">
            <a:solidFill>
              <a:srgbClr val="077A3E"/>
            </a:solidFill>
            <a:prstDash val="sysDot"/>
          </a:ln>
          <a:effectLst/>
        </p:spPr>
        <p:txBody>
          <a:bodyPr wrap="square" anchor="ctr" anchorCtr="0">
            <a:noAutofit/>
          </a:bodyPr>
          <a:lstStyle/>
          <a:p>
            <a:pPr marL="1270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Арендные платежи </a:t>
            </a:r>
            <a:r>
              <a:rPr lang="mr-IN" sz="16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16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не фиксированная сумма </a:t>
            </a:r>
          </a:p>
        </p:txBody>
      </p:sp>
    </p:spTree>
    <p:extLst>
      <p:ext uri="{BB962C8B-B14F-4D97-AF65-F5344CB8AC3E}">
        <p14:creationId xmlns:p14="http://schemas.microsoft.com/office/powerpoint/2010/main" val="32757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760465"/>
          </a:xfrm>
        </p:spPr>
        <p:txBody>
          <a:bodyPr/>
          <a:lstStyle/>
          <a:p>
            <a:r>
              <a:rPr lang="ru-RU" dirty="0"/>
              <a:t>Достоверность  (пункт 68 СГС «Концептуальные основы</a:t>
            </a:r>
            <a:r>
              <a:rPr lang="ru-RU" dirty="0" smtClean="0"/>
              <a:t>»)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581" y="1124744"/>
            <a:ext cx="8964915" cy="6278642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В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целях достоверного раскрытия информации в бухгалтерской (финансовой) отчетности информация об объектах бухгалтерского учета, фактах хозяйственной жизни должна быть представлена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соответствии с экономической сущностью фактов хозяйственной жизни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а не только их правовой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формой</a:t>
            </a:r>
          </a:p>
          <a:p>
            <a:pPr algn="just"/>
            <a:r>
              <a:rPr lang="ru-RU" sz="2400" dirty="0" smtClean="0"/>
              <a:t>          При </a:t>
            </a:r>
            <a:r>
              <a:rPr lang="ru-RU" sz="2400" dirty="0"/>
              <a:t>классификации факта хозяйственной жизни и определении того </a:t>
            </a:r>
            <a:r>
              <a:rPr lang="ru-RU" sz="2400" dirty="0" smtClean="0"/>
              <a:t>НПА </a:t>
            </a:r>
            <a:r>
              <a:rPr lang="ru-RU" sz="2400" dirty="0"/>
              <a:t>в рамках действующего бухгалтерского законодательства, на основании которого он будет учитываться в бухгалтерском учете (СГС "Аренда" или иной </a:t>
            </a:r>
            <a:r>
              <a:rPr lang="ru-RU" sz="2400" dirty="0" smtClean="0"/>
              <a:t>НПА), </a:t>
            </a:r>
            <a:r>
              <a:rPr lang="ru-RU" sz="2400" dirty="0"/>
              <a:t>следует </a:t>
            </a:r>
            <a:r>
              <a:rPr lang="ru-RU" sz="2400" b="1" i="1" dirty="0">
                <a:solidFill>
                  <a:srgbClr val="FF0000"/>
                </a:solidFill>
              </a:rPr>
              <a:t>исходить от фактически сложившихся правоотношений по пользованию имуществом </a:t>
            </a:r>
            <a:r>
              <a:rPr lang="ru-RU" sz="2400" dirty="0"/>
              <a:t>(например, наличие условия о предоставлении прав владения и (или) пользования в отношении имущества), включая анализ иных прав и обязанностей сторон по договору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39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1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1945" y="132661"/>
            <a:ext cx="6435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defTabSz="457200">
              <a:buSzPct val="130000"/>
            </a:pPr>
            <a:r>
              <a:rPr lang="ru-RU" sz="3200" b="1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ea typeface="Bookman Old Style" charset="0"/>
                <a:cs typeface="Times New Roman" panose="02020603050405020304" pitchFamily="18" charset="0"/>
              </a:rPr>
              <a:t>Изменения в законодательстве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96143" y="179386"/>
            <a:ext cx="388350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pPr/>
              <a:t>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2083" y="2253446"/>
            <a:ext cx="295195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5563" lvl="1" algn="ctr" defTabSz="457200">
              <a:buSzPct val="130000"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Bookman Old Style" charset="0"/>
                <a:cs typeface="Times New Roman" panose="02020603050405020304" pitchFamily="18" charset="0"/>
              </a:rPr>
              <a:t>ФЗ 247-ФЗ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3231721" y="3925096"/>
            <a:ext cx="2860555" cy="27492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8921" y="1272719"/>
            <a:ext cx="295511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5563" lvl="1" algn="ctr" defTabSz="457200">
              <a:buSzPct val="130000"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Bookman Old Style" charset="0"/>
                <a:cs typeface="Times New Roman" panose="02020603050405020304" pitchFamily="18" charset="0"/>
              </a:rPr>
              <a:t>ФЗ 444-</a:t>
            </a:r>
            <a:r>
              <a:rPr lang="ru-RU" sz="3200" b="1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ФЗ     </a:t>
            </a: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 rot="568702">
            <a:off x="3539142" y="1330449"/>
            <a:ext cx="22457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457200">
              <a:buSzPct val="130000"/>
            </a:pPr>
            <a:r>
              <a:rPr lang="ru-RU" sz="2600" b="1" dirty="0" smtClean="0">
                <a:solidFill>
                  <a:srgbClr val="C00000"/>
                </a:solidFill>
                <a:latin typeface="Bookman Old Style" charset="0"/>
                <a:ea typeface="Bookman Old Style" charset="0"/>
                <a:cs typeface="Bookman Old Style" charset="0"/>
              </a:rPr>
              <a:t>2018 год</a:t>
            </a:r>
          </a:p>
        </p:txBody>
      </p:sp>
      <p:sp>
        <p:nvSpPr>
          <p:cNvPr id="30" name="Прямоугольник 29"/>
          <p:cNvSpPr/>
          <p:nvPr/>
        </p:nvSpPr>
        <p:spPr>
          <a:xfrm rot="21007741">
            <a:off x="3373035" y="2529589"/>
            <a:ext cx="22457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457200">
              <a:buSzPct val="130000"/>
            </a:pPr>
            <a:r>
              <a:rPr lang="ru-RU" sz="2600" b="1" dirty="0" smtClean="0">
                <a:solidFill>
                  <a:srgbClr val="C00000"/>
                </a:solidFill>
                <a:latin typeface="Bookman Old Style" charset="0"/>
                <a:ea typeface="Bookman Old Style" charset="0"/>
                <a:cs typeface="Bookman Old Style" charset="0"/>
              </a:rPr>
              <a:t>2019 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54252" y="1857494"/>
            <a:ext cx="246826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ru-RU" sz="3200" b="1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402-ФЗ</a:t>
            </a:r>
            <a:endParaRPr lang="ru-RU" sz="3200" b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473507">
            <a:off x="3361345" y="1604729"/>
            <a:ext cx="2705348" cy="559258"/>
          </a:xfrm>
          <a:prstGeom prst="rightArrow">
            <a:avLst>
              <a:gd name="adj1" fmla="val 21134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 rot="21202976">
            <a:off x="3254568" y="2010716"/>
            <a:ext cx="2814861" cy="559258"/>
          </a:xfrm>
          <a:prstGeom prst="rightArrow">
            <a:avLst>
              <a:gd name="adj1" fmla="val 21134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3143" y="3890022"/>
            <a:ext cx="248986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ru-RU" sz="3200" b="1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БК РФ</a:t>
            </a:r>
            <a:endParaRPr lang="ru-RU" sz="3200" b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8111" y="3857542"/>
            <a:ext cx="279274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5563" lvl="1" algn="ctr" defTabSz="457200">
              <a:buSzPct val="130000"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Bookman Old Style" charset="0"/>
                <a:cs typeface="Times New Roman" panose="02020603050405020304" pitchFamily="18" charset="0"/>
              </a:rPr>
              <a:t>ФЗ 199-ФЗ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98111" y="5283175"/>
            <a:ext cx="283361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5563" lvl="1" algn="ctr" defTabSz="457200">
              <a:buSzPct val="130000"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Bookman Old Style" charset="0"/>
                <a:cs typeface="Times New Roman" panose="02020603050405020304" pitchFamily="18" charset="0"/>
              </a:rPr>
              <a:t>ФЗ 113-ФЗ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6573" y="5322467"/>
            <a:ext cx="2463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ru-RU" sz="3200" b="1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КоАП</a:t>
            </a:r>
            <a:endParaRPr lang="ru-RU" sz="3200" b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3231720" y="5406463"/>
            <a:ext cx="2860555" cy="33819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98623" y="4914239"/>
            <a:ext cx="22457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457200">
              <a:buSzPct val="130000"/>
            </a:pPr>
            <a:r>
              <a:rPr lang="ru-RU" sz="2600" b="1" dirty="0" smtClean="0">
                <a:solidFill>
                  <a:srgbClr val="C00000"/>
                </a:solidFill>
                <a:latin typeface="Bookman Old Style" charset="0"/>
                <a:ea typeface="Bookman Old Style" charset="0"/>
                <a:cs typeface="Bookman Old Style" charset="0"/>
              </a:rPr>
              <a:t>2019 год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398623" y="3414952"/>
            <a:ext cx="22457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457200">
              <a:buSzPct val="130000"/>
            </a:pPr>
            <a:r>
              <a:rPr lang="ru-RU" sz="2600" b="1" dirty="0" smtClean="0">
                <a:solidFill>
                  <a:srgbClr val="C00000"/>
                </a:solidFill>
                <a:latin typeface="Bookman Old Style" charset="0"/>
                <a:ea typeface="Bookman Old Style" charset="0"/>
                <a:cs typeface="Bookman Old Style" charset="0"/>
              </a:rPr>
              <a:t>2019 год</a:t>
            </a:r>
          </a:p>
        </p:txBody>
      </p:sp>
    </p:spTree>
    <p:extLst>
      <p:ext uri="{BB962C8B-B14F-4D97-AF65-F5344CB8AC3E}">
        <p14:creationId xmlns:p14="http://schemas.microsoft.com/office/powerpoint/2010/main" val="10496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pPr/>
              <a:t>40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908720"/>
            <a:ext cx="87925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договор аренды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условиями договора в любое время может быть расторгнут согласно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статье 610 ГК РФ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в целях отражения в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бухгалтерском учете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учета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операционной аренды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полагаясь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принцип допущения непрерывности деятельности субъекта учета, принимать во внимание период бюджетного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цикла 3 года (период формирования прогноза доходов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собственности) и размер арендных платежей, указанный в договоре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11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329019" y="80353"/>
            <a:ext cx="6290495" cy="9694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Операционная аренда </a:t>
            </a:r>
            <a:r>
              <a:rPr lang="mr-IN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ПБС </a:t>
            </a:r>
          </a:p>
          <a:p>
            <a:pPr algn="ctr" defTabSz="457200">
              <a:spcBef>
                <a:spcPct val="0"/>
              </a:spcBef>
            </a:pP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обязательств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Арендатор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4294967295"/>
          </p:nvPr>
        </p:nvSpPr>
        <p:spPr>
          <a:xfrm>
            <a:off x="8640763" y="49213"/>
            <a:ext cx="503237" cy="365125"/>
          </a:xfrm>
          <a:prstGeom prst="rect">
            <a:avLst/>
          </a:prstGeo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pPr/>
              <a:t>41</a:t>
            </a:fld>
            <a:endParaRPr lang="en-US" b="1" dirty="0">
              <a:solidFill>
                <a:srgbClr val="C79023"/>
              </a:solidFill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384666" y="1222107"/>
            <a:ext cx="8469164" cy="1829077"/>
            <a:chOff x="394618" y="1099624"/>
            <a:chExt cx="8469164" cy="1829077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394618" y="1277679"/>
              <a:ext cx="1881216" cy="105110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2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Момент признани</a:t>
              </a:r>
              <a:r>
                <a:rPr lang="ru-RU" sz="2200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</a:t>
              </a:r>
              <a:endPara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2857677" y="1099624"/>
              <a:ext cx="6006103" cy="461129"/>
            </a:xfrm>
            <a:prstGeom prst="rect">
              <a:avLst/>
            </a:prstGeom>
            <a:ln w="34925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Заключен договор</a:t>
              </a:r>
              <a:endPara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2857678" y="2105256"/>
              <a:ext cx="6006104" cy="823445"/>
            </a:xfrm>
            <a:prstGeom prst="rect">
              <a:avLst/>
            </a:prstGeom>
            <a:ln w="34925" cap="flat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Принятие обязательств пользования и содержания имущества (</a:t>
              </a:r>
              <a:r>
                <a:rPr lang="ru-RU" sz="2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акт приема-передачи</a:t>
              </a:r>
              <a:r>
                <a:rPr lang="ru-RU" sz="2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5474267" y="1572667"/>
              <a:ext cx="1651820" cy="461129"/>
            </a:xfrm>
            <a:prstGeom prst="rect">
              <a:avLst/>
            </a:prstGeom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200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</a:t>
              </a:r>
              <a:r>
                <a:rPr lang="ru-RU" sz="2200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 ранее?</a:t>
              </a:r>
              <a:endPara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" name="Прямая со стрелкой 2"/>
            <p:cNvCxnSpPr>
              <a:stCxn id="15" idx="3"/>
              <a:endCxn id="5" idx="1"/>
            </p:cNvCxnSpPr>
            <p:nvPr/>
          </p:nvCxnSpPr>
          <p:spPr>
            <a:xfrm flipV="1">
              <a:off x="2275834" y="1330189"/>
              <a:ext cx="581843" cy="4730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>
              <a:stCxn id="15" idx="3"/>
              <a:endCxn id="8" idx="1"/>
            </p:cNvCxnSpPr>
            <p:nvPr/>
          </p:nvCxnSpPr>
          <p:spPr>
            <a:xfrm>
              <a:off x="2275834" y="1803231"/>
              <a:ext cx="581844" cy="71374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5382429" y="1560753"/>
              <a:ext cx="1" cy="544503"/>
            </a:xfrm>
            <a:prstGeom prst="straightConnector1">
              <a:avLst/>
            </a:prstGeom>
            <a:ln w="60325">
              <a:solidFill>
                <a:srgbClr val="077A3E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Группа 58"/>
          <p:cNvGrpSpPr/>
          <p:nvPr/>
        </p:nvGrpSpPr>
        <p:grpSpPr>
          <a:xfrm>
            <a:off x="384666" y="3212470"/>
            <a:ext cx="8479115" cy="3382649"/>
            <a:chOff x="384666" y="3156198"/>
            <a:chExt cx="8479115" cy="3382649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394618" y="3156198"/>
              <a:ext cx="1796278" cy="196444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2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Отражение в учете</a:t>
              </a:r>
              <a:endPara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2865457" y="3174453"/>
              <a:ext cx="1809782" cy="947152"/>
            </a:xfrm>
            <a:prstGeom prst="rect">
              <a:avLst/>
            </a:prstGeom>
            <a:grpFill/>
            <a:ln w="34925" cap="flat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Конкурсные процедуры</a:t>
              </a:r>
              <a:endPara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5151457" y="3156198"/>
              <a:ext cx="3712324" cy="965407"/>
            </a:xfrm>
            <a:prstGeom prst="rect">
              <a:avLst/>
            </a:prstGeom>
            <a:grpFill/>
            <a:ln w="34925" cap="flat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900" b="1" dirty="0" err="1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Дт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9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1 501 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Х3 </a:t>
              </a:r>
              <a:r>
                <a:rPr lang="ru-RU" sz="19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224 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900" b="1" dirty="0" err="1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Кт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</a:t>
              </a:r>
              <a:r>
                <a:rPr lang="ru-RU" sz="19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502 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Х7</a:t>
              </a:r>
              <a:r>
                <a:rPr lang="ru-RU" sz="19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224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900" b="1" dirty="0" err="1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Дт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9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1 502 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Х7</a:t>
              </a:r>
              <a:r>
                <a:rPr lang="ru-RU" sz="19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224 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900" b="1" dirty="0" err="1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Кт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9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1 502 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Х1</a:t>
              </a:r>
              <a:r>
                <a:rPr lang="ru-RU" sz="19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224</a:t>
              </a:r>
            </a:p>
          </p:txBody>
        </p:sp>
        <p:cxnSp>
          <p:nvCxnSpPr>
            <p:cNvPr id="39" name="Прямая со стрелкой 38"/>
            <p:cNvCxnSpPr>
              <a:stCxn id="23" idx="3"/>
            </p:cNvCxnSpPr>
            <p:nvPr/>
          </p:nvCxnSpPr>
          <p:spPr>
            <a:xfrm flipV="1">
              <a:off x="2190896" y="3748457"/>
              <a:ext cx="666781" cy="389962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>
              <a:stCxn id="28" idx="3"/>
              <a:endCxn id="32" idx="1"/>
            </p:cNvCxnSpPr>
            <p:nvPr/>
          </p:nvCxnSpPr>
          <p:spPr>
            <a:xfrm flipV="1">
              <a:off x="4675239" y="3638902"/>
              <a:ext cx="476218" cy="9127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2865457" y="4273822"/>
              <a:ext cx="1809782" cy="947152"/>
            </a:xfrm>
            <a:prstGeom prst="rect">
              <a:avLst/>
            </a:prstGeom>
            <a:grpFill/>
            <a:ln w="34925" cap="flat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 </a:t>
              </a:r>
              <a:r>
                <a:rPr lang="ru-RU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ru-RU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онкурсных процедур</a:t>
              </a:r>
              <a:endPara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5151457" y="4255567"/>
              <a:ext cx="3712324" cy="965407"/>
            </a:xfrm>
            <a:prstGeom prst="rect">
              <a:avLst/>
            </a:prstGeom>
            <a:grpFill/>
            <a:ln w="34925" cap="flat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900" b="1" dirty="0" err="1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Дт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9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1 501 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Х3 </a:t>
              </a:r>
              <a:r>
                <a:rPr lang="ru-RU" sz="19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224 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900" b="1" dirty="0" err="1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Кт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</a:t>
              </a:r>
              <a:r>
                <a:rPr lang="ru-RU" sz="19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502 Х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ru-RU" sz="19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224</a:t>
              </a:r>
              <a:endParaRPr lang="ru-RU" sz="1900" b="1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Прямая со стрелкой 45"/>
            <p:cNvCxnSpPr>
              <a:stCxn id="44" idx="3"/>
              <a:endCxn id="45" idx="1"/>
            </p:cNvCxnSpPr>
            <p:nvPr/>
          </p:nvCxnSpPr>
          <p:spPr>
            <a:xfrm flipV="1">
              <a:off x="4675239" y="4738271"/>
              <a:ext cx="476218" cy="9127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>
              <a:stCxn id="23" idx="3"/>
              <a:endCxn id="44" idx="1"/>
            </p:cNvCxnSpPr>
            <p:nvPr/>
          </p:nvCxnSpPr>
          <p:spPr>
            <a:xfrm>
              <a:off x="2190896" y="4138419"/>
              <a:ext cx="674561" cy="608979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384666" y="5404409"/>
              <a:ext cx="1796278" cy="1134438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0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Сумма обязательств</a:t>
              </a:r>
              <a:endPara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3" name="Прямая со стрелкой 82"/>
          <p:cNvCxnSpPr>
            <a:endCxn id="87" idx="1"/>
          </p:cNvCxnSpPr>
          <p:nvPr/>
        </p:nvCxnSpPr>
        <p:spPr>
          <a:xfrm flipV="1">
            <a:off x="2205228" y="5720382"/>
            <a:ext cx="671949" cy="2558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61" idx="3"/>
          </p:cNvCxnSpPr>
          <p:nvPr/>
        </p:nvCxnSpPr>
        <p:spPr>
          <a:xfrm>
            <a:off x="2180944" y="6027900"/>
            <a:ext cx="666781" cy="3651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40714943-D775-4B27-8596-66C76EC37E73}"/>
              </a:ext>
            </a:extLst>
          </p:cNvPr>
          <p:cNvSpPr/>
          <p:nvPr/>
        </p:nvSpPr>
        <p:spPr>
          <a:xfrm>
            <a:off x="2877177" y="5464572"/>
            <a:ext cx="2505252" cy="511620"/>
          </a:xfrm>
          <a:prstGeom prst="rect">
            <a:avLst/>
          </a:prstGeom>
          <a:ln w="34925" cap="flat">
            <a:solidFill>
              <a:srgbClr val="077A3E"/>
            </a:solidFill>
            <a:prstDash val="sysDot"/>
          </a:ln>
          <a:effectLst/>
        </p:spPr>
        <p:txBody>
          <a:bodyPr wrap="square" anchor="ctr" anchorCtr="0">
            <a:noAutofit/>
          </a:bodyPr>
          <a:lstStyle/>
          <a:p>
            <a:pPr algn="ctr" defTabSz="457200">
              <a:spcBef>
                <a:spcPts val="1800"/>
              </a:spcBef>
            </a:pPr>
            <a:r>
              <a:rPr lang="ru-RU" sz="2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определен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40714943-D775-4B27-8596-66C76EC37E73}"/>
              </a:ext>
            </a:extLst>
          </p:cNvPr>
          <p:cNvSpPr/>
          <p:nvPr/>
        </p:nvSpPr>
        <p:spPr>
          <a:xfrm>
            <a:off x="2888897" y="6137478"/>
            <a:ext cx="2493532" cy="511620"/>
          </a:xfrm>
          <a:prstGeom prst="rect">
            <a:avLst/>
          </a:prstGeom>
          <a:ln w="34925" cap="flat">
            <a:solidFill>
              <a:srgbClr val="077A3E"/>
            </a:solidFill>
            <a:prstDash val="sysDot"/>
          </a:ln>
          <a:effectLst/>
        </p:spPr>
        <p:txBody>
          <a:bodyPr wrap="square" anchor="ctr" anchorCtr="0">
            <a:noAutofit/>
          </a:bodyPr>
          <a:lstStyle/>
          <a:p>
            <a:pPr algn="ctr" defTabSz="457200">
              <a:spcBef>
                <a:spcPts val="1800"/>
              </a:spcBef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40714943-D775-4B27-8596-66C76EC37E73}"/>
              </a:ext>
            </a:extLst>
          </p:cNvPr>
          <p:cNvSpPr/>
          <p:nvPr/>
        </p:nvSpPr>
        <p:spPr>
          <a:xfrm>
            <a:off x="5976138" y="5464572"/>
            <a:ext cx="2887641" cy="511620"/>
          </a:xfrm>
          <a:prstGeom prst="rect">
            <a:avLst/>
          </a:prstGeom>
          <a:ln w="34925" cap="flat">
            <a:solidFill>
              <a:srgbClr val="077A3E"/>
            </a:solidFill>
            <a:prstDash val="sysDot"/>
          </a:ln>
          <a:effectLst/>
        </p:spPr>
        <p:txBody>
          <a:bodyPr wrap="square" anchor="ctr" anchorCtr="0">
            <a:noAutofit/>
          </a:bodyPr>
          <a:lstStyle/>
          <a:p>
            <a:pPr algn="ctr" defTabSz="457200">
              <a:spcBef>
                <a:spcPts val="1800"/>
              </a:spcBef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договора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3" name="Прямая со стрелкой 92"/>
          <p:cNvCxnSpPr>
            <a:endCxn id="92" idx="1"/>
          </p:cNvCxnSpPr>
          <p:nvPr/>
        </p:nvCxnSpPr>
        <p:spPr>
          <a:xfrm flipV="1">
            <a:off x="5382429" y="5720382"/>
            <a:ext cx="593709" cy="56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40714943-D775-4B27-8596-66C76EC37E73}"/>
              </a:ext>
            </a:extLst>
          </p:cNvPr>
          <p:cNvSpPr/>
          <p:nvPr/>
        </p:nvSpPr>
        <p:spPr>
          <a:xfrm>
            <a:off x="5976138" y="6095276"/>
            <a:ext cx="2887641" cy="678316"/>
          </a:xfrm>
          <a:prstGeom prst="rect">
            <a:avLst/>
          </a:prstGeom>
          <a:ln w="34925" cap="flat">
            <a:solidFill>
              <a:srgbClr val="077A3E"/>
            </a:solidFill>
            <a:prstDash val="sysDot"/>
          </a:ln>
          <a:effectLst/>
        </p:spPr>
        <p:txBody>
          <a:bodyPr wrap="square" anchor="ctr" anchorCtr="0">
            <a:noAutofit/>
          </a:bodyPr>
          <a:lstStyle/>
          <a:p>
            <a:pPr algn="ctr" defTabSz="457200">
              <a:spcBef>
                <a:spcPts val="18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прогноза / Обозримое будущее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" name="Прямая со стрелкой 95"/>
          <p:cNvCxnSpPr/>
          <p:nvPr/>
        </p:nvCxnSpPr>
        <p:spPr>
          <a:xfrm flipV="1">
            <a:off x="5422285" y="6393083"/>
            <a:ext cx="553853" cy="58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4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190896" y="161703"/>
            <a:ext cx="6413552" cy="10310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Операционная аренда </a:t>
            </a:r>
            <a:r>
              <a:rPr lang="mr-IN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457200">
              <a:spcBef>
                <a:spcPct val="0"/>
              </a:spcBef>
            </a:pP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Начисление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Арендатор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pPr/>
              <a:t>42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0714943-D775-4B27-8596-66C76EC37E73}"/>
              </a:ext>
            </a:extLst>
          </p:cNvPr>
          <p:cNvSpPr/>
          <p:nvPr/>
        </p:nvSpPr>
        <p:spPr>
          <a:xfrm>
            <a:off x="389466" y="1333631"/>
            <a:ext cx="1881216" cy="1859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anchor="ctr" anchorCtr="0">
            <a:noAutofit/>
          </a:bodyPr>
          <a:lstStyle/>
          <a:p>
            <a:pPr algn="ctr" defTabSz="457200">
              <a:spcBef>
                <a:spcPts val="1800"/>
              </a:spcBef>
            </a:pP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момент заключения договора / передачи имущества</a:t>
            </a:r>
            <a:endParaRPr lang="ru-RU" sz="2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0714943-D775-4B27-8596-66C76EC37E73}"/>
              </a:ext>
            </a:extLst>
          </p:cNvPr>
          <p:cNvSpPr/>
          <p:nvPr/>
        </p:nvSpPr>
        <p:spPr>
          <a:xfrm>
            <a:off x="2884674" y="1277683"/>
            <a:ext cx="6259326" cy="2256480"/>
          </a:xfrm>
          <a:prstGeom prst="rect">
            <a:avLst/>
          </a:prstGeom>
          <a:ln w="34925">
            <a:solidFill>
              <a:srgbClr val="077A3E"/>
            </a:solidFill>
            <a:prstDash val="sysDot"/>
          </a:ln>
          <a:effectLst/>
        </p:spPr>
        <p:txBody>
          <a:bodyPr wrap="square" anchor="ctr" anchorCtr="0">
            <a:noAutofit/>
          </a:bodyPr>
          <a:lstStyle/>
          <a:p>
            <a:pPr algn="ctr" defTabSz="457200">
              <a:spcBef>
                <a:spcPts val="1800"/>
              </a:spcBef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объекта учета аренды </a:t>
            </a:r>
            <a:r>
              <a:rPr lang="mr-IN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пользование активом и одновременно кредиторская задолженность</a:t>
            </a:r>
          </a:p>
          <a:p>
            <a:pPr algn="ctr" defTabSz="457200">
              <a:spcBef>
                <a:spcPts val="600"/>
              </a:spcBef>
            </a:pP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0 111 4Х 351    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0 302 24 73х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ts val="600"/>
              </a:spcBef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сумме договора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 стрелкой 2"/>
          <p:cNvCxnSpPr>
            <a:stCxn id="15" idx="3"/>
          </p:cNvCxnSpPr>
          <p:nvPr/>
        </p:nvCxnSpPr>
        <p:spPr>
          <a:xfrm flipV="1">
            <a:off x="2270682" y="2206204"/>
            <a:ext cx="613063" cy="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370102" y="5692218"/>
            <a:ext cx="8827148" cy="941478"/>
            <a:chOff x="362277" y="3094620"/>
            <a:chExt cx="8686030" cy="94147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362277" y="3094620"/>
              <a:ext cx="1922594" cy="941478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4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оплата согласно договору</a:t>
              </a:r>
              <a:endPara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3073423" y="3235357"/>
              <a:ext cx="5974884" cy="800741"/>
            </a:xfrm>
            <a:prstGeom prst="rect">
              <a:avLst/>
            </a:prstGeom>
            <a:noFill/>
            <a:ln w="34925" cap="flat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marL="711200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 err="1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Дт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1 302 24 83Х   </a:t>
              </a:r>
              <a:r>
                <a:rPr lang="ru-RU" sz="2400" b="1" dirty="0" err="1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Кт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1 304 05 224</a:t>
              </a:r>
            </a:p>
            <a:p>
              <a:pPr marL="711200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 err="1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Дт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0 302 24 83Х     </a:t>
              </a:r>
              <a:r>
                <a:rPr lang="ru-RU" sz="2400" b="1" dirty="0" err="1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Кт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0 201 11 610</a:t>
              </a:r>
            </a:p>
          </p:txBody>
        </p:sp>
        <p:cxnSp>
          <p:nvCxnSpPr>
            <p:cNvPr id="39" name="Прямая со стрелкой 38"/>
            <p:cNvCxnSpPr>
              <a:endCxn id="32" idx="1"/>
            </p:cNvCxnSpPr>
            <p:nvPr/>
          </p:nvCxnSpPr>
          <p:spPr>
            <a:xfrm>
              <a:off x="2304790" y="3626600"/>
              <a:ext cx="768633" cy="9128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82" y="2573111"/>
            <a:ext cx="1039274" cy="1270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543" y="4030754"/>
            <a:ext cx="1521584" cy="1926503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389466" y="3336354"/>
            <a:ext cx="8713665" cy="2258392"/>
            <a:chOff x="437087" y="2920625"/>
            <a:chExt cx="8427744" cy="225839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437087" y="2920625"/>
              <a:ext cx="1941129" cy="1800200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4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Ежемесячно (иной расчетный период)</a:t>
              </a:r>
              <a:endPara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2889947" y="3369736"/>
              <a:ext cx="5974884" cy="1809281"/>
            </a:xfrm>
            <a:prstGeom prst="rect">
              <a:avLst/>
            </a:prstGeom>
            <a:noFill/>
            <a:ln w="34925" cap="flat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marL="711200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 err="1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Дт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0 502 11 224  </a:t>
              </a:r>
              <a:r>
                <a:rPr lang="ru-RU" sz="2400" b="1" dirty="0" err="1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Кт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0 502 12</a:t>
              </a:r>
              <a:r>
                <a:rPr lang="ru-RU" sz="24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224</a:t>
              </a:r>
            </a:p>
            <a:p>
              <a:pPr marL="711200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 err="1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Дт</a:t>
              </a:r>
              <a:r>
                <a:rPr lang="ru-RU" sz="24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0 401 20 224 (109)  </a:t>
              </a:r>
              <a:r>
                <a:rPr lang="ru-RU" sz="2400" b="1" dirty="0" err="1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Кт</a:t>
              </a:r>
              <a:r>
                <a:rPr lang="ru-RU" sz="24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0 104 4Х 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451</a:t>
              </a:r>
              <a:endParaRPr lang="ru-RU" sz="2400" b="1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5875"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i="1" dirty="0" smtClean="0"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800" b="1" i="1" dirty="0" smtClean="0">
                  <a:solidFill>
                    <a:schemeClr val="tx2">
                      <a:lumMod val="75000"/>
                    </a:schemeClr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Амортизация в сумме арендных платежей</a:t>
              </a:r>
              <a:endPara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Прямая со стрелкой 17"/>
            <p:cNvCxnSpPr>
              <a:stCxn id="16" idx="3"/>
            </p:cNvCxnSpPr>
            <p:nvPr/>
          </p:nvCxnSpPr>
          <p:spPr>
            <a:xfrm>
              <a:off x="2378216" y="3820725"/>
              <a:ext cx="497865" cy="311159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015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43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030173" y="129711"/>
            <a:ext cx="6840759" cy="15611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</a:rPr>
              <a:t>Контроль, анализ кредиторской задолженности по счету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302 24 000 «Расчеты по арендной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плате»</a:t>
            </a:r>
            <a:endParaRPr lang="en-GB" sz="3200" b="1" u="sng" dirty="0">
              <a:solidFill>
                <a:srgbClr val="002060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177482" y="1161211"/>
            <a:ext cx="2282634" cy="6133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1200"/>
              </a:spcAft>
            </a:pPr>
            <a:r>
              <a:rPr lang="ru-RU" sz="3200" b="1" dirty="0" smtClean="0">
                <a:solidFill>
                  <a:srgbClr val="FF0000"/>
                </a:solidFill>
              </a:rPr>
              <a:t>Арендатор</a:t>
            </a:r>
            <a:endParaRPr lang="en-GB" sz="3200" b="1" u="sng" dirty="0">
              <a:solidFill>
                <a:srgbClr val="FF0000"/>
              </a:solidFill>
            </a:endParaRPr>
          </a:p>
          <a:p>
            <a:pPr algn="just">
              <a:spcAft>
                <a:spcPts val="1200"/>
              </a:spcAft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184223"/>
            <a:ext cx="2471942" cy="621792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defTabSz="457200"/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0 111 4Х 351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11083" y="2184222"/>
            <a:ext cx="2515526" cy="621792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defTabSz="457200"/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0 104 4Х 451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07275" y="6289974"/>
            <a:ext cx="1193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27418" y="3509585"/>
            <a:ext cx="1858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Долга нет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Минус 1"/>
          <p:cNvSpPr/>
          <p:nvPr/>
        </p:nvSpPr>
        <p:spPr>
          <a:xfrm>
            <a:off x="2478247" y="2228471"/>
            <a:ext cx="544926" cy="533295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 2"/>
          <p:cNvSpPr/>
          <p:nvPr/>
        </p:nvSpPr>
        <p:spPr>
          <a:xfrm>
            <a:off x="5741872" y="2296802"/>
            <a:ext cx="538650" cy="464964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3632" y="2165457"/>
            <a:ext cx="2621370" cy="729512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defTabSz="457200"/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0 302 24 73Х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 rot="5400000">
            <a:off x="4420801" y="860919"/>
            <a:ext cx="681128" cy="4769858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04037" y="5534361"/>
            <a:ext cx="7580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⫸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062064" y="5510337"/>
            <a:ext cx="142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3170638" y="6242247"/>
            <a:ext cx="792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2872141" y="5494809"/>
            <a:ext cx="345961" cy="1264961"/>
          </a:xfrm>
          <a:prstGeom prst="leftBrace">
            <a:avLst>
              <a:gd name="adj1" fmla="val 5830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73955" y="5733256"/>
            <a:ext cx="1481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???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0378" y="4279128"/>
            <a:ext cx="2385589" cy="461665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0 302 24 83Х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2824" y="4279128"/>
            <a:ext cx="2389116" cy="461665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0 104 4Х 451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4460188" y="4328889"/>
            <a:ext cx="705170" cy="309822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4756517" y="3912101"/>
            <a:ext cx="4848" cy="3273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25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190896" y="143463"/>
            <a:ext cx="6290495" cy="9694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Операционная аренда </a:t>
            </a:r>
          </a:p>
          <a:p>
            <a:pPr algn="ctr" defTabSz="457200">
              <a:spcBef>
                <a:spcPct val="0"/>
              </a:spcBef>
            </a:pP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доходов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Арендодатель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pPr/>
              <a:t>44</a:t>
            </a:fld>
            <a:endParaRPr lang="en-US" b="1" dirty="0">
              <a:solidFill>
                <a:srgbClr val="C79023"/>
              </a:solidFill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394618" y="1324708"/>
            <a:ext cx="8469164" cy="1829077"/>
            <a:chOff x="394618" y="1099624"/>
            <a:chExt cx="8469164" cy="1829077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394618" y="1277679"/>
              <a:ext cx="1881216" cy="105110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2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Момент признани</a:t>
              </a:r>
              <a:r>
                <a:rPr lang="ru-RU" sz="2200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</a:t>
              </a:r>
              <a:endPara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2857677" y="1099624"/>
              <a:ext cx="6006103" cy="461129"/>
            </a:xfrm>
            <a:prstGeom prst="rect">
              <a:avLst/>
            </a:prstGeom>
            <a:ln w="34925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Заключен договор</a:t>
              </a:r>
              <a:endPara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2857678" y="2105256"/>
              <a:ext cx="6006104" cy="823445"/>
            </a:xfrm>
            <a:prstGeom prst="rect">
              <a:avLst/>
            </a:prstGeom>
            <a:ln w="34925" cap="flat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Принятие обязательств пользования и содержания имущества (акт приема-передачи)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5474267" y="1572667"/>
              <a:ext cx="1651820" cy="461129"/>
            </a:xfrm>
            <a:prstGeom prst="rect">
              <a:avLst/>
            </a:prstGeom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200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</a:t>
              </a:r>
              <a:r>
                <a:rPr lang="ru-RU" sz="2200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 ранее?</a:t>
              </a:r>
              <a:endPara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" name="Прямая со стрелкой 2"/>
            <p:cNvCxnSpPr>
              <a:stCxn id="15" idx="3"/>
              <a:endCxn id="5" idx="1"/>
            </p:cNvCxnSpPr>
            <p:nvPr/>
          </p:nvCxnSpPr>
          <p:spPr>
            <a:xfrm flipV="1">
              <a:off x="2275834" y="1330189"/>
              <a:ext cx="581843" cy="4730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>
              <a:stCxn id="15" idx="3"/>
              <a:endCxn id="8" idx="1"/>
            </p:cNvCxnSpPr>
            <p:nvPr/>
          </p:nvCxnSpPr>
          <p:spPr>
            <a:xfrm>
              <a:off x="2275834" y="1803231"/>
              <a:ext cx="581844" cy="71374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5382429" y="1560753"/>
              <a:ext cx="1" cy="544503"/>
            </a:xfrm>
            <a:prstGeom prst="straightConnector1">
              <a:avLst/>
            </a:prstGeom>
            <a:ln w="60325">
              <a:solidFill>
                <a:srgbClr val="077A3E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394618" y="3437553"/>
            <a:ext cx="8469163" cy="1078176"/>
            <a:chOff x="394618" y="3212470"/>
            <a:chExt cx="8469163" cy="107817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394618" y="3212470"/>
              <a:ext cx="1796278" cy="1078176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2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Отражение в учете</a:t>
              </a:r>
              <a:endPara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2888897" y="3212470"/>
              <a:ext cx="5974884" cy="1078176"/>
            </a:xfrm>
            <a:prstGeom prst="rect">
              <a:avLst/>
            </a:prstGeom>
            <a:noFill/>
            <a:ln w="34925" cap="flat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marL="711200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 err="1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Дт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 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507 Х0 121  </a:t>
              </a:r>
              <a:r>
                <a:rPr lang="ru-RU" sz="2400" b="1" dirty="0" err="1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Кт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</a:t>
              </a:r>
              <a:r>
                <a:rPr lang="ru-RU" sz="24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504</a:t>
              </a:r>
              <a:r>
                <a:rPr lang="ru-RU" sz="24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Х0</a:t>
              </a:r>
              <a:r>
                <a:rPr lang="ru-RU" sz="24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121</a:t>
              </a:r>
              <a:endParaRPr lang="ru-RU" sz="2400" b="1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>
              <a:off x="2180944" y="3695174"/>
              <a:ext cx="684513" cy="9127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384666" y="4982369"/>
            <a:ext cx="8479113" cy="1312911"/>
            <a:chOff x="384666" y="5460681"/>
            <a:chExt cx="8479113" cy="131291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384666" y="5460681"/>
              <a:ext cx="1796278" cy="1134438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0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Сумма обязательств</a:t>
              </a:r>
              <a:endPara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3" name="Прямая со стрелкой 82"/>
            <p:cNvCxnSpPr>
              <a:endCxn id="87" idx="1"/>
            </p:cNvCxnSpPr>
            <p:nvPr/>
          </p:nvCxnSpPr>
          <p:spPr>
            <a:xfrm flipV="1">
              <a:off x="2205228" y="5720382"/>
              <a:ext cx="671949" cy="25581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Прямая со стрелкой 83"/>
            <p:cNvCxnSpPr>
              <a:stCxn id="61" idx="3"/>
            </p:cNvCxnSpPr>
            <p:nvPr/>
          </p:nvCxnSpPr>
          <p:spPr>
            <a:xfrm>
              <a:off x="2180944" y="6027900"/>
              <a:ext cx="666781" cy="365183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2877177" y="5464572"/>
              <a:ext cx="2505252" cy="511620"/>
            </a:xfrm>
            <a:prstGeom prst="rect">
              <a:avLst/>
            </a:prstGeom>
            <a:noFill/>
            <a:ln w="34925" cap="flat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Срок определен</a:t>
              </a:r>
              <a:endPara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2888897" y="6137478"/>
              <a:ext cx="2493532" cy="511620"/>
            </a:xfrm>
            <a:prstGeom prst="rect">
              <a:avLst/>
            </a:prstGeom>
            <a:noFill/>
            <a:ln w="34925" cap="flat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Срок </a:t>
              </a:r>
              <a:r>
                <a:rPr lang="ru-RU" sz="22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</a:t>
              </a:r>
              <a:r>
                <a:rPr lang="ru-RU" sz="2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определен</a:t>
              </a:r>
              <a:endPara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5976138" y="5464572"/>
              <a:ext cx="2887641" cy="511620"/>
            </a:xfrm>
            <a:prstGeom prst="rect">
              <a:avLst/>
            </a:prstGeom>
            <a:noFill/>
            <a:ln w="34925" cap="flat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Сумма договора</a:t>
              </a:r>
              <a:endPara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3" name="Прямая со стрелкой 92"/>
            <p:cNvCxnSpPr>
              <a:endCxn id="92" idx="1"/>
            </p:cNvCxnSpPr>
            <p:nvPr/>
          </p:nvCxnSpPr>
          <p:spPr>
            <a:xfrm flipV="1">
              <a:off x="5382429" y="5720382"/>
              <a:ext cx="593709" cy="5612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5976138" y="6095276"/>
              <a:ext cx="2887641" cy="678316"/>
            </a:xfrm>
            <a:prstGeom prst="rect">
              <a:avLst/>
            </a:prstGeom>
            <a:noFill/>
            <a:ln w="34925" cap="flat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Период прогноза / Обозримое будущее</a:t>
              </a:r>
              <a:endPara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6" name="Прямая со стрелкой 95"/>
            <p:cNvCxnSpPr/>
            <p:nvPr/>
          </p:nvCxnSpPr>
          <p:spPr>
            <a:xfrm flipV="1">
              <a:off x="5422285" y="6393083"/>
              <a:ext cx="553853" cy="5819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880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190896" y="143463"/>
            <a:ext cx="6290495" cy="9694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Операционная аренда </a:t>
            </a:r>
            <a:r>
              <a:rPr lang="mr-IN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457200">
              <a:spcBef>
                <a:spcPct val="0"/>
              </a:spcBef>
            </a:pP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Начисление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Арендодатель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4294967295"/>
          </p:nvPr>
        </p:nvSpPr>
        <p:spPr>
          <a:xfrm>
            <a:off x="8640763" y="49213"/>
            <a:ext cx="503237" cy="365125"/>
          </a:xfrm>
          <a:prstGeom prst="rect">
            <a:avLst/>
          </a:prstGeo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pPr/>
              <a:t>45</a:t>
            </a:fld>
            <a:endParaRPr lang="en-US" b="1" dirty="0">
              <a:solidFill>
                <a:srgbClr val="C79023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51520" y="1225152"/>
            <a:ext cx="8638376" cy="3175884"/>
            <a:chOff x="268343" y="1190033"/>
            <a:chExt cx="8638376" cy="317588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268343" y="1521673"/>
              <a:ext cx="2007491" cy="252028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2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момент заключения договора / передачи имущества</a:t>
              </a:r>
              <a:endPara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2900616" y="1190033"/>
              <a:ext cx="6006103" cy="3175884"/>
            </a:xfrm>
            <a:prstGeom prst="rect">
              <a:avLst/>
            </a:prstGeom>
            <a:ln w="34925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Отражение факта передачи актива в аренду</a:t>
              </a:r>
            </a:p>
            <a:p>
              <a:pPr marL="490538" defTabSz="457200"/>
              <a:r>
                <a:rPr lang="ru-RU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Дт</a:t>
              </a:r>
              <a:r>
                <a:rPr lang="ru-RU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0 101 ХХ 310     </a:t>
              </a:r>
              <a:r>
                <a:rPr lang="ru-RU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Кт</a:t>
              </a:r>
              <a:r>
                <a:rPr lang="ru-RU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0 101 ХХ 310</a:t>
              </a:r>
            </a:p>
            <a:p>
              <a:pPr marL="490538" defTabSz="457200"/>
              <a:r>
                <a:rPr lang="ru-RU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Увеличение счета 25 </a:t>
              </a:r>
            </a:p>
            <a:p>
              <a:pPr algn="ctr" defTabSz="457200"/>
              <a:r>
                <a:rPr lang="ru-RU" sz="28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сумме стоимости имущества</a:t>
              </a:r>
            </a:p>
            <a:p>
              <a:pPr algn="ctr" defTabSz="457200"/>
              <a:r>
                <a:rPr lang="ru-RU" sz="28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отражение в Инвентарной карточке</a:t>
              </a:r>
            </a:p>
            <a:p>
              <a:pPr algn="ctr" defTabSz="457200"/>
              <a:r>
                <a:rPr lang="ru-RU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Начисление доходов будущих периодов</a:t>
              </a:r>
            </a:p>
            <a:p>
              <a:pPr algn="ctr" defTabSz="457200"/>
              <a:r>
                <a:rPr lang="ru-RU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Дт</a:t>
              </a:r>
              <a:r>
                <a:rPr lang="ru-RU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0 205 21 </a:t>
              </a:r>
              <a:r>
                <a:rPr lang="ru-RU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56х     </a:t>
              </a:r>
              <a:r>
                <a:rPr lang="ru-RU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Кт</a:t>
              </a:r>
              <a:r>
                <a:rPr lang="ru-RU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0 401 </a:t>
              </a:r>
              <a:r>
                <a:rPr lang="ru-RU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 </a:t>
              </a:r>
              <a:r>
                <a:rPr lang="ru-RU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121</a:t>
              </a:r>
            </a:p>
          </p:txBody>
        </p:sp>
        <p:cxnSp>
          <p:nvCxnSpPr>
            <p:cNvPr id="3" name="Прямая со стрелкой 2"/>
            <p:cNvCxnSpPr>
              <a:stCxn id="15" idx="3"/>
              <a:endCxn id="5" idx="1"/>
            </p:cNvCxnSpPr>
            <p:nvPr/>
          </p:nvCxnSpPr>
          <p:spPr>
            <a:xfrm flipV="1">
              <a:off x="2275834" y="2777975"/>
              <a:ext cx="624782" cy="383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251520" y="4566214"/>
            <a:ext cx="8892479" cy="1656184"/>
            <a:chOff x="251520" y="2921246"/>
            <a:chExt cx="8892479" cy="1656184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251520" y="2921246"/>
              <a:ext cx="2024314" cy="165618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4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Ежемесячно (иной расчетный период)</a:t>
              </a:r>
              <a:endPara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2943272" y="3210250"/>
              <a:ext cx="6200727" cy="1238078"/>
            </a:xfrm>
            <a:prstGeom prst="rect">
              <a:avLst/>
            </a:prstGeom>
            <a:ln w="34925" cap="flat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marL="711200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 err="1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Дт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0 401 40 121  </a:t>
              </a:r>
              <a:r>
                <a:rPr lang="ru-RU" sz="2400" b="1" dirty="0" err="1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Кт</a:t>
              </a:r>
              <a:r>
                <a:rPr lang="ru-RU" sz="24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0 401 10</a:t>
              </a:r>
              <a:r>
                <a:rPr lang="ru-RU" sz="24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121</a:t>
              </a:r>
            </a:p>
            <a:p>
              <a:pPr marL="15875"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i="1" dirty="0">
                  <a:solidFill>
                    <a:srgbClr val="00206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</a:t>
              </a:r>
              <a:r>
                <a:rPr lang="ru-RU" sz="2800" b="1" i="1" dirty="0" smtClean="0">
                  <a:solidFill>
                    <a:srgbClr val="00206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ачисление доходов текущего периода</a:t>
              </a:r>
              <a:endParaRPr lang="ru-RU" sz="2800" b="1" i="1" dirty="0">
                <a:solidFill>
                  <a:srgbClr val="00206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>
              <a:off x="2245968" y="3740211"/>
              <a:ext cx="684513" cy="91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829032" y="1770601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908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46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1968499" y="179386"/>
            <a:ext cx="6786246" cy="16654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</a:rPr>
              <a:t>Анализ дебиторской задолженности по счету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205 20 000 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собственности»</a:t>
            </a:r>
            <a:endParaRPr lang="en-GB" sz="3200" b="1" u="sng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3840045"/>
            <a:ext cx="2798168" cy="1187706"/>
          </a:xfrm>
          <a:prstGeom prst="roundRect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 defTabSz="457200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задолженности, сверка расчетов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8841" y="2961973"/>
            <a:ext cx="3303087" cy="858170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defTabSz="457200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Кредитовый остаток по счету 0 401 40 121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8841" y="5188972"/>
            <a:ext cx="3303087" cy="904323"/>
          </a:xfrm>
          <a:prstGeom prst="roundRect">
            <a:avLst>
              <a:gd name="adj" fmla="val 45178"/>
            </a:avLst>
          </a:prstGeom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defTabSz="457200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Дебетовый остаток по счету 0 205 21 000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053" y="2238280"/>
            <a:ext cx="2897779" cy="62179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defTabSz="457200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Арендодатель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5257118" y="3212976"/>
            <a:ext cx="395002" cy="244827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54485" y="2860072"/>
            <a:ext cx="491687" cy="2950693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wordArtVert" wrap="square" rtlCol="0" anchor="ctr" anchorCtr="1">
            <a:noAutofit/>
          </a:bodyPr>
          <a:lstStyle/>
          <a:p>
            <a:pPr algn="ctr" defTabSz="457200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Расчетно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92280" y="4077072"/>
            <a:ext cx="6078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⋚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8164814" y="3879900"/>
            <a:ext cx="5597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7609" y="5499860"/>
            <a:ext cx="5597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1476" y="5493130"/>
            <a:ext cx="18719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Задолженность</a:t>
            </a:r>
          </a:p>
          <a:p>
            <a:r>
              <a:rPr lang="ru-RU" sz="2000" dirty="0" smtClean="0"/>
              <a:t>Переплата</a:t>
            </a:r>
          </a:p>
          <a:p>
            <a:r>
              <a:rPr lang="ru-RU" sz="2000" dirty="0" smtClean="0"/>
              <a:t>Долга нет</a:t>
            </a:r>
          </a:p>
          <a:p>
            <a:r>
              <a:rPr lang="ru-RU" sz="2000" dirty="0" smtClean="0"/>
              <a:t>Ошибка</a:t>
            </a:r>
            <a:endParaRPr lang="ru-RU" sz="2000" dirty="0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2783463" y="5661248"/>
            <a:ext cx="276369" cy="94660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60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190896" y="143463"/>
            <a:ext cx="629049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Операционная аренда </a:t>
            </a:r>
            <a:r>
              <a:rPr lang="mr-IN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457200">
              <a:spcBef>
                <a:spcPct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Прекращение договора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pPr/>
              <a:t>47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40714943-D775-4B27-8596-66C76EC37E73}"/>
              </a:ext>
            </a:extLst>
          </p:cNvPr>
          <p:cNvSpPr/>
          <p:nvPr/>
        </p:nvSpPr>
        <p:spPr>
          <a:xfrm>
            <a:off x="152103" y="1807210"/>
            <a:ext cx="2023709" cy="150807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algn="ctr" defTabSz="457200">
              <a:spcBef>
                <a:spcPts val="1800"/>
              </a:spcBef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АРЕНДАТОР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Прямая со стрелкой 82"/>
          <p:cNvCxnSpPr>
            <a:stCxn id="61" idx="3"/>
            <a:endCxn id="87" idx="1"/>
          </p:cNvCxnSpPr>
          <p:nvPr/>
        </p:nvCxnSpPr>
        <p:spPr>
          <a:xfrm flipV="1">
            <a:off x="2175812" y="1775957"/>
            <a:ext cx="999242" cy="7852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61" idx="3"/>
            <a:endCxn id="34" idx="1"/>
          </p:cNvCxnSpPr>
          <p:nvPr/>
        </p:nvCxnSpPr>
        <p:spPr>
          <a:xfrm>
            <a:off x="2175812" y="2561249"/>
            <a:ext cx="978918" cy="6359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40714943-D775-4B27-8596-66C76EC37E73}"/>
              </a:ext>
            </a:extLst>
          </p:cNvPr>
          <p:cNvSpPr/>
          <p:nvPr/>
        </p:nvSpPr>
        <p:spPr>
          <a:xfrm>
            <a:off x="3175054" y="1363814"/>
            <a:ext cx="5986603" cy="824285"/>
          </a:xfrm>
          <a:prstGeom prst="rect">
            <a:avLst/>
          </a:prstGeom>
          <a:ln w="34925" cap="flat">
            <a:solidFill>
              <a:srgbClr val="077A3E"/>
            </a:solidFill>
            <a:prstDash val="sysDot"/>
          </a:ln>
          <a:effectLst/>
        </p:spPr>
        <p:txBody>
          <a:bodyPr wrap="square" anchor="ctr" anchorCtr="0">
            <a:noAutofit/>
          </a:bodyPr>
          <a:lstStyle/>
          <a:p>
            <a:pPr algn="ctr" defTabSz="457200">
              <a:spcBef>
                <a:spcPts val="1800"/>
              </a:spcBef>
            </a:pP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0 104 4Х 451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0 111 4Х 451</a:t>
            </a:r>
          </a:p>
          <a:p>
            <a:pPr algn="ctr" defTabSz="457200"/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сумме накопленной амортизации</a:t>
            </a:r>
            <a:endParaRPr lang="ru-RU" sz="2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0714943-D775-4B27-8596-66C76EC37E73}"/>
              </a:ext>
            </a:extLst>
          </p:cNvPr>
          <p:cNvSpPr/>
          <p:nvPr/>
        </p:nvSpPr>
        <p:spPr>
          <a:xfrm>
            <a:off x="3154730" y="2561249"/>
            <a:ext cx="5986603" cy="1271951"/>
          </a:xfrm>
          <a:prstGeom prst="rect">
            <a:avLst/>
          </a:prstGeom>
          <a:ln w="34925" cap="flat">
            <a:solidFill>
              <a:srgbClr val="077A3E"/>
            </a:solidFill>
            <a:prstDash val="sysDot"/>
          </a:ln>
          <a:effectLst/>
        </p:spPr>
        <p:txBody>
          <a:bodyPr wrap="square" anchor="ctr" anchorCtr="0">
            <a:noAutofit/>
          </a:bodyPr>
          <a:lstStyle/>
          <a:p>
            <a:pPr algn="ctr" defTabSz="457200">
              <a:spcBef>
                <a:spcPts val="1800"/>
              </a:spcBef>
            </a:pP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0 111 4Х 351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0 302 24 73х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ru-RU" sz="2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Доп.запись</a:t>
            </a: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досрочном расторжении</a:t>
            </a:r>
          </a:p>
          <a:p>
            <a:pPr algn="ctr" defTabSz="457200"/>
            <a:r>
              <a:rPr lang="ru-RU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«Красное </a:t>
            </a:r>
            <a:r>
              <a:rPr lang="ru-RU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сторно</a:t>
            </a: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mr-IN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остат.стоим</a:t>
            </a: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500-е счета</a:t>
            </a:r>
            <a:endParaRPr lang="ru-RU" sz="2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0714943-D775-4B27-8596-66C76EC37E73}"/>
              </a:ext>
            </a:extLst>
          </p:cNvPr>
          <p:cNvSpPr/>
          <p:nvPr/>
        </p:nvSpPr>
        <p:spPr>
          <a:xfrm>
            <a:off x="3175054" y="5445224"/>
            <a:ext cx="5968946" cy="1106717"/>
          </a:xfrm>
          <a:prstGeom prst="rect">
            <a:avLst/>
          </a:prstGeom>
          <a:ln w="34925" cap="flat">
            <a:solidFill>
              <a:srgbClr val="077A3E"/>
            </a:solidFill>
            <a:prstDash val="sysDot"/>
          </a:ln>
          <a:effectLst/>
        </p:spPr>
        <p:txBody>
          <a:bodyPr wrap="square" anchor="ctr" anchorCtr="0">
            <a:noAutofit/>
          </a:bodyPr>
          <a:lstStyle/>
          <a:p>
            <a:pPr algn="ctr" defTabSz="457200"/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0 205 21 560    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0 401 40 121</a:t>
            </a:r>
          </a:p>
          <a:p>
            <a:pPr algn="ctr" defTabSz="457200"/>
            <a:r>
              <a:rPr lang="ru-RU" sz="21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Доп.запись</a:t>
            </a:r>
            <a:r>
              <a:rPr lang="ru-RU" sz="21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досрочном расторжении</a:t>
            </a:r>
          </a:p>
          <a:p>
            <a:pPr algn="ctr" defTabSz="457200"/>
            <a:r>
              <a:rPr lang="ru-RU" sz="21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«Красное </a:t>
            </a:r>
            <a:r>
              <a:rPr lang="ru-RU" sz="21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сторно</a:t>
            </a:r>
            <a:r>
              <a:rPr lang="ru-RU" sz="21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корректировка прогноза</a:t>
            </a:r>
            <a:endParaRPr lang="ru-RU" sz="21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0714943-D775-4B27-8596-66C76EC37E73}"/>
              </a:ext>
            </a:extLst>
          </p:cNvPr>
          <p:cNvSpPr/>
          <p:nvPr/>
        </p:nvSpPr>
        <p:spPr>
          <a:xfrm>
            <a:off x="3175054" y="4437112"/>
            <a:ext cx="5935470" cy="723601"/>
          </a:xfrm>
          <a:prstGeom prst="rect">
            <a:avLst/>
          </a:prstGeom>
          <a:ln w="34925" cap="flat">
            <a:solidFill>
              <a:srgbClr val="077A3E"/>
            </a:solidFill>
            <a:prstDash val="sysDot"/>
          </a:ln>
          <a:effectLst/>
        </p:spPr>
        <p:txBody>
          <a:bodyPr wrap="square" anchor="ctr" anchorCtr="0">
            <a:noAutofit/>
          </a:bodyPr>
          <a:lstStyle/>
          <a:p>
            <a:pPr marL="490538" defTabSz="457200"/>
            <a:r>
              <a:rPr lang="ru-RU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0 101 ХХ 310     </a:t>
            </a:r>
            <a:r>
              <a:rPr lang="ru-RU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0 101 ХХ 310</a:t>
            </a:r>
          </a:p>
          <a:p>
            <a:pPr marL="490538" defTabSz="457200"/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счета 25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0714943-D775-4B27-8596-66C76EC37E73}"/>
              </a:ext>
            </a:extLst>
          </p:cNvPr>
          <p:cNvSpPr/>
          <p:nvPr/>
        </p:nvSpPr>
        <p:spPr>
          <a:xfrm>
            <a:off x="152103" y="4691185"/>
            <a:ext cx="2699792" cy="150807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algn="ctr" defTabSz="457200">
              <a:spcBef>
                <a:spcPts val="1800"/>
              </a:spcBef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АРЕНДОДАТЕЛЬ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>
            <a:stCxn id="25" idx="3"/>
          </p:cNvCxnSpPr>
          <p:nvPr/>
        </p:nvCxnSpPr>
        <p:spPr>
          <a:xfrm flipV="1">
            <a:off x="2851895" y="4869160"/>
            <a:ext cx="302835" cy="5760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5" idx="3"/>
            <a:endCxn id="22" idx="1"/>
          </p:cNvCxnSpPr>
          <p:nvPr/>
        </p:nvCxnSpPr>
        <p:spPr>
          <a:xfrm>
            <a:off x="2851895" y="5445224"/>
            <a:ext cx="323159" cy="5533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8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5712" y="470647"/>
            <a:ext cx="7950412" cy="304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>
              <a:lnSpc>
                <a:spcPct val="80000"/>
              </a:lnSpc>
            </a:pPr>
            <a:r>
              <a:rPr lang="ru-RU" spc="-4" dirty="0"/>
              <a:t>Расходы (доходы) по условным арендным платежам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1294" y="1314981"/>
            <a:ext cx="7505140" cy="109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algn="ctr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  <a:defRPr/>
            </a:pPr>
            <a:endParaRPr lang="ru-RU" sz="1588" b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206" marR="4483" algn="ctr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  <a:defRPr/>
            </a:pPr>
            <a:endParaRPr lang="ru-RU" sz="1588" b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206" marR="4483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  <a:defRPr/>
            </a:pPr>
            <a:r>
              <a:rPr lang="en-US" sz="1588" b="1" dirty="0">
                <a:solidFill>
                  <a:prstClr val="black"/>
                </a:solidFill>
                <a:latin typeface="Times New Roman"/>
                <a:cs typeface="Times New Roman"/>
              </a:rPr>
              <a:t>		</a:t>
            </a:r>
          </a:p>
        </p:txBody>
      </p:sp>
      <p:sp>
        <p:nvSpPr>
          <p:cNvPr id="14" name="object 3"/>
          <p:cNvSpPr txBox="1"/>
          <p:nvPr/>
        </p:nvSpPr>
        <p:spPr>
          <a:xfrm>
            <a:off x="395536" y="1738210"/>
            <a:ext cx="8640960" cy="4399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algn="just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  <a:defRPr/>
            </a:pPr>
            <a:r>
              <a:rPr lang="ru-RU" sz="1765" dirty="0">
                <a:solidFill>
                  <a:prstClr val="black"/>
                </a:solidFill>
                <a:latin typeface="Times New Roman"/>
                <a:cs typeface="Times New Roman"/>
              </a:rPr>
              <a:t>                                                           - </a:t>
            </a:r>
            <a:r>
              <a:rPr lang="ru-RU" sz="2471" b="1" i="1" dirty="0">
                <a:solidFill>
                  <a:prstClr val="black"/>
                </a:solidFill>
                <a:latin typeface="Times New Roman"/>
                <a:cs typeface="Times New Roman"/>
              </a:rPr>
              <a:t>часть платы </a:t>
            </a:r>
            <a:r>
              <a:rPr lang="ru-RU" sz="2471" dirty="0">
                <a:solidFill>
                  <a:prstClr val="black"/>
                </a:solidFill>
                <a:latin typeface="Times New Roman"/>
                <a:cs typeface="Times New Roman"/>
              </a:rPr>
              <a:t>за пользование и (или) содержание (возмещение затрат по содержанию) имущества, осуществляемая в соответствии с договором аренды (имущественного найма) или договором безвозмездного пользования, </a:t>
            </a:r>
            <a:r>
              <a:rPr lang="ru-RU" sz="2471" b="1" i="1" dirty="0">
                <a:solidFill>
                  <a:prstClr val="black"/>
                </a:solidFill>
                <a:latin typeface="Times New Roman"/>
                <a:cs typeface="Times New Roman"/>
              </a:rPr>
              <a:t>размер которой не зафиксирован договором в виде денежного значения, и определяется в ходе исполнения договора</a:t>
            </a:r>
            <a:endParaRPr lang="ru-RU" sz="1765" b="1" i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3781" marR="4483" indent="-302575" algn="just" defTabSz="806867">
              <a:lnSpc>
                <a:spcPct val="150000"/>
              </a:lnSpc>
              <a:buClr>
                <a:srgbClr val="096234"/>
              </a:buClr>
              <a:buFont typeface="Arial" panose="020B0604020202020204" pitchFamily="34" charset="0"/>
              <a:buChar char="•"/>
              <a:tabLst>
                <a:tab pos="212923" algn="l"/>
              </a:tabLst>
              <a:defRPr/>
            </a:pPr>
            <a:endParaRPr lang="ru-RU" sz="1765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95536" y="1089045"/>
            <a:ext cx="3235237" cy="1298329"/>
            <a:chOff x="1039069" y="3207796"/>
            <a:chExt cx="4135795" cy="179969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39069" y="3207796"/>
              <a:ext cx="4135795" cy="1799692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6867">
                <a:defRPr/>
              </a:pPr>
              <a:endParaRPr lang="ru-RU" sz="1588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72137" y="3339302"/>
              <a:ext cx="3627925" cy="1483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806867">
                <a:defRPr/>
              </a:pPr>
              <a:r>
                <a:rPr lang="ru-RU" sz="2118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 (доходы) по условным арендным платежам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95736" y="5157192"/>
            <a:ext cx="6624735" cy="110799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defTabSz="457200">
              <a:lnSpc>
                <a:spcPct val="150000"/>
              </a:lnSpc>
              <a:buFontTx/>
              <a:buAutoNum type="arabicPeriod"/>
            </a:pPr>
            <a:r>
              <a:rPr lang="ru-RU" sz="2200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Нет точной оценки при заключении договора</a:t>
            </a:r>
          </a:p>
          <a:p>
            <a:pPr marL="342900" indent="-342900" defTabSz="457200">
              <a:lnSpc>
                <a:spcPct val="150000"/>
              </a:lnSpc>
              <a:buFontTx/>
              <a:buAutoNum type="arabicPeriod"/>
            </a:pPr>
            <a:r>
              <a:rPr lang="ru-RU" sz="2200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Является частью платы за пользование</a:t>
            </a:r>
            <a:endParaRPr lang="ru-RU" sz="2200" i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object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492443"/>
          </a:xfrm>
        </p:spPr>
        <p:txBody>
          <a:bodyPr/>
          <a:lstStyle/>
          <a:p>
            <a:pPr marL="11113">
              <a:tabLst>
                <a:tab pos="215900" algn="l"/>
              </a:tabLst>
            </a:pP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 арендные платежи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560" y="1116886"/>
            <a:ext cx="2880320" cy="390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2058" tIns="41029" rIns="82058" bIns="4102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cs typeface="Times New Roman"/>
              </a:rPr>
              <a:t>АРЕНДЕНДАТОР</a:t>
            </a:r>
          </a:p>
        </p:txBody>
      </p:sp>
      <p:sp>
        <p:nvSpPr>
          <p:cNvPr id="17" name="Стрелка вниз 16"/>
          <p:cNvSpPr/>
          <p:nvPr/>
        </p:nvSpPr>
        <p:spPr>
          <a:xfrm rot="20212971">
            <a:off x="3184460" y="1510615"/>
            <a:ext cx="415925" cy="834778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673448">
            <a:off x="6627063" y="1448589"/>
            <a:ext cx="415925" cy="922669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635" y="4585762"/>
            <a:ext cx="4622067" cy="1098522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2058" tIns="41029" rIns="82058" bIns="4102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Дт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0 </a:t>
            </a:r>
            <a:r>
              <a:rPr lang="ru-RU" sz="2200" dirty="0">
                <a:solidFill>
                  <a:prstClr val="black"/>
                </a:solidFill>
                <a:latin typeface="Times New Roman"/>
                <a:cs typeface="Times New Roman"/>
              </a:rPr>
              <a:t>401 20 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22х 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cs typeface="Times New Roman"/>
              </a:rPr>
              <a:t>Кт</a:t>
            </a:r>
            <a:r>
              <a:rPr lang="ru-RU" sz="2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0 </a:t>
            </a:r>
            <a:r>
              <a:rPr lang="ru-RU" sz="2200" dirty="0">
                <a:solidFill>
                  <a:prstClr val="black"/>
                </a:solidFill>
                <a:latin typeface="Times New Roman"/>
                <a:cs typeface="Times New Roman"/>
              </a:rPr>
              <a:t>302 </a:t>
            </a:r>
            <a:r>
              <a:rPr lang="ru-RU" sz="22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хх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73х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200" dirty="0" smtClean="0">
              <a:solidFill>
                <a:srgbClr val="000000"/>
              </a:solidFill>
              <a:latin typeface="Times New Roman CYR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 err="1" smtClean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Дт</a:t>
            </a:r>
            <a:r>
              <a:rPr lang="ru-RU" sz="2200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</a:t>
            </a:r>
            <a:r>
              <a:rPr lang="ru-RU" sz="22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109 </a:t>
            </a:r>
            <a:r>
              <a:rPr lang="ru-RU" sz="2200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</a:t>
            </a:r>
            <a:r>
              <a:rPr lang="ru-RU" sz="22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200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22х   </a:t>
            </a:r>
            <a:r>
              <a:rPr lang="ru-RU" sz="2200" dirty="0" err="1" smtClean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</a:t>
            </a:r>
            <a:r>
              <a:rPr lang="ru-RU" sz="2200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0 302 </a:t>
            </a:r>
            <a:r>
              <a:rPr lang="ru-RU" sz="2200" dirty="0" err="1" smtClean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хх</a:t>
            </a:r>
            <a:r>
              <a:rPr lang="ru-RU" sz="2200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73х   </a:t>
            </a:r>
            <a:endParaRPr lang="ru-RU" sz="2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24868" y="4613619"/>
            <a:ext cx="4104456" cy="1190855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2058" tIns="41029" rIns="82058" bIns="41029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2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Дт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0 </a:t>
            </a:r>
            <a:r>
              <a:rPr lang="ru-RU" sz="2200" dirty="0">
                <a:solidFill>
                  <a:prstClr val="black"/>
                </a:solidFill>
                <a:latin typeface="Times New Roman"/>
                <a:cs typeface="Times New Roman"/>
              </a:rPr>
              <a:t>205 35 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56х 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cs typeface="Times New Roman"/>
              </a:rPr>
              <a:t>Кт</a:t>
            </a:r>
            <a:r>
              <a:rPr lang="ru-RU" sz="2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0 </a:t>
            </a:r>
            <a:r>
              <a:rPr lang="ru-RU" sz="2200" dirty="0">
                <a:solidFill>
                  <a:prstClr val="black"/>
                </a:solidFill>
                <a:latin typeface="Times New Roman"/>
                <a:cs typeface="Times New Roman"/>
              </a:rPr>
              <a:t>401 10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135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1438" y="6411913"/>
            <a:ext cx="4716462" cy="255587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85C2FC-CE0D-40E3-BE30-60BE600C5123}" type="slidenum">
              <a:rPr lang="ru-RU" altLang="ru-RU">
                <a:solidFill>
                  <a:srgbClr val="252523"/>
                </a:solidFill>
              </a:rPr>
              <a:pPr eaLnBrk="1" hangingPunct="1"/>
              <a:t>49</a:t>
            </a:fld>
            <a:endParaRPr lang="ru-RU" altLang="ru-RU">
              <a:solidFill>
                <a:srgbClr val="252523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00192" y="1126412"/>
            <a:ext cx="2537251" cy="39063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82058" tIns="41029" rIns="82058" bIns="4102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cs typeface="Times New Roman"/>
              </a:rPr>
              <a:t>АРЕНДОДАТЕЛЬ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2330108"/>
            <a:ext cx="7577811" cy="8786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cs typeface="Times New Roman"/>
              </a:rPr>
              <a:t>По заключению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договора аренды</a:t>
            </a:r>
            <a:endParaRPr lang="ru-RU" sz="2000" b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В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БЮДЖЕТНОМ УЧЕТЕ НЕ ОТРАЖАЮТСЯ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– 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НЕТ ТОЧНОЙ 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ОЦЕНКИ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574293"/>
            <a:ext cx="7577811" cy="6305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ОТРАЖЕНИЕ В БЮДЖЕТНОМ УЧЕТЕ – </a:t>
            </a:r>
            <a:r>
              <a:rPr lang="ru-RU" sz="2000" b="1" i="1" dirty="0" smtClean="0">
                <a:solidFill>
                  <a:srgbClr val="FF0000"/>
                </a:solidFill>
              </a:rPr>
              <a:t>НА ОСНОВАНИИ ВЫСТАВЛЕННЫХ СЧЕТОВ 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025541" y="3208796"/>
            <a:ext cx="338547" cy="3654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660232" y="4221088"/>
            <a:ext cx="484632" cy="4023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422" y="4221088"/>
            <a:ext cx="554784" cy="4023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82" y="1997870"/>
            <a:ext cx="140829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9466" y="524530"/>
            <a:ext cx="7889300" cy="488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2575" indent="-302575"/>
            <a:r>
              <a:rPr lang="ru-RU" sz="3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806" y="1277471"/>
            <a:ext cx="7505140" cy="109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algn="ctr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</a:pPr>
            <a:endParaRPr lang="ru-RU" sz="1588" b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206" marR="4483" algn="ctr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</a:pPr>
            <a:endParaRPr lang="ru-RU" sz="1588" b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206" marR="4483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</a:pPr>
            <a:r>
              <a:rPr lang="en-US" sz="1588" b="1" dirty="0">
                <a:solidFill>
                  <a:prstClr val="black"/>
                </a:solidFill>
                <a:latin typeface="Times New Roman"/>
                <a:cs typeface="Times New Roman"/>
              </a:rPr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9680" y="1210235"/>
            <a:ext cx="7732059" cy="590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06867"/>
            <a:r>
              <a:rPr lang="ru-RU" sz="317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</a:t>
            </a:r>
            <a:r>
              <a:rPr lang="ru-RU" sz="317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имущество, включая наличные и безналичные денежные средства, принадлежащее субъекту учета и находящееся в его пользовании, </a:t>
            </a:r>
            <a:r>
              <a:rPr lang="ru-RU" sz="317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контролируемое</a:t>
            </a:r>
            <a:r>
              <a:rPr lang="ru-RU" sz="317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 в результате произошедших фактов хозяйственной жизни, от которого ожидается поступление </a:t>
            </a:r>
            <a:r>
              <a:rPr lang="ru-RU" sz="317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полезного потенциала или экономических выгод</a:t>
            </a:r>
          </a:p>
          <a:p>
            <a:pPr algn="just" defTabSz="806867"/>
            <a:endParaRPr lang="ru-RU" sz="2824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806867"/>
            <a:endParaRPr lang="ru-RU" sz="282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806867"/>
            <a:endParaRPr lang="ru-RU" sz="176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806867"/>
            <a:endParaRPr lang="ru-RU" sz="176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920182" cy="861774"/>
          </a:xfrm>
        </p:spPr>
        <p:txBody>
          <a:bodyPr/>
          <a:lstStyle/>
          <a:p>
            <a:r>
              <a:rPr lang="ru-RU" sz="2800" dirty="0" smtClean="0"/>
              <a:t>КОСГУ 135 «Доходы </a:t>
            </a:r>
            <a:r>
              <a:rPr lang="ru-RU" sz="2800" dirty="0"/>
              <a:t>по условным арендным </a:t>
            </a:r>
            <a:r>
              <a:rPr lang="ru-RU" sz="2800" dirty="0" smtClean="0"/>
              <a:t>платежам» (приказ № 209н)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8711322" cy="6026265"/>
          </a:xfrm>
        </p:spPr>
        <p:txBody>
          <a:bodyPr/>
          <a:lstStyle/>
          <a:p>
            <a:pPr indent="457200" algn="just"/>
            <a:r>
              <a:rPr lang="ru-RU" sz="2200" dirty="0" smtClean="0"/>
              <a:t>Доходы </a:t>
            </a:r>
            <a:r>
              <a:rPr lang="ru-RU" sz="2200" dirty="0"/>
              <a:t>от части платы за пользование и (или) содержание (возмещение затрат по содержанию) имущества, осуществляемой в соответствии </a:t>
            </a:r>
            <a:r>
              <a:rPr lang="ru-RU" sz="2200" b="1" i="1" dirty="0">
                <a:solidFill>
                  <a:srgbClr val="FF0000"/>
                </a:solidFill>
              </a:rPr>
              <a:t>с договором аренды (имущественного найма) или договором безвозмездного пользования</a:t>
            </a:r>
            <a:r>
              <a:rPr lang="ru-RU" sz="2200" dirty="0"/>
              <a:t>, размер которой не зафиксирован договором в виде денежного значения, и определяется в ходе исполнения </a:t>
            </a:r>
            <a:r>
              <a:rPr lang="ru-RU" sz="2200" dirty="0" smtClean="0"/>
              <a:t>договора, в том числе:</a:t>
            </a:r>
          </a:p>
          <a:p>
            <a:pPr indent="457200" algn="just"/>
            <a:r>
              <a:rPr lang="ru-RU" sz="2200" dirty="0" smtClean="0"/>
              <a:t> доходы </a:t>
            </a:r>
            <a:r>
              <a:rPr lang="ru-RU" sz="2200" dirty="0"/>
              <a:t>от </a:t>
            </a:r>
            <a:r>
              <a:rPr lang="ru-RU" sz="2200" b="1" i="1" dirty="0">
                <a:solidFill>
                  <a:srgbClr val="FF0000"/>
                </a:solidFill>
              </a:rPr>
              <a:t>компенсации затрат </a:t>
            </a:r>
            <a:r>
              <a:rPr lang="ru-RU" sz="2200" dirty="0"/>
              <a:t>(расходов) по оплате </a:t>
            </a:r>
            <a:r>
              <a:rPr lang="ru-RU" sz="2200" b="1" i="1" dirty="0">
                <a:solidFill>
                  <a:srgbClr val="FF0000"/>
                </a:solidFill>
              </a:rPr>
              <a:t>коммунальных услуг</a:t>
            </a:r>
            <a:r>
              <a:rPr lang="ru-RU" sz="2200" dirty="0"/>
              <a:t>, а также услуг </a:t>
            </a:r>
            <a:r>
              <a:rPr lang="ru-RU" sz="2200" b="1" i="1" dirty="0"/>
              <a:t>по эксплуатации </a:t>
            </a:r>
            <a:r>
              <a:rPr lang="ru-RU" sz="2200" dirty="0"/>
              <a:t>и </a:t>
            </a:r>
            <a:r>
              <a:rPr lang="ru-RU" sz="2200" b="1" i="1" dirty="0"/>
              <a:t>хозяйственному обслуживанию </a:t>
            </a:r>
            <a:r>
              <a:rPr lang="ru-RU" sz="2200" dirty="0"/>
              <a:t>арендуемого здания (помещения);</a:t>
            </a:r>
          </a:p>
          <a:p>
            <a:pPr indent="457200" algn="just"/>
            <a:r>
              <a:rPr lang="ru-RU" sz="2200" dirty="0" smtClean="0"/>
              <a:t>иные </a:t>
            </a:r>
            <a:r>
              <a:rPr lang="ru-RU" sz="2200" dirty="0"/>
              <a:t>доходы, поступающие в порядке </a:t>
            </a:r>
            <a:r>
              <a:rPr lang="ru-RU" sz="2200" b="1" i="1" dirty="0"/>
              <a:t>возмещения затрат </a:t>
            </a:r>
            <a:r>
              <a:rPr lang="ru-RU" sz="2200" dirty="0"/>
              <a:t>(расходов), понесенных </a:t>
            </a:r>
            <a:r>
              <a:rPr lang="ru-RU" sz="2200" dirty="0">
                <a:solidFill>
                  <a:srgbClr val="FF0000"/>
                </a:solidFill>
              </a:rPr>
              <a:t>в связи с содержанием имущества, находящегося </a:t>
            </a:r>
            <a:r>
              <a:rPr lang="ru-RU" sz="2200" b="1" i="1" dirty="0">
                <a:solidFill>
                  <a:srgbClr val="FF0000"/>
                </a:solidFill>
              </a:rPr>
              <a:t>в аренде, в безвозмездном пользовании в соответствии с договором аренды (имущественного найма) или договором безвозмездного пользования</a:t>
            </a:r>
            <a:r>
              <a:rPr lang="ru-RU" sz="2200" b="1" i="1" dirty="0"/>
              <a:t>,</a:t>
            </a:r>
            <a:r>
              <a:rPr lang="ru-RU" sz="2200" dirty="0"/>
              <a:t> признаваемого в целях бухгалтерского учета объектом учета аренды;</a:t>
            </a:r>
          </a:p>
          <a:p>
            <a:pPr indent="457200" algn="just"/>
            <a:r>
              <a:rPr lang="ru-RU" sz="2200" dirty="0"/>
              <a:t>иные аналогичные доходы.</a:t>
            </a:r>
          </a:p>
          <a:p>
            <a:pPr algn="just"/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60348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69274" y="1803931"/>
            <a:ext cx="8687950" cy="4393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120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2564904"/>
            <a:ext cx="2688494" cy="124492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 defTabSz="457200"/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401.40.121( 122)</a:t>
            </a:r>
          </a:p>
          <a:p>
            <a:pPr algn="ctr" defTabSz="457200"/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КОСГУ 121, 122</a:t>
            </a:r>
            <a:endParaRPr lang="ru-RU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4668206" y="2965093"/>
            <a:ext cx="1916062" cy="402336"/>
          </a:xfrm>
          <a:prstGeom prst="leftRightArrow">
            <a:avLst/>
          </a:prstGeom>
          <a:gradFill>
            <a:gsLst>
              <a:gs pos="0">
                <a:srgbClr val="077A3E"/>
              </a:gs>
              <a:gs pos="10000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2354" y="2776566"/>
            <a:ext cx="2184027" cy="81411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 defTabSz="457200"/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401.10.135</a:t>
            </a:r>
          </a:p>
          <a:p>
            <a:pPr algn="ctr" defTabSz="457200"/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КОСГУ 135</a:t>
            </a:r>
            <a:endParaRPr lang="ru-RU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1589" y="1272185"/>
            <a:ext cx="3050930" cy="62179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defTabSz="457200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Арендодатель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1619671" y="3140968"/>
            <a:ext cx="479889" cy="227758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7647" y="5013176"/>
            <a:ext cx="2285098" cy="78249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 defTabSz="457200"/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401.40.1ХХ</a:t>
            </a:r>
          </a:p>
          <a:p>
            <a:pPr algn="ctr" defTabSz="457200"/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КОСГУ 1ХХ</a:t>
            </a:r>
            <a:endParaRPr lang="ru-RU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4697082" y="5016216"/>
            <a:ext cx="1916062" cy="402336"/>
          </a:xfrm>
          <a:prstGeom prst="leftRightArrow">
            <a:avLst/>
          </a:prstGeom>
          <a:gradFill>
            <a:gsLst>
              <a:gs pos="0">
                <a:srgbClr val="077A3E"/>
              </a:gs>
              <a:gs pos="10000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17481" y="4898914"/>
            <a:ext cx="2184027" cy="814115"/>
          </a:xfrm>
          <a:prstGeom prst="roundRect">
            <a:avLst>
              <a:gd name="adj" fmla="val 33239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 defTabSz="457200"/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401.10.135</a:t>
            </a:r>
          </a:p>
          <a:p>
            <a:pPr algn="ctr" defTabSz="457200"/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КОСГУ 135</a:t>
            </a:r>
            <a:endParaRPr lang="ru-RU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множение 29"/>
          <p:cNvSpPr/>
          <p:nvPr/>
        </p:nvSpPr>
        <p:spPr>
          <a:xfrm>
            <a:off x="5036449" y="4774518"/>
            <a:ext cx="1179576" cy="885731"/>
          </a:xfrm>
          <a:prstGeom prst="mathMultiply">
            <a:avLst/>
          </a:prstGeom>
          <a:gradFill>
            <a:gsLst>
              <a:gs pos="0">
                <a:srgbClr val="C00000">
                  <a:alpha val="50000"/>
                </a:srgbClr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7054" y="179386"/>
            <a:ext cx="523731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КОСГУ 135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26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430887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КОСГУ 134 «Доходы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компенсации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затрат»: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752" y="980728"/>
            <a:ext cx="9036496" cy="6528775"/>
          </a:xfrm>
        </p:spPr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возмещение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затрат по содержанию имущества, находящегося в пользовании, вне договора аренды (безвозмездного пользования) </a:t>
            </a:r>
          </a:p>
          <a:p>
            <a:pPr lvl="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возмещение сумм государственной пошлины, ранее уплаченной при обращении в суд</a:t>
            </a:r>
          </a:p>
          <a:p>
            <a:pPr lvl="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плата, взимаемая с персонала при выдаче трудовой книжки или вкладыша в нее, в качестве возмещения затрат, понесенных работодателем при их приобретении</a:t>
            </a:r>
          </a:p>
          <a:p>
            <a:pPr lvl="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доходы, взимаемые в возмещение фактических расходов, связанных с консульскими действиями</a:t>
            </a:r>
          </a:p>
          <a:p>
            <a:pPr lvl="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доходы, поступающие в порядке возмещения расходов, направленных на покрытие процессуальных издержек</a:t>
            </a:r>
          </a:p>
          <a:p>
            <a:pPr lvl="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возмещение расходов по совершению исполнительных действий судебными приставами</a:t>
            </a:r>
          </a:p>
          <a:p>
            <a:pPr lvl="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поступления средств, удерживаемых из заработной платы осужденных и иных доходов на возмещение материально-бытового обеспечения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прочие доходы от компенсации затрат.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3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190896" y="143463"/>
            <a:ext cx="6290495" cy="861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Операционная аренда</a:t>
            </a:r>
          </a:p>
          <a:p>
            <a:pPr algn="ctr" defTabSz="457200">
              <a:spcBef>
                <a:spcPct val="0"/>
              </a:spcBef>
            </a:pP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АРЕНДАТОР</a:t>
            </a: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pPr/>
              <a:t>53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75579" y="3789040"/>
            <a:ext cx="8619344" cy="0"/>
          </a:xfrm>
          <a:prstGeom prst="line">
            <a:avLst/>
          </a:prstGeom>
          <a:ln w="41275"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2230807311"/>
              </p:ext>
            </p:extLst>
          </p:nvPr>
        </p:nvGraphicFramePr>
        <p:xfrm>
          <a:off x="308871" y="1366750"/>
          <a:ext cx="8552760" cy="2068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64037602"/>
              </p:ext>
            </p:extLst>
          </p:nvPr>
        </p:nvGraphicFramePr>
        <p:xfrm>
          <a:off x="159529" y="4387308"/>
          <a:ext cx="8702102" cy="188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604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339752" y="143463"/>
            <a:ext cx="6141639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Операционная аренда</a:t>
            </a:r>
          </a:p>
          <a:p>
            <a:pPr algn="ctr" defTabSz="457200">
              <a:spcBef>
                <a:spcPct val="0"/>
              </a:spcBef>
            </a:pP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АРЕНДОДАТЕЛЬ</a:t>
            </a: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pPr/>
              <a:t>54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5178212"/>
              </p:ext>
            </p:extLst>
          </p:nvPr>
        </p:nvGraphicFramePr>
        <p:xfrm>
          <a:off x="490329" y="1654101"/>
          <a:ext cx="8189843" cy="188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013954096"/>
              </p:ext>
            </p:extLst>
          </p:nvPr>
        </p:nvGraphicFramePr>
        <p:xfrm>
          <a:off x="546500" y="4293096"/>
          <a:ext cx="8189843" cy="188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275579" y="3789040"/>
            <a:ext cx="8619344" cy="0"/>
          </a:xfrm>
          <a:prstGeom prst="line">
            <a:avLst/>
          </a:prstGeom>
          <a:ln w="41275"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3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190896" y="143463"/>
            <a:ext cx="629049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Операционная аренда </a:t>
            </a:r>
            <a:r>
              <a:rPr lang="mr-IN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Безвозмездное пользование </a:t>
            </a:r>
          </a:p>
          <a:p>
            <a:pPr algn="ctr" defTabSz="457200">
              <a:spcBef>
                <a:spcPct val="0"/>
              </a:spcBef>
            </a:pP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Начисление </a:t>
            </a:r>
            <a:r>
              <a:rPr lang="ru-RU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Ссудополучатель</a:t>
            </a:r>
            <a:endParaRPr lang="ru-RU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pPr/>
              <a:t>55</a:t>
            </a:fld>
            <a:endParaRPr lang="en-US" b="1" dirty="0">
              <a:solidFill>
                <a:srgbClr val="C79023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94618" y="1462058"/>
            <a:ext cx="8469162" cy="1859545"/>
            <a:chOff x="394618" y="1166523"/>
            <a:chExt cx="8469162" cy="1859545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394618" y="1166523"/>
              <a:ext cx="1881216" cy="185954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2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момент заключения договора / передачи имущества</a:t>
              </a:r>
              <a:endPara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2857677" y="1166523"/>
              <a:ext cx="6006103" cy="1859545"/>
            </a:xfrm>
            <a:prstGeom prst="rect">
              <a:avLst/>
            </a:prstGeom>
            <a:ln w="34925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600"/>
                </a:spcBef>
              </a:pPr>
              <a:r>
                <a:rPr lang="ru-RU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Дт</a:t>
              </a:r>
              <a:r>
                <a:rPr lang="ru-RU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0 111 4Х 351     </a:t>
              </a:r>
              <a:r>
                <a:rPr lang="ru-RU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Кт</a:t>
              </a:r>
              <a:r>
                <a:rPr lang="ru-RU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0 401 40 18Х</a:t>
              </a:r>
            </a:p>
            <a:p>
              <a:pPr algn="ctr" defTabSz="457200">
                <a:spcBef>
                  <a:spcPts val="600"/>
                </a:spcBef>
              </a:pPr>
              <a:r>
                <a:rPr lang="ru-RU" sz="22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справедливой стоимости</a:t>
              </a:r>
            </a:p>
            <a:p>
              <a:pPr algn="ctr" defTabSz="457200">
                <a:spcBef>
                  <a:spcPts val="600"/>
                </a:spcBef>
              </a:pPr>
              <a:r>
                <a:rPr lang="ru-RU" sz="22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методом рыночных цен</a:t>
              </a:r>
              <a:endPara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" name="Прямая со стрелкой 2"/>
            <p:cNvCxnSpPr>
              <a:stCxn id="15" idx="3"/>
              <a:endCxn id="5" idx="1"/>
            </p:cNvCxnSpPr>
            <p:nvPr/>
          </p:nvCxnSpPr>
          <p:spPr>
            <a:xfrm>
              <a:off x="2275834" y="2096296"/>
              <a:ext cx="5818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436176" y="3839697"/>
            <a:ext cx="8548317" cy="2124596"/>
            <a:chOff x="394618" y="3208657"/>
            <a:chExt cx="8548317" cy="110076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394618" y="3208657"/>
              <a:ext cx="1881216" cy="1100766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2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Ежемесячно (иной расчетный период)</a:t>
              </a:r>
              <a:endPara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2888897" y="3212470"/>
              <a:ext cx="6054038" cy="1078176"/>
            </a:xfrm>
            <a:prstGeom prst="rect">
              <a:avLst/>
            </a:prstGeom>
            <a:noFill/>
            <a:ln w="34925" cap="flat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marL="711200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300" b="1" dirty="0" err="1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Дт</a:t>
              </a:r>
              <a:r>
                <a:rPr lang="ru-RU" sz="23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0 401 </a:t>
              </a:r>
              <a:r>
                <a:rPr lang="ru-RU" sz="23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ru-RU" sz="23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0 224   </a:t>
              </a:r>
              <a:r>
                <a:rPr lang="ru-RU" sz="2300" b="1" dirty="0" err="1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Кт</a:t>
              </a:r>
              <a:r>
                <a:rPr lang="ru-RU" sz="23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0 104 4Х</a:t>
              </a:r>
              <a:r>
                <a:rPr lang="ru-RU" sz="23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ru-RU" sz="23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451</a:t>
              </a:r>
            </a:p>
            <a:p>
              <a:pPr marL="711200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300" b="1" dirty="0" err="1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Дт</a:t>
              </a:r>
              <a:r>
                <a:rPr lang="ru-RU" sz="23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0 </a:t>
              </a:r>
              <a:r>
                <a:rPr lang="ru-RU" sz="23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109 Х0 </a:t>
              </a:r>
              <a:r>
                <a:rPr lang="ru-RU" sz="23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224  </a:t>
              </a:r>
              <a:r>
                <a:rPr lang="ru-RU" sz="2300" b="1" dirty="0" err="1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Кт</a:t>
              </a:r>
              <a:r>
                <a:rPr lang="ru-RU" sz="23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0 104 4Х </a:t>
              </a:r>
              <a:r>
                <a:rPr lang="ru-RU" sz="23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451</a:t>
              </a:r>
            </a:p>
            <a:p>
              <a:pPr marL="15875"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i="1" dirty="0" smtClean="0">
                  <a:solidFill>
                    <a:srgbClr val="00206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амортизация в сумме арендных платежей</a:t>
              </a:r>
            </a:p>
            <a:p>
              <a:pPr marL="711200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300" b="1" dirty="0" err="1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Дт</a:t>
              </a:r>
              <a:r>
                <a:rPr lang="ru-RU" sz="23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0 401 40 </a:t>
              </a:r>
              <a:r>
                <a:rPr lang="ru-RU" sz="23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18Х   </a:t>
              </a:r>
              <a:r>
                <a:rPr lang="ru-RU" sz="2300" b="1" dirty="0" err="1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Кт</a:t>
              </a:r>
              <a:r>
                <a:rPr lang="ru-RU" sz="23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3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0 401 10 </a:t>
              </a:r>
              <a:r>
                <a:rPr lang="ru-RU" sz="23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18Х</a:t>
              </a:r>
            </a:p>
            <a:p>
              <a:pPr marL="12700"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200" i="1" dirty="0" smtClean="0">
                  <a:solidFill>
                    <a:srgbClr val="00206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признание </a:t>
              </a:r>
              <a:r>
                <a:rPr lang="ru-RU" sz="2200" i="1" dirty="0">
                  <a:solidFill>
                    <a:srgbClr val="00206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доходов текущего периода</a:t>
              </a:r>
            </a:p>
          </p:txBody>
        </p:sp>
        <p:cxnSp>
          <p:nvCxnSpPr>
            <p:cNvPr id="39" name="Прямая со стрелкой 38"/>
            <p:cNvCxnSpPr>
              <a:stCxn id="23" idx="3"/>
              <a:endCxn id="32" idx="1"/>
            </p:cNvCxnSpPr>
            <p:nvPr/>
          </p:nvCxnSpPr>
          <p:spPr>
            <a:xfrm flipV="1">
              <a:off x="2275834" y="3751558"/>
              <a:ext cx="613063" cy="7482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439520" y="196760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7678" y="4323476"/>
            <a:ext cx="828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481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</a:t>
            </a:r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Доходы </a:t>
            </a:r>
            <a:r>
              <a:rPr lang="ru-RU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от безвозмездного права пользования </a:t>
            </a:r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активом предоставленным</a:t>
            </a:r>
            <a:endParaRPr lang="ru-RU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7524" y="1366115"/>
            <a:ext cx="8568952" cy="518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182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– организациями, за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исключением сектора государственного управления и организаций государственного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сектора</a:t>
            </a:r>
            <a:endParaRPr lang="ru-RU" sz="3200" dirty="0">
              <a:solidFill>
                <a:prstClr val="black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185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– организациями государственного сектора</a:t>
            </a:r>
            <a:endParaRPr lang="ru-RU" sz="3200" dirty="0">
              <a:solidFill>
                <a:prstClr val="black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186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– сектором  государственного управления</a:t>
            </a:r>
            <a:endParaRPr lang="ru-RU" sz="3200" dirty="0">
              <a:solidFill>
                <a:prstClr val="black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187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- иными лицами</a:t>
            </a:r>
            <a:endParaRPr lang="ru-RU" sz="3200" dirty="0">
              <a:solidFill>
                <a:prstClr val="black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190896" y="37326"/>
            <a:ext cx="629049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Операционная аренда </a:t>
            </a:r>
            <a:r>
              <a:rPr lang="mr-IN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Безвозмездное пользование </a:t>
            </a:r>
          </a:p>
          <a:p>
            <a:pPr algn="ctr" defTabSz="457200">
              <a:spcBef>
                <a:spcPct val="0"/>
              </a:spcBef>
            </a:pP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Начисление </a:t>
            </a:r>
            <a:r>
              <a:rPr lang="ru-RU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Ссудодатель</a:t>
            </a:r>
            <a:endParaRPr lang="ru-RU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pPr/>
              <a:t>57</a:t>
            </a:fld>
            <a:endParaRPr lang="en-US" b="1" dirty="0">
              <a:solidFill>
                <a:srgbClr val="C79023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79511" y="1416454"/>
            <a:ext cx="8804981" cy="3256540"/>
            <a:chOff x="394618" y="804089"/>
            <a:chExt cx="8469162" cy="2777823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394618" y="804089"/>
              <a:ext cx="1881216" cy="277782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2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момент заключения договора / передачи имущества</a:t>
              </a:r>
              <a:endPara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2857677" y="804089"/>
              <a:ext cx="6006103" cy="2777823"/>
            </a:xfrm>
            <a:prstGeom prst="rect">
              <a:avLst/>
            </a:prstGeom>
            <a:ln w="34925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600"/>
                </a:spcBef>
              </a:pPr>
              <a:r>
                <a:rPr lang="ru-RU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Дт</a:t>
              </a:r>
              <a:r>
                <a:rPr lang="ru-RU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0 101 ХХ 310     </a:t>
              </a:r>
              <a:r>
                <a:rPr lang="ru-RU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Кт</a:t>
              </a:r>
              <a:r>
                <a:rPr lang="ru-RU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0 101 ХХ 310</a:t>
              </a:r>
            </a:p>
            <a:p>
              <a:pPr algn="ctr" defTabSz="457200">
                <a:spcBef>
                  <a:spcPts val="600"/>
                </a:spcBef>
              </a:pPr>
              <a:r>
                <a:rPr lang="ru-RU" sz="24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Увеличение счета 26 + </a:t>
              </a:r>
              <a:r>
                <a:rPr lang="ru-RU" sz="2400" b="1" i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Инвент</a:t>
              </a:r>
              <a:r>
                <a:rPr lang="ru-RU" sz="24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Карточка</a:t>
              </a:r>
            </a:p>
            <a:p>
              <a:pPr algn="ctr" defTabSz="457200">
                <a:spcBef>
                  <a:spcPts val="600"/>
                </a:spcBef>
              </a:pPr>
              <a:r>
                <a:rPr lang="ru-RU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Дт</a:t>
              </a:r>
              <a:r>
                <a:rPr lang="ru-RU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0 210 05 56Х    </a:t>
              </a:r>
              <a:r>
                <a:rPr lang="ru-RU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Кт</a:t>
              </a:r>
              <a:r>
                <a:rPr lang="ru-RU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0 401 40 121</a:t>
              </a:r>
            </a:p>
            <a:p>
              <a:pPr algn="ctr" defTabSz="457200">
                <a:spcBef>
                  <a:spcPts val="600"/>
                </a:spcBef>
              </a:pPr>
              <a:r>
                <a:rPr lang="ru-RU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Дт</a:t>
              </a:r>
              <a:r>
                <a:rPr lang="ru-RU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0 401 50 2ХХ   </a:t>
              </a:r>
              <a:r>
                <a:rPr lang="ru-RU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Кт</a:t>
              </a:r>
              <a:r>
                <a:rPr lang="ru-RU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0 210 05 66Х</a:t>
              </a:r>
            </a:p>
            <a:p>
              <a:pPr algn="ctr" defTabSz="457200">
                <a:spcBef>
                  <a:spcPts val="600"/>
                </a:spcBef>
              </a:pPr>
              <a:r>
                <a:rPr lang="ru-RU" sz="2200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справедливой стоимости</a:t>
              </a:r>
            </a:p>
            <a:p>
              <a:pPr algn="ctr" defTabSz="457200">
                <a:spcBef>
                  <a:spcPts val="600"/>
                </a:spcBef>
              </a:pPr>
              <a:r>
                <a:rPr lang="ru-RU" sz="2200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методом рыночных цен</a:t>
              </a:r>
              <a:endPara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" name="Прямая со стрелкой 2"/>
            <p:cNvCxnSpPr>
              <a:stCxn id="15" idx="3"/>
              <a:endCxn id="5" idx="1"/>
            </p:cNvCxnSpPr>
            <p:nvPr/>
          </p:nvCxnSpPr>
          <p:spPr>
            <a:xfrm>
              <a:off x="2275834" y="2193001"/>
              <a:ext cx="5818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207834" y="4869161"/>
            <a:ext cx="8776658" cy="1776328"/>
            <a:chOff x="394617" y="3389097"/>
            <a:chExt cx="8469164" cy="92032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394617" y="3389097"/>
              <a:ext cx="1913584" cy="920326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2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Ежемесячно (иной расчетный период)</a:t>
              </a:r>
              <a:endPara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2888897" y="3463713"/>
              <a:ext cx="5974884" cy="708848"/>
            </a:xfrm>
            <a:prstGeom prst="rect">
              <a:avLst/>
            </a:prstGeom>
            <a:noFill/>
            <a:ln w="34925" cap="flat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marL="711200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300" b="1" dirty="0" err="1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Дт</a:t>
              </a:r>
              <a:r>
                <a:rPr lang="ru-RU" sz="23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0 401 </a:t>
              </a:r>
              <a:r>
                <a:rPr lang="ru-RU" sz="23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ru-RU" sz="23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 2ХХ   </a:t>
              </a:r>
              <a:r>
                <a:rPr lang="ru-RU" sz="2300" b="1" dirty="0" err="1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Кт</a:t>
              </a:r>
              <a:r>
                <a:rPr lang="ru-RU" sz="23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0 401 50</a:t>
              </a:r>
              <a:r>
                <a:rPr lang="ru-RU" sz="23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ru-RU" sz="23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2ХХ</a:t>
              </a:r>
            </a:p>
            <a:p>
              <a:pPr marL="711200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300" b="1" dirty="0" err="1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Дт</a:t>
              </a:r>
              <a:r>
                <a:rPr lang="ru-RU" sz="23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3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0 401 40 </a:t>
              </a:r>
              <a:r>
                <a:rPr lang="ru-RU" sz="23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121     </a:t>
              </a:r>
              <a:r>
                <a:rPr lang="ru-RU" sz="2300" b="1" dirty="0" err="1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Кт</a:t>
              </a:r>
              <a:r>
                <a:rPr lang="ru-RU" sz="23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3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0 401 10 </a:t>
              </a:r>
              <a:r>
                <a:rPr lang="ru-RU" sz="23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121</a:t>
              </a:r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 flipV="1">
              <a:off x="2308201" y="3782881"/>
              <a:ext cx="580696" cy="31123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131840" y="3126581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316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3599"/>
            <a:ext cx="6768752" cy="1143000"/>
          </a:xfrm>
          <a:solidFill>
            <a:schemeClr val="bg1"/>
          </a:solidFill>
        </p:spPr>
        <p:txBody>
          <a:bodyPr/>
          <a:lstStyle/>
          <a:p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Безвозмездные </a:t>
            </a:r>
            <a:r>
              <a:rPr lang="ru-RU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перечисления капитального </a:t>
            </a:r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характера</a:t>
            </a:r>
            <a:endParaRPr lang="ru-RU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58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06" y="2249431"/>
            <a:ext cx="8820472" cy="460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>
              <a:lnSpc>
                <a:spcPct val="150000"/>
              </a:lnSpc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281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государственным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(муниципальным)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учреждениям</a:t>
            </a:r>
            <a:endParaRPr lang="ru-RU" sz="2200" dirty="0">
              <a:solidFill>
                <a:prstClr val="black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265" algn="just">
              <a:lnSpc>
                <a:spcPct val="150000"/>
              </a:lnSpc>
            </a:pP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282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- финансовым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организациям государственного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сектора</a:t>
            </a:r>
            <a:endParaRPr lang="ru-RU" sz="2200" dirty="0">
              <a:solidFill>
                <a:prstClr val="black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265" algn="just">
              <a:lnSpc>
                <a:spcPct val="150000"/>
              </a:lnSpc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283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иным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финансовым организациям (за исключением финансовых организаций государственного сектора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ru-RU" sz="2200" dirty="0">
              <a:solidFill>
                <a:prstClr val="black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265" algn="just">
              <a:lnSpc>
                <a:spcPct val="150000"/>
              </a:lnSpc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284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нефинансовым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организациям государственного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сектора</a:t>
            </a:r>
            <a:endParaRPr lang="ru-RU" sz="2200" dirty="0">
              <a:solidFill>
                <a:prstClr val="black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265" algn="just">
              <a:lnSpc>
                <a:spcPct val="150000"/>
              </a:lnSpc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285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иным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нефинансовым организациям (за исключением нефинансовых организаций государственного сектора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ru-RU" sz="2200" dirty="0">
              <a:solidFill>
                <a:prstClr val="black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265" algn="just">
              <a:lnSpc>
                <a:spcPct val="150000"/>
              </a:lnSpc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286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некоммерческим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организациям и физическим лицам - производителям товаров, работ и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услуг</a:t>
            </a:r>
            <a:endParaRPr lang="ru-RU" sz="2200" dirty="0">
              <a:solidFill>
                <a:prstClr val="black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158" y="1216599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Операции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 безвозмездной передаче нефинансовых активов (основных средств,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непроизведенных активов), составляющих основные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фонды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430887"/>
          </a:xfrm>
        </p:spPr>
        <p:txBody>
          <a:bodyPr/>
          <a:lstStyle/>
          <a:p>
            <a:r>
              <a:rPr lang="ru-RU" sz="2800" dirty="0" smtClean="0"/>
              <a:t> 191н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6338" y="1172023"/>
            <a:ext cx="8711322" cy="5490734"/>
          </a:xfrm>
        </p:spPr>
        <p:txBody>
          <a:bodyPr/>
          <a:lstStyle/>
          <a:p>
            <a:pPr indent="342900"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 целях формирования Справки (ф. 0503125) к взаимосвязанным показателям по консолидируемым расчетам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не относятся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показатели, сформированные при отражении объектов аренды на льготных условиях (показатели, сформированные в корреспонденции со счетами 04014018Х, 0401502ХХ)</a:t>
            </a:r>
          </a:p>
          <a:p>
            <a:pPr indent="342900" algn="just"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eaLnBrk="1" hangingPunct="1">
              <a:spcBef>
                <a:spcPct val="0"/>
              </a:spcBef>
              <a:defRPr/>
            </a:pPr>
            <a:r>
              <a:rPr lang="ru-RU" sz="2800" b="1" kern="1200" dirty="0" err="1"/>
              <a:t>Дт</a:t>
            </a:r>
            <a:r>
              <a:rPr lang="ru-RU" sz="2800" b="1" kern="1200" dirty="0"/>
              <a:t>  0 </a:t>
            </a:r>
            <a:r>
              <a:rPr lang="ru-RU" sz="2800" b="1" kern="1200" dirty="0" smtClean="0"/>
              <a:t>111 4Х 351  </a:t>
            </a:r>
            <a:r>
              <a:rPr lang="ru-RU" sz="2800" b="1" kern="1200" dirty="0" err="1"/>
              <a:t>Кт</a:t>
            </a:r>
            <a:r>
              <a:rPr lang="ru-RU" sz="2800" b="1" kern="1200" dirty="0"/>
              <a:t> </a:t>
            </a:r>
            <a:r>
              <a:rPr lang="ru-RU" sz="2800" b="1" kern="1200" dirty="0">
                <a:solidFill>
                  <a:srgbClr val="FF0000"/>
                </a:solidFill>
              </a:rPr>
              <a:t>0 401 40 </a:t>
            </a:r>
            <a:r>
              <a:rPr lang="ru-RU" sz="2800" b="1" kern="1200" dirty="0" smtClean="0">
                <a:solidFill>
                  <a:srgbClr val="FF0000"/>
                </a:solidFill>
              </a:rPr>
              <a:t>18Х</a:t>
            </a:r>
          </a:p>
          <a:p>
            <a:pPr lvl="0" eaLnBrk="1" hangingPunct="1">
              <a:spcBef>
                <a:spcPct val="0"/>
              </a:spcBef>
              <a:defRPr/>
            </a:pPr>
            <a:r>
              <a:rPr lang="ru-RU" sz="2800" b="1" kern="1200" dirty="0" smtClean="0"/>
              <a:t> </a:t>
            </a:r>
            <a:endParaRPr lang="ru-RU" sz="2800" b="1" kern="1200" dirty="0"/>
          </a:p>
          <a:p>
            <a:pPr lvl="0" eaLnBrk="1" hangingPunct="1">
              <a:spcBef>
                <a:spcPct val="0"/>
              </a:spcBef>
              <a:defRPr/>
            </a:pPr>
            <a:r>
              <a:rPr lang="ru-RU" sz="2800" b="1" kern="1200" dirty="0" err="1">
                <a:solidFill>
                  <a:srgbClr val="FF0000"/>
                </a:solidFill>
              </a:rPr>
              <a:t>Дт</a:t>
            </a:r>
            <a:r>
              <a:rPr lang="ru-RU" sz="2800" b="1" kern="1200" dirty="0">
                <a:solidFill>
                  <a:srgbClr val="FF0000"/>
                </a:solidFill>
              </a:rPr>
              <a:t>  0 401 50 </a:t>
            </a:r>
            <a:r>
              <a:rPr lang="ru-RU" sz="2800" b="1" kern="1200" dirty="0" smtClean="0">
                <a:solidFill>
                  <a:srgbClr val="FF0000"/>
                </a:solidFill>
              </a:rPr>
              <a:t>2ХХ   </a:t>
            </a:r>
            <a:r>
              <a:rPr lang="ru-RU" sz="2800" b="1" kern="1200" dirty="0" err="1"/>
              <a:t>Кт</a:t>
            </a:r>
            <a:r>
              <a:rPr lang="ru-RU" sz="2800" b="1" kern="1200" dirty="0"/>
              <a:t> 0 210 05 </a:t>
            </a:r>
            <a:r>
              <a:rPr lang="ru-RU" sz="2800" b="1" kern="1200" dirty="0" smtClean="0"/>
              <a:t>66Х</a:t>
            </a:r>
            <a:endParaRPr lang="ru-RU" sz="2800" b="1" kern="1200" dirty="0"/>
          </a:p>
          <a:p>
            <a:pPr indent="342900" algn="just">
              <a:spcAft>
                <a:spcPts val="0"/>
              </a:spcAft>
            </a:pPr>
            <a:endParaRPr lang="ru-RU" sz="28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sz="2800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5436096" y="4437112"/>
            <a:ext cx="792088" cy="864096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7497" y="4386808"/>
            <a:ext cx="2480163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подлежат консолидации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015716" y="4672068"/>
            <a:ext cx="2088232" cy="5040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059832" y="4763009"/>
            <a:ext cx="200078" cy="322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827862" y="4869160"/>
            <a:ext cx="432048" cy="1458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1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14833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04248" y="-1860"/>
            <a:ext cx="125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Ф. 0503168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613" y="3974"/>
            <a:ext cx="220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prstClr val="black"/>
                </a:solidFill>
              </a:rPr>
              <a:t>Забалансовые</a:t>
            </a:r>
            <a:r>
              <a:rPr lang="ru-RU" b="1" dirty="0" smtClean="0">
                <a:solidFill>
                  <a:prstClr val="black"/>
                </a:solidFill>
              </a:rPr>
              <a:t> счета</a:t>
            </a:r>
            <a:endParaRPr lang="ru-RU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23528" y="2132856"/>
          <a:ext cx="3746481" cy="3096344"/>
        </p:xfrm>
        <a:graphic>
          <a:graphicData uri="http://schemas.openxmlformats.org/drawingml/2006/table">
            <a:tbl>
              <a:tblPr/>
              <a:tblGrid>
                <a:gridCol w="2606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Имущество, полученное в пользование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42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b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недвижимое имущество</a:t>
                      </a:r>
                    </a:p>
                  </a:txBody>
                  <a:tcPr marL="2286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42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Материальные ценности, принятые на хранение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42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хранении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95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признано</a:t>
                      </a:r>
                      <a:r>
                        <a:rPr lang="ru-RU" sz="2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активами</a:t>
                      </a:r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4211961" y="1856664"/>
          <a:ext cx="4932040" cy="3876592"/>
        </p:xfrm>
        <a:graphic>
          <a:graphicData uri="http://schemas.openxmlformats.org/drawingml/2006/table">
            <a:tbl>
              <a:tblPr/>
              <a:tblGrid>
                <a:gridCol w="3431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39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Имущество, переданное в безвозмездное пользование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44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</a:t>
                      </a:r>
                      <a:br>
                        <a:rPr lang="ru-RU" sz="2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льготной аренде</a:t>
                      </a:r>
                    </a:p>
                  </a:txBody>
                  <a:tcPr marL="2286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44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</a:t>
                      </a:r>
                      <a:b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недвижимое</a:t>
                      </a:r>
                    </a:p>
                  </a:txBody>
                  <a:tcPr marL="2286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87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2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иным  основаниям</a:t>
                      </a:r>
                    </a:p>
                  </a:txBody>
                  <a:tcPr marL="2286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9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из них </a:t>
                      </a:r>
                      <a:b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недвижимое</a:t>
                      </a:r>
                    </a:p>
                  </a:txBody>
                  <a:tcPr marL="2286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Овал 1"/>
          <p:cNvSpPr/>
          <p:nvPr/>
        </p:nvSpPr>
        <p:spPr>
          <a:xfrm>
            <a:off x="181576" y="3770613"/>
            <a:ext cx="2472392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</a:t>
            </a:r>
            <a:br>
              <a:rPr 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хранении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690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3193576" y="2612240"/>
            <a:ext cx="2920620" cy="1950029"/>
          </a:xfrm>
          <a:prstGeom prst="ellipse">
            <a:avLst/>
          </a:prstGeom>
          <a:ln w="31750">
            <a:solidFill>
              <a:schemeClr val="tx2">
                <a:lumMod val="75000"/>
              </a:schemeClr>
            </a:solidFill>
            <a:prstDash val="sysDot"/>
          </a:ln>
        </p:spPr>
        <p:txBody>
          <a:bodyPr wrap="square" anchor="ctr">
            <a:noAutofit/>
          </a:bodyPr>
          <a:lstStyle/>
          <a:p>
            <a:pPr algn="ctr" defTabSz="457200">
              <a:spcBef>
                <a:spcPct val="0"/>
              </a:spcBef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Безвозмездное пользование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pPr/>
              <a:t>60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2" name="Выноска-облако 31">
            <a:extLst>
              <a:ext uri="{FF2B5EF4-FFF2-40B4-BE49-F238E27FC236}">
                <a16:creationId xmlns:a16="http://schemas.microsoft.com/office/drawing/2014/main" id="{40714943-D775-4B27-8596-66C76EC37E73}"/>
              </a:ext>
            </a:extLst>
          </p:cNvPr>
          <p:cNvSpPr/>
          <p:nvPr/>
        </p:nvSpPr>
        <p:spPr>
          <a:xfrm>
            <a:off x="4271750" y="143302"/>
            <a:ext cx="2169994" cy="1514900"/>
          </a:xfrm>
          <a:prstGeom prst="cloudCallout">
            <a:avLst>
              <a:gd name="adj1" fmla="val -23844"/>
              <a:gd name="adj2" fmla="val 107754"/>
            </a:avLst>
          </a:prstGeom>
          <a:ln w="34925" cap="flat">
            <a:solidFill>
              <a:schemeClr val="tx2">
                <a:lumMod val="75000"/>
              </a:schemeClr>
            </a:solidFill>
            <a:prstDash val="sysDot"/>
          </a:ln>
          <a:effectLst/>
        </p:spPr>
        <p:txBody>
          <a:bodyPr wrap="square" anchor="ctr" anchorCtr="0">
            <a:noAutofit/>
          </a:bodyPr>
          <a:lstStyle/>
          <a:p>
            <a:pPr marL="1270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Аренда или нет?</a:t>
            </a:r>
          </a:p>
        </p:txBody>
      </p:sp>
      <p:sp>
        <p:nvSpPr>
          <p:cNvPr id="12" name="Выноска-облако 11">
            <a:extLst>
              <a:ext uri="{FF2B5EF4-FFF2-40B4-BE49-F238E27FC236}">
                <a16:creationId xmlns:a16="http://schemas.microsoft.com/office/drawing/2014/main" id="{40714943-D775-4B27-8596-66C76EC37E73}"/>
              </a:ext>
            </a:extLst>
          </p:cNvPr>
          <p:cNvSpPr/>
          <p:nvPr/>
        </p:nvSpPr>
        <p:spPr>
          <a:xfrm>
            <a:off x="95533" y="709682"/>
            <a:ext cx="3261815" cy="2702257"/>
          </a:xfrm>
          <a:prstGeom prst="cloudCallout">
            <a:avLst>
              <a:gd name="adj1" fmla="val 72408"/>
              <a:gd name="adj2" fmla="val 19384"/>
            </a:avLst>
          </a:prstGeom>
          <a:ln w="34925" cap="flat">
            <a:solidFill>
              <a:schemeClr val="tx2">
                <a:lumMod val="75000"/>
              </a:schemeClr>
            </a:solidFill>
            <a:prstDash val="sysDot"/>
          </a:ln>
          <a:effectLst/>
        </p:spPr>
        <p:txBody>
          <a:bodyPr wrap="square" anchor="ctr" anchorCtr="0">
            <a:noAutofit/>
          </a:bodyPr>
          <a:lstStyle/>
          <a:p>
            <a:pPr marL="1270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осмотрительности, принцип </a:t>
            </a:r>
            <a:r>
              <a:rPr lang="ru-RU" sz="1600" b="1" smtClean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приоритета экономической </a:t>
            </a:r>
            <a:r>
              <a:rPr lang="ru-RU" sz="1600" b="1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сущности над </a:t>
            </a:r>
            <a:r>
              <a:rPr lang="ru-RU" sz="1600" b="1" smtClean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правовым оформлением</a:t>
            </a:r>
            <a:endParaRPr lang="ru-RU" sz="1600" b="1" dirty="0" smtClean="0">
              <a:solidFill>
                <a:srgbClr val="000000"/>
              </a:solidFill>
              <a:latin typeface="Times New Roman CYR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Выноска-облако 5">
            <a:extLst>
              <a:ext uri="{FF2B5EF4-FFF2-40B4-BE49-F238E27FC236}">
                <a16:creationId xmlns:a16="http://schemas.microsoft.com/office/drawing/2014/main" id="{40714943-D775-4B27-8596-66C76EC37E73}"/>
              </a:ext>
            </a:extLst>
          </p:cNvPr>
          <p:cNvSpPr/>
          <p:nvPr/>
        </p:nvSpPr>
        <p:spPr>
          <a:xfrm>
            <a:off x="6376571" y="900752"/>
            <a:ext cx="2607922" cy="1514900"/>
          </a:xfrm>
          <a:prstGeom prst="cloudCallout">
            <a:avLst>
              <a:gd name="adj1" fmla="val -84221"/>
              <a:gd name="adj2" fmla="val 72619"/>
            </a:avLst>
          </a:prstGeom>
          <a:ln w="34925" cap="flat">
            <a:solidFill>
              <a:schemeClr val="tx2">
                <a:lumMod val="75000"/>
              </a:schemeClr>
            </a:solidFill>
            <a:prstDash val="sysDot"/>
          </a:ln>
          <a:effectLst/>
        </p:spPr>
        <p:txBody>
          <a:bodyPr wrap="square" anchor="ctr" anchorCtr="0">
            <a:noAutofit/>
          </a:bodyPr>
          <a:lstStyle/>
          <a:p>
            <a:pPr marL="1270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ПОУ, ПХВ, Постоянное (бессрочное) пользование </a:t>
            </a:r>
          </a:p>
        </p:txBody>
      </p:sp>
      <p:sp>
        <p:nvSpPr>
          <p:cNvPr id="8" name="Выноска-облако 7">
            <a:extLst>
              <a:ext uri="{FF2B5EF4-FFF2-40B4-BE49-F238E27FC236}">
                <a16:creationId xmlns:a16="http://schemas.microsoft.com/office/drawing/2014/main" id="{40714943-D775-4B27-8596-66C76EC37E73}"/>
              </a:ext>
            </a:extLst>
          </p:cNvPr>
          <p:cNvSpPr/>
          <p:nvPr/>
        </p:nvSpPr>
        <p:spPr>
          <a:xfrm>
            <a:off x="6562949" y="2811438"/>
            <a:ext cx="2581052" cy="2115401"/>
          </a:xfrm>
          <a:prstGeom prst="cloudCallout">
            <a:avLst>
              <a:gd name="adj1" fmla="val -68487"/>
              <a:gd name="adj2" fmla="val -31531"/>
            </a:avLst>
          </a:prstGeom>
          <a:ln w="34925" cap="flat">
            <a:solidFill>
              <a:schemeClr val="tx2">
                <a:lumMod val="75000"/>
              </a:schemeClr>
            </a:solidFill>
            <a:prstDash val="sysDot"/>
          </a:ln>
          <a:effectLst/>
        </p:spPr>
        <p:txBody>
          <a:bodyPr wrap="square" anchor="ctr" anchorCtr="0">
            <a:noAutofit/>
          </a:bodyPr>
          <a:lstStyle/>
          <a:p>
            <a:pPr marL="1270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Добровольный характер и обязательность</a:t>
            </a:r>
          </a:p>
        </p:txBody>
      </p:sp>
      <p:sp>
        <p:nvSpPr>
          <p:cNvPr id="9" name="Выноска-облако 8">
            <a:extLst>
              <a:ext uri="{FF2B5EF4-FFF2-40B4-BE49-F238E27FC236}">
                <a16:creationId xmlns:a16="http://schemas.microsoft.com/office/drawing/2014/main" id="{40714943-D775-4B27-8596-66C76EC37E73}"/>
              </a:ext>
            </a:extLst>
          </p:cNvPr>
          <p:cNvSpPr/>
          <p:nvPr/>
        </p:nvSpPr>
        <p:spPr>
          <a:xfrm>
            <a:off x="5086045" y="4958055"/>
            <a:ext cx="2581052" cy="1719615"/>
          </a:xfrm>
          <a:prstGeom prst="cloudCallout">
            <a:avLst>
              <a:gd name="adj1" fmla="val -39934"/>
              <a:gd name="adj2" fmla="val -75638"/>
            </a:avLst>
          </a:prstGeom>
          <a:ln w="34925" cap="flat">
            <a:solidFill>
              <a:schemeClr val="tx2">
                <a:lumMod val="75000"/>
              </a:schemeClr>
            </a:solidFill>
            <a:prstDash val="sysDot"/>
          </a:ln>
          <a:effectLst/>
        </p:spPr>
        <p:txBody>
          <a:bodyPr wrap="square" anchor="ctr" anchorCtr="0">
            <a:noAutofit/>
          </a:bodyPr>
          <a:lstStyle/>
          <a:p>
            <a:pPr marL="1270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Вклад собственника </a:t>
            </a:r>
            <a:r>
              <a:rPr lang="ru-RU" sz="1600" b="1" smtClean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(учредителя)</a:t>
            </a:r>
            <a:endParaRPr lang="ru-RU" sz="1600" b="1" dirty="0" smtClean="0">
              <a:solidFill>
                <a:srgbClr val="000000"/>
              </a:solidFill>
              <a:latin typeface="Times New Roman CYR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-облако 9">
            <a:extLst>
              <a:ext uri="{FF2B5EF4-FFF2-40B4-BE49-F238E27FC236}">
                <a16:creationId xmlns:a16="http://schemas.microsoft.com/office/drawing/2014/main" id="{40714943-D775-4B27-8596-66C76EC37E73}"/>
              </a:ext>
            </a:extLst>
          </p:cNvPr>
          <p:cNvSpPr/>
          <p:nvPr/>
        </p:nvSpPr>
        <p:spPr>
          <a:xfrm>
            <a:off x="1726440" y="5138385"/>
            <a:ext cx="2581052" cy="1719615"/>
          </a:xfrm>
          <a:prstGeom prst="cloudCallout">
            <a:avLst>
              <a:gd name="adj1" fmla="val 36209"/>
              <a:gd name="adj2" fmla="val -85161"/>
            </a:avLst>
          </a:prstGeom>
          <a:ln w="34925" cap="flat">
            <a:solidFill>
              <a:schemeClr val="tx2">
                <a:lumMod val="75000"/>
              </a:schemeClr>
            </a:solidFill>
            <a:prstDash val="sysDot"/>
          </a:ln>
          <a:effectLst/>
        </p:spPr>
        <p:txBody>
          <a:bodyPr wrap="square" anchor="ctr" anchorCtr="0">
            <a:noAutofit/>
          </a:bodyPr>
          <a:lstStyle/>
          <a:p>
            <a:pPr marL="1270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другого собственника имущества</a:t>
            </a:r>
          </a:p>
        </p:txBody>
      </p:sp>
      <p:sp>
        <p:nvSpPr>
          <p:cNvPr id="11" name="Выноска-облако 10">
            <a:extLst>
              <a:ext uri="{FF2B5EF4-FFF2-40B4-BE49-F238E27FC236}">
                <a16:creationId xmlns:a16="http://schemas.microsoft.com/office/drawing/2014/main" id="{40714943-D775-4B27-8596-66C76EC37E73}"/>
              </a:ext>
            </a:extLst>
          </p:cNvPr>
          <p:cNvSpPr/>
          <p:nvPr/>
        </p:nvSpPr>
        <p:spPr>
          <a:xfrm>
            <a:off x="95533" y="3587254"/>
            <a:ext cx="2581052" cy="1719615"/>
          </a:xfrm>
          <a:prstGeom prst="cloudCallout">
            <a:avLst>
              <a:gd name="adj1" fmla="val 66878"/>
              <a:gd name="adj2" fmla="val -43891"/>
            </a:avLst>
          </a:prstGeom>
          <a:ln w="34925" cap="flat">
            <a:solidFill>
              <a:schemeClr val="tx2">
                <a:lumMod val="75000"/>
              </a:schemeClr>
            </a:solidFill>
            <a:prstDash val="sysDot"/>
          </a:ln>
          <a:effectLst/>
        </p:spPr>
        <p:txBody>
          <a:bodyPr wrap="square" anchor="ctr" anchorCtr="0">
            <a:noAutofit/>
          </a:bodyPr>
          <a:lstStyle/>
          <a:p>
            <a:pPr marL="1270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Справедливая стоимость?</a:t>
            </a:r>
          </a:p>
          <a:p>
            <a:pPr marL="1270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 smtClean="0">
              <a:solidFill>
                <a:srgbClr val="000000"/>
              </a:solidFill>
              <a:latin typeface="Times New Roman CYR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1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82" y="0"/>
            <a:ext cx="8725098" cy="977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2575" indent="-302575" algn="ctr"/>
            <a:r>
              <a:rPr lang="ru-RU" sz="317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(пункт 43 СГС «Концептуальные основы»)</a:t>
            </a:r>
            <a:endParaRPr lang="ru-RU" sz="3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184292"/>
            <a:ext cx="8136904" cy="368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spcBef>
                <a:spcPts val="1100"/>
              </a:spcBef>
            </a:pP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Bef>
                <a:spcPts val="1100"/>
              </a:spcBef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целей бухгалтерского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учета,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формирования и публичного раскрытия показателей бухгалтерской (финансовой) отчетности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доходом признается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полезного потенциала активов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и/или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экономических выгод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отчетный период,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поступлений, связанных с вкладами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собственника (учредителя)</a:t>
            </a:r>
            <a:endParaRPr lang="ru-RU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61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389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760465"/>
          </a:xfrm>
        </p:spPr>
        <p:txBody>
          <a:bodyPr/>
          <a:lstStyle/>
          <a:p>
            <a:r>
              <a:rPr lang="ru-RU" dirty="0" smtClean="0"/>
              <a:t>Вклад собственника (пункт 41 СГС «Концептуальные основы»)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6338" y="1172023"/>
            <a:ext cx="8711322" cy="4687437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целей бухгалтерского учета, формирования и публичного раскрытия показателей бухгалтерской (финансовой) отчетности вкладом собственника (учредителя)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признается: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имущество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полученное субъектом учета от собственника (учредителя),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исключением денежных средств и их эквивалентов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для выполнения возложенных на субъект учета государственных (муниципальных) полномочий (функций), осуществления деятельности по оказанию государственных (муниципальных) услуг либо для управленческих нужд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62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120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640"/>
            <a:ext cx="9144000" cy="14833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04248" y="-1860"/>
            <a:ext cx="125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Ф. 0503168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613" y="3974"/>
            <a:ext cx="220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prstClr val="black"/>
                </a:solidFill>
              </a:rPr>
              <a:t>Забалансовые</a:t>
            </a:r>
            <a:r>
              <a:rPr lang="ru-RU" b="1" dirty="0" smtClean="0">
                <a:solidFill>
                  <a:prstClr val="black"/>
                </a:solidFill>
              </a:rPr>
              <a:t> счета</a:t>
            </a:r>
            <a:endParaRPr lang="ru-RU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23528" y="2132856"/>
          <a:ext cx="3746481" cy="3096344"/>
        </p:xfrm>
        <a:graphic>
          <a:graphicData uri="http://schemas.openxmlformats.org/drawingml/2006/table">
            <a:tbl>
              <a:tblPr/>
              <a:tblGrid>
                <a:gridCol w="2606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Имущество, полученное в пользование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42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b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недвижимое имущество</a:t>
                      </a:r>
                    </a:p>
                  </a:txBody>
                  <a:tcPr marL="2286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42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Материальные ценности, принятые на хранение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42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хранении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95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признано</a:t>
                      </a:r>
                      <a:r>
                        <a:rPr lang="ru-RU" sz="2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активами</a:t>
                      </a:r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4211961" y="1856664"/>
          <a:ext cx="4932040" cy="3372537"/>
        </p:xfrm>
        <a:graphic>
          <a:graphicData uri="http://schemas.openxmlformats.org/drawingml/2006/table">
            <a:tbl>
              <a:tblPr/>
              <a:tblGrid>
                <a:gridCol w="3431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80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Имущество, переданное в безвозмездное пользование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88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</a:t>
                      </a:r>
                      <a:br>
                        <a:rPr lang="ru-RU" sz="2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льготной аренде</a:t>
                      </a:r>
                    </a:p>
                  </a:txBody>
                  <a:tcPr marL="2286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88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</a:t>
                      </a:r>
                      <a:b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недвижимое</a:t>
                      </a:r>
                    </a:p>
                  </a:txBody>
                  <a:tcPr marL="2286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59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2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иным  основаниям</a:t>
                      </a:r>
                    </a:p>
                  </a:txBody>
                  <a:tcPr marL="2286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08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из них </a:t>
                      </a:r>
                      <a:b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недвижимое</a:t>
                      </a:r>
                    </a:p>
                  </a:txBody>
                  <a:tcPr marL="2286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59632" y="367472"/>
            <a:ext cx="6276875" cy="175432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Имущество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переданное в безвозмездное пользование по льготной аренде, в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результате волеизъявления двух сторон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 передаче и принятии имущества в безвозмездное пользование,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 дальнейшим содержанием указанного имущества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принимающей стороной.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Регулируется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положениями СГС «Аренда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» </a:t>
            </a:r>
            <a:endParaRPr lang="ru-RU" dirty="0">
              <a:solidFill>
                <a:prstClr val="black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9" name="Прямая со стрелкой 8"/>
          <p:cNvCxnSpPr>
            <a:stCxn id="2" idx="2"/>
          </p:cNvCxnSpPr>
          <p:nvPr/>
        </p:nvCxnSpPr>
        <p:spPr>
          <a:xfrm>
            <a:off x="4398070" y="2121798"/>
            <a:ext cx="4309377" cy="91704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86613" y="5229200"/>
            <a:ext cx="801497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Имущество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переданное в безвозмездное пользование по иным основаниям (например, в соответствии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 решением собственника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имущества (органом уполномоченным по управлению имуществом) о наделении указанным имуществом учреждений для выполнения возложенных на них собственником функций). СГС «Аренда» к операциям с указанным имуществом не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применяется</a:t>
            </a:r>
            <a:endParaRPr lang="ru-RU" dirty="0">
              <a:solidFill>
                <a:prstClr val="black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14" name="Прямая со стрелкой 13"/>
          <p:cNvCxnSpPr>
            <a:stCxn id="11" idx="0"/>
          </p:cNvCxnSpPr>
          <p:nvPr/>
        </p:nvCxnSpPr>
        <p:spPr>
          <a:xfrm flipV="1">
            <a:off x="4194100" y="4181540"/>
            <a:ext cx="4464495" cy="10476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3308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64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1968500" y="179386"/>
            <a:ext cx="6643736" cy="59531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b="1" u="sng" dirty="0">
              <a:solidFill>
                <a:srgbClr val="C79023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162053" y="987106"/>
            <a:ext cx="8687950" cy="4393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0 205 20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«Доходы от собственности»</a:t>
            </a:r>
          </a:p>
          <a:p>
            <a:pPr algn="just">
              <a:spcAft>
                <a:spcPts val="1200"/>
              </a:spcAft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2304" y="1476772"/>
            <a:ext cx="1346708" cy="117098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defTabSz="457200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205.21 205.22</a:t>
            </a:r>
          </a:p>
          <a:p>
            <a:pPr defTabSz="457200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205.23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4032504" y="1832372"/>
            <a:ext cx="2162950" cy="402336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8946" y="1722644"/>
            <a:ext cx="2401057" cy="62179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defTabSz="457200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З/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2304" y="2966356"/>
            <a:ext cx="1346708" cy="62179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defTabSz="457200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210.05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4032504" y="2847356"/>
            <a:ext cx="2162950" cy="402336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8946" y="2737628"/>
            <a:ext cx="2401057" cy="62179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defTabSz="457200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З/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238280"/>
            <a:ext cx="2178812" cy="62179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defTabSz="457200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Арендодатель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2214118" y="1832372"/>
            <a:ext cx="182880" cy="133145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162053" y="4001817"/>
            <a:ext cx="8687950" cy="4393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0 302 24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«Расчеты по арендной плате»</a:t>
            </a:r>
          </a:p>
          <a:p>
            <a:pPr algn="just">
              <a:spcAft>
                <a:spcPts val="1200"/>
              </a:spcAft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Двойная стрелка влево/вправо 20"/>
          <p:cNvSpPr/>
          <p:nvPr/>
        </p:nvSpPr>
        <p:spPr>
          <a:xfrm rot="20858323">
            <a:off x="3938657" y="4998082"/>
            <a:ext cx="2345169" cy="402336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02642" y="4713477"/>
            <a:ext cx="2702809" cy="62179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defTabSz="457200"/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0.502.12.224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522147"/>
            <a:ext cx="1877059" cy="62179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defTabSz="457200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Арендатор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9406" y="5388130"/>
            <a:ext cx="2806268" cy="62179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defTabSz="457200"/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0 302.24.731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Двойная стрелка влево/вправо 24"/>
          <p:cNvSpPr/>
          <p:nvPr/>
        </p:nvSpPr>
        <p:spPr>
          <a:xfrm rot="566296">
            <a:off x="4092574" y="5822015"/>
            <a:ext cx="2162950" cy="402336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02642" y="5795232"/>
            <a:ext cx="2702809" cy="62179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defTabSz="457200"/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0.502.Х1.224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множение 7"/>
          <p:cNvSpPr/>
          <p:nvPr/>
        </p:nvSpPr>
        <p:spPr>
          <a:xfrm rot="20921634">
            <a:off x="4521453" y="4777779"/>
            <a:ext cx="1179576" cy="885731"/>
          </a:xfrm>
          <a:prstGeom prst="mathMultiply">
            <a:avLst/>
          </a:prstGeom>
          <a:gradFill>
            <a:gsLst>
              <a:gs pos="0">
                <a:srgbClr val="C00000">
                  <a:alpha val="50000"/>
                </a:srgbClr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9876" y="139873"/>
            <a:ext cx="323774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Контроль, анализ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190896" y="143463"/>
            <a:ext cx="62904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(</a:t>
            </a:r>
            <a:r>
              <a:rPr lang="ru-RU" sz="2500" b="1" dirty="0" err="1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неоперационная</a:t>
            </a: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аренда </a:t>
            </a: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4294967295"/>
          </p:nvPr>
        </p:nvSpPr>
        <p:spPr>
          <a:xfrm>
            <a:off x="8640763" y="49213"/>
            <a:ext cx="503237" cy="365125"/>
          </a:xfrm>
          <a:prstGeom prst="rect">
            <a:avLst/>
          </a:prstGeo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pPr/>
              <a:t>65</a:t>
            </a:fld>
            <a:endParaRPr lang="en-US" b="1" dirty="0">
              <a:solidFill>
                <a:srgbClr val="C79023"/>
              </a:solidFill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141281" y="782074"/>
            <a:ext cx="8776276" cy="1805833"/>
            <a:chOff x="127839" y="737287"/>
            <a:chExt cx="9036495" cy="1805833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127839" y="919020"/>
              <a:ext cx="1881216" cy="105110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2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Срок пользования имуществом</a:t>
              </a:r>
              <a:endPara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2857880" y="737287"/>
              <a:ext cx="4470689" cy="461129"/>
            </a:xfrm>
            <a:prstGeom prst="rect">
              <a:avLst/>
            </a:prstGeom>
            <a:ln w="34925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сопоставим</a:t>
              </a:r>
              <a:endPara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2230971" y="1719675"/>
              <a:ext cx="6933363" cy="823445"/>
            </a:xfrm>
            <a:prstGeom prst="rect">
              <a:avLst/>
            </a:prstGeom>
            <a:ln w="34925" cap="flat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endPara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457200">
                <a:spcBef>
                  <a:spcPts val="1800"/>
                </a:spcBef>
              </a:pPr>
              <a:endPara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5474267" y="1572667"/>
              <a:ext cx="1651820" cy="461129"/>
            </a:xfrm>
            <a:prstGeom prst="rect">
              <a:avLst/>
            </a:prstGeom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endPara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Прямая со стрелкой 10"/>
            <p:cNvCxnSpPr>
              <a:stCxn id="15" idx="3"/>
              <a:endCxn id="5" idx="1"/>
            </p:cNvCxnSpPr>
            <p:nvPr/>
          </p:nvCxnSpPr>
          <p:spPr>
            <a:xfrm flipV="1">
              <a:off x="2009055" y="967852"/>
              <a:ext cx="848825" cy="4767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5323565" y="1198416"/>
              <a:ext cx="1" cy="544503"/>
            </a:xfrm>
            <a:prstGeom prst="straightConnector1">
              <a:avLst/>
            </a:prstGeom>
            <a:ln w="60325">
              <a:solidFill>
                <a:srgbClr val="077A3E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Группа 58"/>
          <p:cNvGrpSpPr/>
          <p:nvPr/>
        </p:nvGrpSpPr>
        <p:grpSpPr>
          <a:xfrm>
            <a:off x="-64223" y="3130716"/>
            <a:ext cx="8981779" cy="3636069"/>
            <a:chOff x="172996" y="2084979"/>
            <a:chExt cx="8981779" cy="3636069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172996" y="2084979"/>
              <a:ext cx="4547888" cy="230659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Общая ∑ </a:t>
              </a:r>
              <a:r>
                <a:rPr lang="ru-RU" sz="22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арендной </a:t>
              </a:r>
              <a:r>
                <a:rPr lang="ru-RU" sz="2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платы </a:t>
              </a:r>
            </a:p>
            <a:p>
              <a:pPr algn="ctr" defTabSz="457200">
                <a:spcBef>
                  <a:spcPts val="1800"/>
                </a:spcBef>
              </a:pPr>
              <a:r>
                <a:rPr lang="ru-RU" sz="2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(ожидаемых экономических выгод арендодателя)</a:t>
              </a:r>
            </a:p>
            <a:p>
              <a:pPr algn="ctr" defTabSz="457200">
                <a:spcBef>
                  <a:spcPts val="1800"/>
                </a:spcBef>
              </a:pPr>
              <a:endPara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5271647" y="3062095"/>
              <a:ext cx="3883128" cy="2658953"/>
            </a:xfrm>
            <a:prstGeom prst="rect">
              <a:avLst/>
            </a:prstGeom>
            <a:ln w="34925" cap="flat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900" b="1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157768" y="4244388"/>
            <a:ext cx="3762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справедливой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передаваемого в пользование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на дату классификации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учета аренды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учета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аренды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134" y="3274514"/>
            <a:ext cx="451143" cy="999831"/>
          </a:xfrm>
          <a:prstGeom prst="rect">
            <a:avLst/>
          </a:prstGeom>
        </p:spPr>
      </p:pic>
      <p:cxnSp>
        <p:nvCxnSpPr>
          <p:cNvPr id="36" name="Прямая со стрелкой 35"/>
          <p:cNvCxnSpPr/>
          <p:nvPr/>
        </p:nvCxnSpPr>
        <p:spPr>
          <a:xfrm flipV="1">
            <a:off x="4547888" y="3230482"/>
            <a:ext cx="605479" cy="44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481391" y="32745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0896" y="1758493"/>
            <a:ext cx="6953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Оставшийся </a:t>
            </a:r>
            <a:r>
              <a:rPr lang="ru-RU" sz="2000" dirty="0" smtClean="0">
                <a:solidFill>
                  <a:prstClr val="black"/>
                </a:solidFill>
              </a:rPr>
              <a:t>срок </a:t>
            </a:r>
            <a:r>
              <a:rPr lang="ru-RU" sz="2000" dirty="0">
                <a:solidFill>
                  <a:prstClr val="black"/>
                </a:solidFill>
              </a:rPr>
              <a:t>полезного </a:t>
            </a:r>
            <a:r>
              <a:rPr lang="ru-RU" sz="2000" dirty="0" smtClean="0">
                <a:solidFill>
                  <a:prstClr val="black"/>
                </a:solidFill>
              </a:rPr>
              <a:t>использования </a:t>
            </a:r>
            <a:r>
              <a:rPr lang="ru-RU" sz="2000" dirty="0">
                <a:solidFill>
                  <a:prstClr val="black"/>
                </a:solidFill>
              </a:rPr>
              <a:t>передаваемого в </a:t>
            </a:r>
            <a:r>
              <a:rPr lang="ru-RU" sz="2000" dirty="0" smtClean="0">
                <a:solidFill>
                  <a:prstClr val="black"/>
                </a:solidFill>
              </a:rPr>
              <a:t>пользование </a:t>
            </a:r>
            <a:r>
              <a:rPr lang="ru-RU" sz="2000" dirty="0">
                <a:solidFill>
                  <a:prstClr val="black"/>
                </a:solidFill>
              </a:rPr>
              <a:t>имущества, указанным </a:t>
            </a:r>
            <a:r>
              <a:rPr lang="ru-RU" sz="2000" dirty="0" smtClean="0">
                <a:solidFill>
                  <a:prstClr val="black"/>
                </a:solidFill>
              </a:rPr>
              <a:t>при </a:t>
            </a:r>
            <a:r>
              <a:rPr lang="ru-RU" sz="2000" dirty="0">
                <a:solidFill>
                  <a:prstClr val="black"/>
                </a:solidFill>
              </a:rPr>
              <a:t>его </a:t>
            </a:r>
            <a:r>
              <a:rPr lang="ru-RU" sz="2000" dirty="0" smtClean="0">
                <a:solidFill>
                  <a:prstClr val="black"/>
                </a:solidFill>
              </a:rPr>
              <a:t>предоставлении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0714943-D775-4B27-8596-66C76EC37E73}"/>
              </a:ext>
            </a:extLst>
          </p:cNvPr>
          <p:cNvSpPr/>
          <p:nvPr/>
        </p:nvSpPr>
        <p:spPr>
          <a:xfrm>
            <a:off x="5217590" y="2888836"/>
            <a:ext cx="3356166" cy="461129"/>
          </a:xfrm>
          <a:prstGeom prst="rect">
            <a:avLst/>
          </a:prstGeom>
          <a:ln w="34925">
            <a:solidFill>
              <a:srgbClr val="077A3E"/>
            </a:solidFill>
            <a:prstDash val="sysDot"/>
          </a:ln>
          <a:effectLst/>
        </p:spPr>
        <p:txBody>
          <a:bodyPr wrap="square" anchor="ctr" anchorCtr="0">
            <a:noAutofit/>
          </a:bodyPr>
          <a:lstStyle/>
          <a:p>
            <a:pPr algn="ctr" defTabSz="457200">
              <a:spcBef>
                <a:spcPts val="1800"/>
              </a:spcBef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сопоставима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190896" y="80353"/>
            <a:ext cx="6449867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(</a:t>
            </a:r>
            <a:r>
              <a:rPr lang="ru-RU" sz="2500" b="1" dirty="0" err="1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неоперационная</a:t>
            </a: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аренда </a:t>
            </a:r>
            <a:r>
              <a:rPr lang="mr-IN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ПБС </a:t>
            </a:r>
          </a:p>
          <a:p>
            <a:pPr algn="ctr" defTabSz="457200">
              <a:spcBef>
                <a:spcPct val="0"/>
              </a:spcBef>
            </a:pP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обязательств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Арендатор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4294967295"/>
          </p:nvPr>
        </p:nvSpPr>
        <p:spPr>
          <a:xfrm>
            <a:off x="8640763" y="49213"/>
            <a:ext cx="503237" cy="365125"/>
          </a:xfrm>
          <a:prstGeom prst="rect">
            <a:avLst/>
          </a:prstGeo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pPr/>
              <a:t>66</a:t>
            </a:fld>
            <a:endParaRPr lang="en-US" b="1" dirty="0">
              <a:solidFill>
                <a:srgbClr val="C79023"/>
              </a:solidFill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384666" y="1527915"/>
            <a:ext cx="8469164" cy="1829077"/>
            <a:chOff x="394618" y="1099624"/>
            <a:chExt cx="8469164" cy="1829077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394618" y="1277679"/>
              <a:ext cx="1881216" cy="105110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2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Момент признани</a:t>
              </a:r>
              <a:r>
                <a:rPr lang="ru-RU" sz="2200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</a:t>
              </a:r>
              <a:endPara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2857677" y="1099624"/>
              <a:ext cx="6006103" cy="461129"/>
            </a:xfrm>
            <a:prstGeom prst="rect">
              <a:avLst/>
            </a:prstGeom>
            <a:ln w="34925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Заключен договор</a:t>
              </a:r>
              <a:endPara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2857678" y="2105256"/>
              <a:ext cx="6006104" cy="823445"/>
            </a:xfrm>
            <a:prstGeom prst="rect">
              <a:avLst/>
            </a:prstGeom>
            <a:ln w="34925" cap="flat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Принятие обязательств пользования и содержания имущества (акт приема-передачи)</a:t>
              </a:r>
              <a:endPara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5474267" y="1572667"/>
              <a:ext cx="1651820" cy="461129"/>
            </a:xfrm>
            <a:prstGeom prst="rect">
              <a:avLst/>
            </a:prstGeom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200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</a:t>
              </a:r>
              <a:r>
                <a:rPr lang="ru-RU" sz="2200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 ранее?</a:t>
              </a:r>
              <a:endPara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" name="Прямая со стрелкой 2"/>
            <p:cNvCxnSpPr>
              <a:stCxn id="15" idx="3"/>
              <a:endCxn id="5" idx="1"/>
            </p:cNvCxnSpPr>
            <p:nvPr/>
          </p:nvCxnSpPr>
          <p:spPr>
            <a:xfrm flipV="1">
              <a:off x="2275834" y="1330189"/>
              <a:ext cx="581843" cy="4730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>
              <a:stCxn id="15" idx="3"/>
              <a:endCxn id="8" idx="1"/>
            </p:cNvCxnSpPr>
            <p:nvPr/>
          </p:nvCxnSpPr>
          <p:spPr>
            <a:xfrm>
              <a:off x="2275834" y="1803231"/>
              <a:ext cx="581844" cy="71374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5382429" y="1560753"/>
              <a:ext cx="1" cy="544503"/>
            </a:xfrm>
            <a:prstGeom prst="straightConnector1">
              <a:avLst/>
            </a:prstGeom>
            <a:ln w="60325">
              <a:solidFill>
                <a:srgbClr val="077A3E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Группа 58"/>
          <p:cNvGrpSpPr/>
          <p:nvPr/>
        </p:nvGrpSpPr>
        <p:grpSpPr>
          <a:xfrm>
            <a:off x="384666" y="3212470"/>
            <a:ext cx="8479115" cy="3382649"/>
            <a:chOff x="384666" y="3156198"/>
            <a:chExt cx="8479115" cy="3382649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394618" y="3156198"/>
              <a:ext cx="1796278" cy="196444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2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Отражение в учете</a:t>
              </a:r>
              <a:endPara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2865457" y="3174453"/>
              <a:ext cx="1809782" cy="947152"/>
            </a:xfrm>
            <a:prstGeom prst="rect">
              <a:avLst/>
            </a:prstGeom>
            <a:grpFill/>
            <a:ln w="34925" cap="flat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Конкурсные процедуры</a:t>
              </a:r>
              <a:endPara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5151457" y="3156198"/>
              <a:ext cx="3712324" cy="965407"/>
            </a:xfrm>
            <a:prstGeom prst="rect">
              <a:avLst/>
            </a:prstGeom>
            <a:grpFill/>
            <a:ln w="34925" cap="flat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900" b="1" dirty="0" err="1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Дт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9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1 501 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Х3 </a:t>
              </a:r>
              <a:r>
                <a:rPr lang="ru-RU" sz="19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224 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900" b="1" dirty="0" err="1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Кт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</a:t>
              </a:r>
              <a:r>
                <a:rPr lang="ru-RU" sz="19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502 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Х7</a:t>
              </a:r>
              <a:r>
                <a:rPr lang="ru-RU" sz="19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224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900" b="1" dirty="0" err="1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Дт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9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1 502 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Х7</a:t>
              </a:r>
              <a:r>
                <a:rPr lang="ru-RU" sz="19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224 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900" b="1" dirty="0" err="1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Кт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9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1 502 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Х1</a:t>
              </a:r>
              <a:r>
                <a:rPr lang="ru-RU" sz="19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224</a:t>
              </a:r>
            </a:p>
          </p:txBody>
        </p:sp>
        <p:cxnSp>
          <p:nvCxnSpPr>
            <p:cNvPr id="39" name="Прямая со стрелкой 38"/>
            <p:cNvCxnSpPr>
              <a:stCxn id="23" idx="3"/>
            </p:cNvCxnSpPr>
            <p:nvPr/>
          </p:nvCxnSpPr>
          <p:spPr>
            <a:xfrm flipV="1">
              <a:off x="2190896" y="3748457"/>
              <a:ext cx="666781" cy="389962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>
              <a:stCxn id="28" idx="3"/>
              <a:endCxn id="32" idx="1"/>
            </p:cNvCxnSpPr>
            <p:nvPr/>
          </p:nvCxnSpPr>
          <p:spPr>
            <a:xfrm flipV="1">
              <a:off x="4675239" y="3638902"/>
              <a:ext cx="476218" cy="9127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2865457" y="4273822"/>
              <a:ext cx="1809782" cy="947152"/>
            </a:xfrm>
            <a:prstGeom prst="rect">
              <a:avLst/>
            </a:prstGeom>
            <a:grpFill/>
            <a:ln w="34925" cap="flat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 </a:t>
              </a:r>
              <a:r>
                <a:rPr lang="ru-RU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ru-RU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онкурсных процедур</a:t>
              </a:r>
              <a:endPara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5151457" y="4255567"/>
              <a:ext cx="3712324" cy="965407"/>
            </a:xfrm>
            <a:prstGeom prst="rect">
              <a:avLst/>
            </a:prstGeom>
            <a:grpFill/>
            <a:ln w="34925" cap="flat">
              <a:solidFill>
                <a:srgbClr val="077A3E"/>
              </a:solidFill>
              <a:prstDash val="sysDot"/>
            </a:ln>
            <a:effectLst/>
          </p:spPr>
          <p:txBody>
            <a:bodyPr wrap="square" anchor="ctr" anchorCtr="0">
              <a:no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900" b="1" dirty="0" err="1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Дт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9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1 501 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Х3 </a:t>
              </a:r>
              <a:r>
                <a:rPr lang="ru-RU" sz="19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224 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900" b="1" dirty="0" err="1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Кт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</a:t>
              </a:r>
              <a:r>
                <a:rPr lang="ru-RU" sz="19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502 Х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ru-RU" sz="1900" b="1" dirty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ru-RU" sz="1900" b="1" dirty="0" smtClean="0">
                  <a:solidFill>
                    <a:srgbClr val="000000"/>
                  </a:solidFill>
                  <a:latin typeface="Times New Roman CYR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224</a:t>
              </a:r>
              <a:endParaRPr lang="ru-RU" sz="1900" b="1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Прямая со стрелкой 45"/>
            <p:cNvCxnSpPr>
              <a:stCxn id="44" idx="3"/>
              <a:endCxn id="45" idx="1"/>
            </p:cNvCxnSpPr>
            <p:nvPr/>
          </p:nvCxnSpPr>
          <p:spPr>
            <a:xfrm flipV="1">
              <a:off x="4675239" y="4738271"/>
              <a:ext cx="476218" cy="9127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>
              <a:stCxn id="23" idx="3"/>
              <a:endCxn id="44" idx="1"/>
            </p:cNvCxnSpPr>
            <p:nvPr/>
          </p:nvCxnSpPr>
          <p:spPr>
            <a:xfrm>
              <a:off x="2190896" y="4138419"/>
              <a:ext cx="674561" cy="608979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40714943-D775-4B27-8596-66C76EC37E73}"/>
                </a:ext>
              </a:extLst>
            </p:cNvPr>
            <p:cNvSpPr/>
            <p:nvPr/>
          </p:nvSpPr>
          <p:spPr>
            <a:xfrm>
              <a:off x="384666" y="5404409"/>
              <a:ext cx="1796278" cy="1134438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 defTabSz="457200">
                <a:spcBef>
                  <a:spcPts val="1800"/>
                </a:spcBef>
              </a:pPr>
              <a:r>
                <a:rPr lang="ru-RU" sz="20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Сумма обязательств</a:t>
              </a:r>
              <a:endPara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3" name="Прямая со стрелкой 82"/>
          <p:cNvCxnSpPr>
            <a:endCxn id="87" idx="1"/>
          </p:cNvCxnSpPr>
          <p:nvPr/>
        </p:nvCxnSpPr>
        <p:spPr>
          <a:xfrm flipV="1">
            <a:off x="2205228" y="5720382"/>
            <a:ext cx="671949" cy="2558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61" idx="3"/>
          </p:cNvCxnSpPr>
          <p:nvPr/>
        </p:nvCxnSpPr>
        <p:spPr>
          <a:xfrm>
            <a:off x="2180944" y="6027900"/>
            <a:ext cx="666781" cy="3651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40714943-D775-4B27-8596-66C76EC37E73}"/>
              </a:ext>
            </a:extLst>
          </p:cNvPr>
          <p:cNvSpPr/>
          <p:nvPr/>
        </p:nvSpPr>
        <p:spPr>
          <a:xfrm>
            <a:off x="2877177" y="5464572"/>
            <a:ext cx="2505252" cy="511620"/>
          </a:xfrm>
          <a:prstGeom prst="rect">
            <a:avLst/>
          </a:prstGeom>
          <a:ln w="34925" cap="flat">
            <a:solidFill>
              <a:srgbClr val="077A3E"/>
            </a:solidFill>
            <a:prstDash val="sysDot"/>
          </a:ln>
          <a:effectLst/>
        </p:spPr>
        <p:txBody>
          <a:bodyPr wrap="square" anchor="ctr" anchorCtr="0">
            <a:noAutofit/>
          </a:bodyPr>
          <a:lstStyle/>
          <a:p>
            <a:pPr algn="ctr" defTabSz="457200">
              <a:spcBef>
                <a:spcPts val="1800"/>
              </a:spcBef>
            </a:pPr>
            <a:r>
              <a:rPr lang="ru-RU" sz="2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определен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40714943-D775-4B27-8596-66C76EC37E73}"/>
              </a:ext>
            </a:extLst>
          </p:cNvPr>
          <p:cNvSpPr/>
          <p:nvPr/>
        </p:nvSpPr>
        <p:spPr>
          <a:xfrm>
            <a:off x="2888897" y="6137478"/>
            <a:ext cx="2493532" cy="511620"/>
          </a:xfrm>
          <a:prstGeom prst="rect">
            <a:avLst/>
          </a:prstGeom>
          <a:ln w="34925" cap="flat">
            <a:solidFill>
              <a:srgbClr val="077A3E"/>
            </a:solidFill>
            <a:prstDash val="sysDot"/>
          </a:ln>
          <a:effectLst/>
        </p:spPr>
        <p:txBody>
          <a:bodyPr wrap="square" anchor="ctr" anchorCtr="0">
            <a:noAutofit/>
          </a:bodyPr>
          <a:lstStyle/>
          <a:p>
            <a:pPr algn="ctr" defTabSz="457200">
              <a:spcBef>
                <a:spcPts val="1800"/>
              </a:spcBef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40714943-D775-4B27-8596-66C76EC37E73}"/>
              </a:ext>
            </a:extLst>
          </p:cNvPr>
          <p:cNvSpPr/>
          <p:nvPr/>
        </p:nvSpPr>
        <p:spPr>
          <a:xfrm>
            <a:off x="5976138" y="5464572"/>
            <a:ext cx="2887641" cy="511620"/>
          </a:xfrm>
          <a:prstGeom prst="rect">
            <a:avLst/>
          </a:prstGeom>
          <a:ln w="34925" cap="flat">
            <a:solidFill>
              <a:srgbClr val="077A3E"/>
            </a:solidFill>
            <a:prstDash val="sysDot"/>
          </a:ln>
          <a:effectLst/>
        </p:spPr>
        <p:txBody>
          <a:bodyPr wrap="square" anchor="ctr" anchorCtr="0">
            <a:noAutofit/>
          </a:bodyPr>
          <a:lstStyle/>
          <a:p>
            <a:pPr algn="ctr" defTabSz="457200">
              <a:spcBef>
                <a:spcPts val="1800"/>
              </a:spcBef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договора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3" name="Прямая со стрелкой 92"/>
          <p:cNvCxnSpPr>
            <a:endCxn id="92" idx="1"/>
          </p:cNvCxnSpPr>
          <p:nvPr/>
        </p:nvCxnSpPr>
        <p:spPr>
          <a:xfrm flipV="1">
            <a:off x="5382429" y="5720382"/>
            <a:ext cx="593709" cy="56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40714943-D775-4B27-8596-66C76EC37E73}"/>
              </a:ext>
            </a:extLst>
          </p:cNvPr>
          <p:cNvSpPr/>
          <p:nvPr/>
        </p:nvSpPr>
        <p:spPr>
          <a:xfrm>
            <a:off x="5976138" y="6095276"/>
            <a:ext cx="2887641" cy="678316"/>
          </a:xfrm>
          <a:prstGeom prst="rect">
            <a:avLst/>
          </a:prstGeom>
          <a:ln w="34925" cap="flat">
            <a:solidFill>
              <a:srgbClr val="077A3E"/>
            </a:solidFill>
            <a:prstDash val="sysDot"/>
          </a:ln>
          <a:effectLst/>
        </p:spPr>
        <p:txBody>
          <a:bodyPr wrap="square" anchor="ctr" anchorCtr="0">
            <a:noAutofit/>
          </a:bodyPr>
          <a:lstStyle/>
          <a:p>
            <a:pPr algn="ctr" defTabSz="457200">
              <a:spcBef>
                <a:spcPts val="18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прогноза / Обозримое будущее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" name="Прямая со стрелкой 95"/>
          <p:cNvCxnSpPr/>
          <p:nvPr/>
        </p:nvCxnSpPr>
        <p:spPr>
          <a:xfrm flipV="1">
            <a:off x="5422285" y="6393083"/>
            <a:ext cx="553853" cy="58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13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Неоперационная</a:t>
            </a:r>
            <a:r>
              <a:rPr lang="ru-RU" dirty="0" smtClean="0"/>
              <a:t> (финансовая) аренда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216338" y="1172022"/>
          <a:ext cx="8711322" cy="4849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36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Неоперационная</a:t>
            </a:r>
            <a:r>
              <a:rPr lang="ru-RU" dirty="0" smtClean="0"/>
              <a:t> (финансовая) аренда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30194304"/>
              </p:ext>
            </p:extLst>
          </p:nvPr>
        </p:nvGraphicFramePr>
        <p:xfrm>
          <a:off x="216338" y="1172022"/>
          <a:ext cx="8711322" cy="441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8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1634" y="839152"/>
            <a:ext cx="2017059" cy="359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 dirty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412" y="672353"/>
            <a:ext cx="3092824" cy="672353"/>
          </a:xfrm>
          <a:custGeom>
            <a:avLst/>
            <a:gdLst/>
            <a:ahLst/>
            <a:cxnLst/>
            <a:rect l="l" t="t" r="r" b="b"/>
            <a:pathLst>
              <a:path w="3505200" h="762000">
                <a:moveTo>
                  <a:pt x="0" y="762000"/>
                </a:moveTo>
                <a:lnTo>
                  <a:pt x="3505200" y="762000"/>
                </a:lnTo>
                <a:lnTo>
                  <a:pt x="35052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 dirty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2912" y="1997896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 dirty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20118" y="2017059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 dirty="0"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52994" y="2128558"/>
            <a:ext cx="4895290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algn="ctr"/>
            <a:r>
              <a:rPr lang="ru-RU" sz="3600" b="0" dirty="0" smtClean="0">
                <a:solidFill>
                  <a:srgbClr val="000000"/>
                </a:solidFill>
              </a:rPr>
              <a:t>Отдельные вопросы организации бюджетного (бухгалтерского) учета</a:t>
            </a:r>
            <a:br>
              <a:rPr lang="ru-RU" sz="3600" b="0" dirty="0" smtClean="0">
                <a:solidFill>
                  <a:srgbClr val="000000"/>
                </a:solidFill>
              </a:rPr>
            </a:br>
            <a:r>
              <a:rPr lang="ru-RU" sz="3600" b="0" dirty="0" smtClean="0">
                <a:solidFill>
                  <a:srgbClr val="000000"/>
                </a:solidFill>
              </a:rPr>
              <a:t>в 2019 году</a:t>
            </a:r>
            <a:r>
              <a:rPr lang="ru-RU" sz="3600" b="0" dirty="0">
                <a:solidFill>
                  <a:srgbClr val="000000"/>
                </a:solidFill>
              </a:rPr>
              <a:t/>
            </a:r>
            <a:br>
              <a:rPr lang="ru-RU" sz="3600" b="0" dirty="0">
                <a:solidFill>
                  <a:srgbClr val="000000"/>
                </a:solidFill>
              </a:rPr>
            </a:br>
            <a:endParaRPr sz="3600" dirty="0"/>
          </a:p>
        </p:txBody>
      </p:sp>
      <p:sp>
        <p:nvSpPr>
          <p:cNvPr id="8" name="object 8"/>
          <p:cNvSpPr/>
          <p:nvPr/>
        </p:nvSpPr>
        <p:spPr>
          <a:xfrm>
            <a:off x="7463118" y="1042147"/>
            <a:ext cx="773206" cy="437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05618" y="403412"/>
            <a:ext cx="1024173" cy="1364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85517" y="2400299"/>
            <a:ext cx="2271208" cy="21972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7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9466" y="524530"/>
            <a:ext cx="7889300" cy="434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2575" indent="-302575"/>
            <a:r>
              <a:rPr lang="ru-RU" sz="282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Справедливая стоимость</a:t>
            </a:r>
            <a:endParaRPr lang="ru-RU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7651" y="1259798"/>
            <a:ext cx="7505140" cy="109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algn="ctr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</a:pPr>
            <a:endParaRPr lang="ru-RU" sz="1588" b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206" marR="4483" algn="ctr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</a:pPr>
            <a:endParaRPr lang="ru-RU" sz="1588" b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206" marR="4483" defTabSz="806867">
              <a:lnSpc>
                <a:spcPct val="150000"/>
              </a:lnSpc>
              <a:buClr>
                <a:srgbClr val="096234"/>
              </a:buClr>
              <a:tabLst>
                <a:tab pos="212923" algn="l"/>
              </a:tabLst>
            </a:pPr>
            <a:r>
              <a:rPr lang="en-US" sz="1588" b="1" dirty="0">
                <a:solidFill>
                  <a:prstClr val="black"/>
                </a:solidFill>
                <a:latin typeface="Times New Roman"/>
                <a:cs typeface="Times New Roman"/>
              </a:rPr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5434" y="1203044"/>
            <a:ext cx="7714267" cy="5307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6867"/>
            <a:endParaRPr lang="ru-RU" sz="2824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06867"/>
            <a:r>
              <a:rPr lang="ru-RU" sz="2824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  <a:p>
            <a:pPr defTabSz="806867"/>
            <a:endParaRPr lang="ru-RU" sz="2824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06867"/>
            <a:endParaRPr lang="ru-RU" sz="2824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06867"/>
            <a:endParaRPr lang="ru-RU" sz="2824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06867"/>
            <a:endParaRPr lang="ru-RU" sz="2824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806867"/>
            <a:r>
              <a:rPr lang="ru-RU" sz="2824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</a:t>
            </a:r>
            <a:r>
              <a:rPr lang="ru-RU" sz="282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которой </a:t>
            </a:r>
            <a:r>
              <a:rPr lang="ru-RU" sz="2824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82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осуществлен </a:t>
            </a:r>
            <a:r>
              <a:rPr lang="ru-RU" sz="2824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</a:t>
            </a:r>
            <a:r>
              <a:rPr lang="ru-RU" sz="282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собственности на </a:t>
            </a:r>
            <a:r>
              <a:rPr lang="ru-RU" sz="2824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 между </a:t>
            </a:r>
            <a:r>
              <a:rPr lang="ru-RU" sz="282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независимыми сторонами сделки, осведомленными о предмете сделки и желающими ее </a:t>
            </a:r>
            <a:r>
              <a:rPr lang="ru-RU" sz="2824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совершить</a:t>
            </a:r>
          </a:p>
          <a:p>
            <a:pPr defTabSz="806867"/>
            <a:endParaRPr lang="ru-RU" sz="2824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15458"/>
            <a:ext cx="5843039" cy="281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70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0" y="763604"/>
            <a:ext cx="9144000" cy="62657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120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Первоначальное признание в учете земельных участков (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праве постоянного (бессрочного)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пользования)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0 103 11 330       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0 401 10 195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актуализации кадастровой стоимости земельного участка (при ее изменении) (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событие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0 103 11 330       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0 401 10 176 (при увеличении)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0401 10 176        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0 103 11 430 (при уменьшении)</a:t>
            </a:r>
          </a:p>
          <a:p>
            <a:pPr algn="just">
              <a:spcAft>
                <a:spcPts val="120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земельных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участков, 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расположенных под объектами недвижимости, право, на которые в соответствии с законодательством РФ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прекращено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0 401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10 195 и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1 103 11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430</a:t>
            </a:r>
          </a:p>
          <a:p>
            <a:pPr algn="just">
              <a:spcAft>
                <a:spcPts val="120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040110195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"Доходы от безвозмездных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неденежных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поступлений капитального характера от сектора государственного управления и организаций государственного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сектора« 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176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финансовый результат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от оценки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финансовых и нефинансовых активов и обязательств, в том числе: основных средств, нематериальных активов, непроизведенных активов, материальных запасов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59217" y="0"/>
            <a:ext cx="6148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1 103 00 000 «Непроизведенные активы»</a:t>
            </a:r>
          </a:p>
        </p:txBody>
      </p:sp>
    </p:spTree>
    <p:extLst>
      <p:ext uri="{BB962C8B-B14F-4D97-AF65-F5344CB8AC3E}">
        <p14:creationId xmlns:p14="http://schemas.microsoft.com/office/powerpoint/2010/main" val="35027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71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-57496" y="980728"/>
            <a:ext cx="8825939" cy="547770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Передача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земельных участков, находящихся в составе государственной (муниципальной) казны, в постоянное (бессрочное)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пользование отражается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Дт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1 401 20 25Х     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Кт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1 108 55 430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Дт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1 401 20 28Х     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Кт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1 108 55 430 </a:t>
            </a:r>
          </a:p>
          <a:p>
            <a:pPr algn="just">
              <a:spcAft>
                <a:spcPts val="1200"/>
              </a:spcAft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59217" y="0"/>
            <a:ext cx="6148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1 103 00 000 «Непроизведенные активы»</a:t>
            </a:r>
          </a:p>
        </p:txBody>
      </p:sp>
    </p:spTree>
    <p:extLst>
      <p:ext uri="{BB962C8B-B14F-4D97-AF65-F5344CB8AC3E}">
        <p14:creationId xmlns:p14="http://schemas.microsoft.com/office/powerpoint/2010/main" val="34954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72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6973"/>
            <a:ext cx="82296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неразграниченные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-земельные 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участки по которым собственность не разграничена, вовлекаемые уполномоченными органами власти (органами местного самоуправления) в хозяйственный оборот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5287" y="2345841"/>
            <a:ext cx="442186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уполномоченный орган власти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88" y="4149080"/>
            <a:ext cx="877737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кадастровой стоимости земельного участка, а при отсутствии кадастровой стоимости земельного участка – по стоимости, рассчитанной исходя из наименьшей кадастровой стоимости квадратного метра земельного участка, граничащего с объектом учета, либо, при невозможности определения такой стоимости, – в условной оценке, один квадратный метр – 1 рубль.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076" y="3223793"/>
            <a:ext cx="82809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дебет счета 010313000   кредит счета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040110199* 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883904" y="2851112"/>
            <a:ext cx="484632" cy="36764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504" y="3747013"/>
            <a:ext cx="8229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u-RU" dirty="0" smtClean="0">
                <a:solidFill>
                  <a:prstClr val="black"/>
                </a:solidFill>
              </a:rPr>
              <a:t>КДБ - </a:t>
            </a:r>
            <a:r>
              <a:rPr lang="ru-RU" dirty="0">
                <a:solidFill>
                  <a:prstClr val="black"/>
                </a:solidFill>
              </a:rPr>
              <a:t>1 17 05000 00 0000 </a:t>
            </a:r>
            <a:r>
              <a:rPr lang="ru-RU" dirty="0" smtClean="0">
                <a:solidFill>
                  <a:prstClr val="black"/>
                </a:solidFill>
              </a:rPr>
              <a:t>180             Код вида поступлений 150               КОСГУ 199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6635692" y="3844977"/>
            <a:ext cx="662730" cy="16496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Умножение 9"/>
          <p:cNvSpPr/>
          <p:nvPr/>
        </p:nvSpPr>
        <p:spPr>
          <a:xfrm>
            <a:off x="6828638" y="3747013"/>
            <a:ext cx="276838" cy="352338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43808" y="3689437"/>
            <a:ext cx="867162" cy="51722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5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73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539552" y="3717032"/>
          <a:ext cx="640871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126973"/>
            <a:ext cx="82296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неразграниченные земли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6739" y="875562"/>
            <a:ext cx="85404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регистрации права муниципальной собственности на земельный участок, государственная собственность на который не разграничена и который передан на праве постоянного (бессрочного) пользования казенному учреждению, уточнение данных бюджетного учета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факту внесения в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муниципального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соответствующих сведений об объектах учета и записей об изменении сведений 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96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74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65642"/>
            <a:ext cx="886762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ru-RU" sz="3600" b="1" dirty="0" smtClean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Инструкция №157н 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(изменения в связи с применением с 01.01.2019 приказа Минфина России  № 209н)</a:t>
            </a:r>
          </a:p>
          <a:p>
            <a:pPr algn="just"/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24 – 26 разрядах номера счета Плана счетов бюджетного учета учреждениями указываются коды операций сектора государственного управления (КОСГУ) (по статьям (подстатьям)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зависимости от их экономического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содержания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179386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75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70936" y="1371598"/>
            <a:ext cx="8535995" cy="53483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88526" y="468845"/>
            <a:ext cx="8845061" cy="4712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b="1" dirty="0" smtClean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КИСЭ</a:t>
            </a:r>
            <a:endParaRPr lang="ru-RU" sz="3600" b="1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pattFill prst="narHorz">
                <a:fgClr>
                  <a:srgbClr val="9BBB59"/>
                </a:fgClr>
                <a:bgClr>
                  <a:srgbClr val="9BBB59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9BBB59">
                    <a:lumMod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99929" y="1336428"/>
            <a:ext cx="8678008" cy="53835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3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5C9E723-BB3E-4822-962A-7CBEE111D1E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8526" y="1371598"/>
          <a:ext cx="8966948" cy="522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66948">
                  <a:extLst>
                    <a:ext uri="{9D8B030D-6E8A-4147-A177-3AD203B41FA5}">
                      <a16:colId xmlns:a16="http://schemas.microsoft.com/office/drawing/2014/main" val="3970912633"/>
                    </a:ext>
                  </a:extLst>
                </a:gridCol>
              </a:tblGrid>
              <a:tr h="5220760"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388" indent="0" algn="l" fontAlgn="t">
                        <a:spcBef>
                          <a:spcPts val="600"/>
                        </a:spcBef>
                      </a:pPr>
                      <a:r>
                        <a:rPr lang="ru-RU" sz="22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Участник </a:t>
                      </a: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бюджетного </a:t>
                      </a: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процесса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388" indent="0" algn="l" fontAlgn="t">
                        <a:spcBef>
                          <a:spcPts val="600"/>
                        </a:spcBef>
                      </a:pPr>
                      <a:r>
                        <a:rPr lang="ru-RU" sz="2200" b="1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22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200" b="1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</a:t>
                      </a: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(муниципальные) бюджетные и автономные </a:t>
                      </a: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388" indent="0" algn="l" fontAlgn="t">
                        <a:spcBef>
                          <a:spcPts val="600"/>
                        </a:spcBef>
                      </a:pPr>
                      <a:r>
                        <a:rPr lang="ru-RU" sz="22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Финансовые </a:t>
                      </a: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нефинансовые организации государственного </a:t>
                      </a: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сектора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388" indent="0" algn="l" fontAlgn="t">
                        <a:spcBef>
                          <a:spcPts val="600"/>
                        </a:spcBef>
                      </a:pPr>
                      <a:r>
                        <a:rPr lang="ru-RU" sz="22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Иные </a:t>
                      </a: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нефинансовые </a:t>
                      </a: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388" indent="0" algn="l" fontAlgn="t">
                        <a:spcBef>
                          <a:spcPts val="600"/>
                        </a:spcBef>
                      </a:pPr>
                      <a:r>
                        <a:rPr lang="ru-RU" sz="22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Иные </a:t>
                      </a: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</a:t>
                      </a: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388" indent="0" algn="l" fontAlgn="t">
                        <a:spcBef>
                          <a:spcPts val="600"/>
                        </a:spcBef>
                      </a:pPr>
                      <a:r>
                        <a:rPr lang="ru-RU" sz="22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Некоммерческие </a:t>
                      </a: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и физические лица - производители товаров, работ, </a:t>
                      </a: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388" indent="0" algn="l" fontAlgn="t">
                        <a:spcBef>
                          <a:spcPts val="600"/>
                        </a:spcBef>
                      </a:pPr>
                      <a:r>
                        <a:rPr lang="ru-RU" sz="22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Физические лица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388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Наднациональные </a:t>
                      </a: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и правительствами иностранных </a:t>
                      </a: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388" indent="0" algn="l" fontAlgn="t">
                        <a:spcBef>
                          <a:spcPts val="600"/>
                        </a:spcBef>
                      </a:pPr>
                      <a:r>
                        <a:rPr lang="ru-RU" sz="22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Нерезиденты 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731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5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>
                <a:solidFill>
                  <a:prstClr val="black"/>
                </a:solidFill>
              </a:rPr>
              <a:pPr/>
              <a:t>76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-1" y="24777"/>
          <a:ext cx="8950037" cy="6696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6167477"/>
            <a:ext cx="229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Пункт 2 приказа 209н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61843253"/>
              </p:ext>
            </p:extLst>
          </p:nvPr>
        </p:nvGraphicFramePr>
        <p:xfrm>
          <a:off x="457199" y="692728"/>
          <a:ext cx="8548256" cy="543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>
                <a:solidFill>
                  <a:prstClr val="black"/>
                </a:solidFill>
              </a:rPr>
              <a:pPr/>
              <a:t>77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167477"/>
            <a:ext cx="246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Пункт 9.5 приказа 209н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199" y="692728"/>
          <a:ext cx="8548256" cy="543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>
                <a:solidFill>
                  <a:prstClr val="black"/>
                </a:solidFill>
              </a:rPr>
              <a:pPr/>
              <a:t>78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166255" y="207385"/>
          <a:ext cx="8839200" cy="6650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6167477"/>
            <a:ext cx="258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Пункт 10.4 приказа 209н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5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199" y="692728"/>
          <a:ext cx="8548256" cy="543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>
                <a:solidFill>
                  <a:prstClr val="black"/>
                </a:solidFill>
              </a:rPr>
              <a:pPr/>
              <a:t>79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457199" y="277091"/>
          <a:ext cx="8548256" cy="6444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6167477"/>
            <a:ext cx="246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Пункт 9.5 приказа 209н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9466" y="524530"/>
            <a:ext cx="7889300" cy="380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2575" indent="-302575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определения справедливой стоимости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/>
          </p:nvPr>
        </p:nvGraphicFramePr>
        <p:xfrm>
          <a:off x="677651" y="1259798"/>
          <a:ext cx="7505140" cy="411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653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4770" y="776575"/>
            <a:ext cx="4112196" cy="713906"/>
          </a:xfrm>
        </p:spPr>
        <p:txBody>
          <a:bodyPr/>
          <a:lstStyle/>
          <a:p>
            <a:r>
              <a:rPr lang="ru-RU" altLang="ru-RU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Поступления, перечисления </a:t>
            </a:r>
            <a:r>
              <a:rPr lang="ru-RU" altLang="ru-RU" u="sng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капитального характера </a:t>
            </a:r>
            <a:r>
              <a:rPr lang="ru-RU" altLang="ru-RU" u="sng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КОСГУ 28Х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8287" y="1916832"/>
            <a:ext cx="5625684" cy="4680520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22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направлены </a:t>
            </a:r>
            <a:r>
              <a:rPr lang="ru-RU" altLang="ru-RU" sz="2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на осуществление получателями инвестиций в основные 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фонды - недвижимое </a:t>
            </a:r>
            <a:r>
              <a:rPr lang="ru-RU" altLang="ru-RU" sz="2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и (или) движимое имущество, признаваемых в целях бухгалтерского учета объектами </a:t>
            </a:r>
            <a:r>
              <a:rPr lang="ru-RU" altLang="ru-RU" sz="2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ОС, НМА, </a:t>
            </a:r>
            <a:r>
              <a:rPr lang="ru-RU" altLang="ru-RU" sz="2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НПА,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altLang="ru-RU" sz="2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в том числе на строительство объектов капитального строительства и приобретение 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объектов недвижимого  имущества</a:t>
            </a:r>
            <a:r>
              <a:rPr lang="ru-RU" altLang="ru-RU" sz="2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, реконструкцию, техническое перевооружение, </a:t>
            </a:r>
            <a:r>
              <a:rPr lang="ru-RU" altLang="ru-RU" sz="2200" dirty="0">
                <a:latin typeface="Times New Roman" charset="0"/>
                <a:ea typeface="Times New Roman" charset="0"/>
                <a:cs typeface="Times New Roman" charset="0"/>
              </a:rPr>
              <a:t>приобретение машин и оборудования, транспортных средств, производственного и хозяйственного </a:t>
            </a:r>
            <a:r>
              <a:rPr lang="ru-RU" alt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инвентаря </a:t>
            </a:r>
            <a:r>
              <a:rPr lang="ru-RU" altLang="ru-RU" sz="2200" dirty="0">
                <a:latin typeface="Times New Roman" charset="0"/>
                <a:ea typeface="Times New Roman" charset="0"/>
                <a:cs typeface="Times New Roman" charset="0"/>
              </a:rPr>
              <a:t>отнесенного к основным </a:t>
            </a:r>
            <a:r>
              <a:rPr lang="ru-RU" alt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средствам </a:t>
            </a:r>
            <a:r>
              <a:rPr lang="ru-RU" altLang="ru-RU" sz="2200" b="1" dirty="0" smtClean="0">
                <a:latin typeface="Times New Roman" charset="0"/>
                <a:ea typeface="Times New Roman" charset="0"/>
                <a:cs typeface="Times New Roman" charset="0"/>
              </a:rPr>
              <a:t>( КОСГУ 310, 320, 330)</a:t>
            </a:r>
            <a:endParaRPr lang="ru-RU" sz="22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02713" y="305475"/>
            <a:ext cx="3241287" cy="1494086"/>
          </a:xfrm>
        </p:spPr>
        <p:txBody>
          <a:bodyPr/>
          <a:lstStyle/>
          <a:p>
            <a:r>
              <a:rPr lang="ru-RU" altLang="ru-RU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Поступлениям</a:t>
            </a:r>
            <a:r>
              <a:rPr lang="ru-RU" altLang="ru-RU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, перечислениям </a:t>
            </a:r>
            <a:r>
              <a:rPr lang="ru-RU" altLang="ru-RU" u="sng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текущего характера </a:t>
            </a:r>
            <a:r>
              <a:rPr lang="ru-RU" altLang="ru-RU" u="sng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КОСГУ 24Х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12160" y="2102310"/>
            <a:ext cx="2339280" cy="4254039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altLang="ru-RU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безвозмездные </a:t>
            </a:r>
            <a:r>
              <a:rPr lang="ru-RU" altLang="ru-RU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поступления, безвозмездные перечисления организациям, не отнесенные к поступлениям, перечислениям капитального </a:t>
            </a:r>
            <a:r>
              <a:rPr lang="ru-RU" altLang="ru-RU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характера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altLang="ru-RU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КОСГУ 340</a:t>
            </a:r>
            <a:r>
              <a:rPr lang="ru-RU" altLang="ru-RU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ru-RU" altLang="ru-RU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80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5789875" y="116632"/>
            <a:ext cx="38798" cy="670466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45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381965" y="55427"/>
            <a:ext cx="59977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КОСГУ 209н </a:t>
            </a:r>
            <a:r>
              <a:rPr lang="mr-IN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</a:t>
            </a:r>
          </a:p>
          <a:p>
            <a:pPr defTabSz="457200">
              <a:spcBef>
                <a:spcPct val="0"/>
              </a:spcBef>
            </a:pP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540, 550, 560, 640, 650, 660, 730, 830</a:t>
            </a: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pPr/>
              <a:t>81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74211" y="939053"/>
          <a:ext cx="8810282" cy="5638800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437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5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5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7248">
                <a:tc>
                  <a:txBody>
                    <a:bodyPr/>
                    <a:lstStyle/>
                    <a:p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Примеры</a:t>
                      </a:r>
                      <a:endParaRPr lang="ru-RU" sz="2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56Х, 66Х</a:t>
                      </a:r>
                      <a:endParaRPr lang="ru-RU" sz="24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73Х, 83Х </a:t>
                      </a:r>
                      <a:endParaRPr lang="ru-RU" sz="24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0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</a:rPr>
                        <a:t>Участник бюджетного процесса                  (</a:t>
                      </a:r>
                      <a:r>
                        <a:rPr lang="ru-RU" sz="1800" dirty="0" smtClean="0"/>
                        <a:t>КУ, учредитель, ИФНС)</a:t>
                      </a:r>
                    </a:p>
                    <a:p>
                      <a:endParaRPr lang="ru-RU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</a:t>
                      </a:r>
                      <a:r>
                        <a:rPr lang="ru-RU" sz="1800" baseline="0" dirty="0" smtClean="0"/>
                        <a:t> 206 ХХ 561 (661)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0 210 05 561 (661)</a:t>
                      </a: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0 302 ХХ 731 (831)</a:t>
                      </a:r>
                    </a:p>
                    <a:p>
                      <a:pPr algn="ctr"/>
                      <a:r>
                        <a:rPr lang="ru-RU" sz="1800" dirty="0" smtClean="0"/>
                        <a:t>0 303 ХХ 731 (831)</a:t>
                      </a: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3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</a:rPr>
                        <a:t>Государственные (муниципальные) бюджетные и автономные учреждения (</a:t>
                      </a:r>
                      <a:r>
                        <a:rPr lang="ru-RU" sz="1800" dirty="0" smtClean="0"/>
                        <a:t>БУ, АУ)</a:t>
                      </a:r>
                    </a:p>
                    <a:p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0 206 41(81) 562 (662)</a:t>
                      </a:r>
                    </a:p>
                    <a:p>
                      <a:pPr algn="ctr"/>
                      <a:r>
                        <a:rPr lang="ru-RU" sz="1800" dirty="0" smtClean="0"/>
                        <a:t>0 210 05 562 (662)</a:t>
                      </a: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0 302 41 (81) 732 (832)</a:t>
                      </a:r>
                    </a:p>
                    <a:p>
                      <a:pPr algn="ctr"/>
                      <a:r>
                        <a:rPr lang="ru-RU" sz="1800" dirty="0" smtClean="0"/>
                        <a:t>0 304 01 732 (832)</a:t>
                      </a: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</a:rPr>
                        <a:t>Финансовые и нефинансовые организации государственного сектора (</a:t>
                      </a:r>
                      <a:r>
                        <a:rPr lang="ru-RU" sz="1800" dirty="0" smtClean="0"/>
                        <a:t>ГУП</a:t>
                      </a:r>
                      <a:r>
                        <a:rPr lang="ru-RU" sz="1800" baseline="0" dirty="0" smtClean="0"/>
                        <a:t> (МУП), ГК)</a:t>
                      </a:r>
                      <a:endParaRPr lang="ru-RU" sz="1800" dirty="0" smtClean="0"/>
                    </a:p>
                    <a:p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0 206 ХХ 563 (663)</a:t>
                      </a:r>
                      <a:endParaRPr lang="ru-RU" sz="1800" dirty="0"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0 302 ХХ 733 (833)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0 304 01 733 (833)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</a:rPr>
                        <a:t>Иные нефинансовые организации (</a:t>
                      </a:r>
                      <a:r>
                        <a:rPr lang="ru-RU" sz="1800" dirty="0" smtClean="0"/>
                        <a:t>ООО, ОАО)</a:t>
                      </a:r>
                    </a:p>
                    <a:p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0 206 ХХ 564 (664)</a:t>
                      </a: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0 302 ХХ 734 (834)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0 304 01 734 (834)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</a:rPr>
                        <a:t>Иные финансовые организации (</a:t>
                      </a:r>
                      <a:r>
                        <a:rPr lang="ru-RU" sz="1800" dirty="0" smtClean="0"/>
                        <a:t>Банки, Страховые организации)</a:t>
                      </a:r>
                    </a:p>
                    <a:p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0 206 27(26) 565 (665)</a:t>
                      </a: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0 302 ХХ 735 (835)</a:t>
                      </a:r>
                    </a:p>
                    <a:p>
                      <a:pPr algn="ctr"/>
                      <a:r>
                        <a:rPr lang="ru-RU" sz="1800" dirty="0" smtClean="0"/>
                        <a:t>0 304 01 735 (835)</a:t>
                      </a: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88870" y="491961"/>
            <a:ext cx="175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(с кем расчеты)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381965" y="55427"/>
            <a:ext cx="59977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КОСГУ 209н </a:t>
            </a:r>
            <a:r>
              <a:rPr lang="mr-IN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</a:t>
            </a:r>
          </a:p>
          <a:p>
            <a:pPr defTabSz="457200">
              <a:spcBef>
                <a:spcPct val="0"/>
              </a:spcBef>
            </a:pP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540, 550, 560, 640, 650, 660, 730, 830</a:t>
            </a: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pPr/>
              <a:t>82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34467"/>
              </p:ext>
            </p:extLst>
          </p:nvPr>
        </p:nvGraphicFramePr>
        <p:xfrm>
          <a:off x="174211" y="923552"/>
          <a:ext cx="8810282" cy="6065520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437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5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5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7248">
                <a:tc>
                  <a:txBody>
                    <a:bodyPr/>
                    <a:lstStyle/>
                    <a:p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Примеры </a:t>
                      </a:r>
                      <a:endParaRPr lang="ru-RU" sz="1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56Х, 66Х</a:t>
                      </a:r>
                      <a:endParaRPr lang="ru-RU" sz="24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73Х, 83Х </a:t>
                      </a:r>
                      <a:endParaRPr lang="ru-RU" sz="24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</a:rPr>
                        <a:t>Некоммерческие организации и физические лица - производители товаров, работ, услуг (</a:t>
                      </a:r>
                      <a:r>
                        <a:rPr lang="ru-RU" sz="2000" dirty="0" smtClean="0"/>
                        <a:t>НКО, ИП)</a:t>
                      </a:r>
                    </a:p>
                    <a:p>
                      <a:endParaRPr lang="ru-RU" sz="20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0 206 ХХ 566 (666)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/>
                        <a:t>0 302 ХХ 736 (836)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/>
                        <a:t>0 304 01 736 (836)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8144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</a:rPr>
                        <a:t>Физические лица (</a:t>
                      </a:r>
                      <a:r>
                        <a:rPr lang="ru-RU" sz="2000" dirty="0" smtClean="0"/>
                        <a:t>Сотрудники (подотчет, депоненты, алименты), студенты, иные ф/л, в </a:t>
                      </a:r>
                      <a:r>
                        <a:rPr lang="ru-RU" sz="2000" dirty="0" err="1" smtClean="0"/>
                        <a:t>т.ч</a:t>
                      </a:r>
                      <a:r>
                        <a:rPr lang="ru-RU" sz="2000" dirty="0" smtClean="0"/>
                        <a:t>. по</a:t>
                      </a:r>
                      <a:r>
                        <a:rPr lang="ru-RU" sz="2000" baseline="0" dirty="0" smtClean="0"/>
                        <a:t> закупкам, </a:t>
                      </a:r>
                      <a:r>
                        <a:rPr lang="ru-RU" sz="2000" baseline="0" dirty="0" err="1" smtClean="0"/>
                        <a:t>физ.лица</a:t>
                      </a:r>
                      <a:r>
                        <a:rPr lang="ru-RU" sz="2000" baseline="0" dirty="0" smtClean="0"/>
                        <a:t> нерезиденты)</a:t>
                      </a:r>
                      <a:endParaRPr lang="ru-RU" sz="2000" dirty="0" smtClean="0"/>
                    </a:p>
                    <a:p>
                      <a:endParaRPr lang="ru-RU" sz="20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0 208</a:t>
                      </a:r>
                      <a:r>
                        <a:rPr lang="ru-RU" sz="2000" baseline="0" dirty="0" smtClean="0"/>
                        <a:t> ХХ 567 (667)</a:t>
                      </a:r>
                    </a:p>
                    <a:p>
                      <a:pPr algn="ctr"/>
                      <a:endParaRPr lang="ru-RU" sz="20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/>
                        <a:t>0 304 02 737 (837)</a:t>
                      </a:r>
                    </a:p>
                    <a:p>
                      <a:pPr algn="ctr"/>
                      <a:r>
                        <a:rPr lang="ru-RU" sz="2000" kern="1200" dirty="0" smtClean="0"/>
                        <a:t>0 304 03 737 (837)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u="none" strike="noStrike" dirty="0" smtClean="0">
                          <a:effectLst/>
                        </a:rPr>
                        <a:t>Наднациональные организации и правительства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иностр.государств</a:t>
                      </a:r>
                      <a:endParaRPr lang="ru-RU" sz="20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/>
                        <a:t>0 302 ХХ 738 (838)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</a:rPr>
                        <a:t>Нерезиденты (</a:t>
                      </a:r>
                      <a:r>
                        <a:rPr lang="ru-RU" sz="2000" dirty="0" smtClean="0"/>
                        <a:t>Только </a:t>
                      </a:r>
                      <a:r>
                        <a:rPr lang="ru-RU" sz="2000" dirty="0" err="1" smtClean="0"/>
                        <a:t>юрлица</a:t>
                      </a:r>
                      <a:r>
                        <a:rPr lang="ru-RU" sz="2000" dirty="0" smtClean="0"/>
                        <a:t>!)</a:t>
                      </a:r>
                    </a:p>
                    <a:p>
                      <a:endParaRPr lang="ru-RU" sz="20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/>
                        <a:t>0 206 ХХ 569 (669)</a:t>
                      </a:r>
                    </a:p>
                    <a:p>
                      <a:pPr algn="ctr"/>
                      <a:endParaRPr lang="ru-RU" sz="20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/>
                        <a:t>0 302 ХХ 739 (839)</a:t>
                      </a:r>
                    </a:p>
                    <a:p>
                      <a:pPr algn="ctr"/>
                      <a:r>
                        <a:rPr lang="ru-RU" sz="2000" kern="1200" dirty="0" smtClean="0"/>
                        <a:t>0 304 01 739 (839)</a:t>
                      </a:r>
                    </a:p>
                    <a:p>
                      <a:pPr algn="ctr"/>
                      <a:endParaRPr lang="ru-RU" sz="2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80312" y="505673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dirty="0" smtClean="0">
                <a:solidFill>
                  <a:prstClr val="black"/>
                </a:solidFill>
              </a:rPr>
              <a:t>( с кем расчеты)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4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83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39389" y="3085806"/>
            <a:ext cx="7772400" cy="9597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>
                <a:solidFill>
                  <a:prstClr val="black"/>
                </a:solidFill>
              </a:rPr>
              <a:t>СПАСИБО ЗА ВНИМАНИЕ!</a:t>
            </a:r>
            <a:endParaRPr lang="en-GB" sz="50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1634" y="839152"/>
            <a:ext cx="2017059" cy="359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412" y="672353"/>
            <a:ext cx="3092824" cy="672353"/>
          </a:xfrm>
          <a:custGeom>
            <a:avLst/>
            <a:gdLst/>
            <a:ahLst/>
            <a:cxnLst/>
            <a:rect l="l" t="t" r="r" b="b"/>
            <a:pathLst>
              <a:path w="3505200" h="762000">
                <a:moveTo>
                  <a:pt x="0" y="762000"/>
                </a:moveTo>
                <a:lnTo>
                  <a:pt x="3505200" y="762000"/>
                </a:lnTo>
                <a:lnTo>
                  <a:pt x="35052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2912" y="1997896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20118" y="2017059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52994" y="2128558"/>
            <a:ext cx="4895290" cy="2607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/>
            <a:r>
              <a:rPr lang="ru-RU" sz="2824" b="0" dirty="0">
                <a:solidFill>
                  <a:srgbClr val="000000"/>
                </a:solidFill>
              </a:rPr>
              <a:t>Федеральный стандарт бухгалтерского учета для организаций государственного сектора </a:t>
            </a:r>
            <a:r>
              <a:rPr lang="ru-RU" sz="2824" b="0" dirty="0" smtClean="0">
                <a:solidFill>
                  <a:srgbClr val="000000"/>
                </a:solidFill>
              </a:rPr>
              <a:t>«Обесценение»</a:t>
            </a:r>
            <a:br>
              <a:rPr lang="ru-RU" sz="2824" b="0" dirty="0" smtClean="0">
                <a:solidFill>
                  <a:srgbClr val="000000"/>
                </a:solidFill>
              </a:rPr>
            </a:br>
            <a:r>
              <a:rPr lang="ru-RU" sz="2824" b="0" dirty="0">
                <a:solidFill>
                  <a:srgbClr val="000000"/>
                </a:solidFill>
              </a:rPr>
              <a:t/>
            </a:r>
            <a:br>
              <a:rPr lang="ru-RU" sz="2824" b="0" dirty="0">
                <a:solidFill>
                  <a:srgbClr val="000000"/>
                </a:solidFill>
              </a:rPr>
            </a:br>
            <a:endParaRPr sz="2824" dirty="0"/>
          </a:p>
        </p:txBody>
      </p:sp>
      <p:sp>
        <p:nvSpPr>
          <p:cNvPr id="8" name="object 8"/>
          <p:cNvSpPr/>
          <p:nvPr/>
        </p:nvSpPr>
        <p:spPr>
          <a:xfrm>
            <a:off x="7463118" y="1042147"/>
            <a:ext cx="773206" cy="437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05618" y="403412"/>
            <a:ext cx="1024173" cy="1364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85517" y="2400299"/>
            <a:ext cx="2271208" cy="21972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KPMG_Report_4x3_050216_2016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Report Standard JSC_r.potx" id="{4E546F04-5CDB-4C52-903D-719AEF69D484}" vid="{A2009518-AD80-4CD9-8A4A-E03A2BECDDEB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KPMG_Report_4x3_050216_2016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Report Standard JSC_r.potx" id="{4E546F04-5CDB-4C52-903D-719AEF69D484}" vid="{A2009518-AD80-4CD9-8A4A-E03A2BECDDEB}"/>
    </a:ext>
  </a:extLst>
</a:theme>
</file>

<file path=ppt/theme/theme9.xml><?xml version="1.0" encoding="utf-8"?>
<a:theme xmlns:a="http://schemas.openxmlformats.org/drawingml/2006/main" name="1_KPMG_Report_4x3_050216_2016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Report Standard JSC_r.potx" id="{4E546F04-5CDB-4C52-903D-719AEF69D484}" vid="{A2009518-AD80-4CD9-8A4A-E03A2BECDD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14716</TotalTime>
  <Words>5130</Words>
  <Application>Microsoft Office PowerPoint</Application>
  <PresentationFormat>Экран (4:3)</PresentationFormat>
  <Paragraphs>972</Paragraphs>
  <Slides>83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83</vt:i4>
      </vt:variant>
    </vt:vector>
  </HeadingPairs>
  <TitlesOfParts>
    <vt:vector size="105" baseType="lpstr">
      <vt:lpstr>Arial</vt:lpstr>
      <vt:lpstr>Bookman Old Style</vt:lpstr>
      <vt:lpstr>Calibri</vt:lpstr>
      <vt:lpstr>Cambria Math</vt:lpstr>
      <vt:lpstr>DINPro-Light</vt:lpstr>
      <vt:lpstr>Kokila</vt:lpstr>
      <vt:lpstr>KPMG Cyrillic Extralight</vt:lpstr>
      <vt:lpstr>Times New Roman</vt:lpstr>
      <vt:lpstr>Times New Roman CYR</vt:lpstr>
      <vt:lpstr>Trebuchet MS</vt:lpstr>
      <vt:lpstr>Univers for KPMG</vt:lpstr>
      <vt:lpstr>Wingdings</vt:lpstr>
      <vt:lpstr>Тема Office</vt:lpstr>
      <vt:lpstr>Office Theme</vt:lpstr>
      <vt:lpstr>2_Office Theme</vt:lpstr>
      <vt:lpstr>5_Тема Office</vt:lpstr>
      <vt:lpstr>11_Office Theme</vt:lpstr>
      <vt:lpstr>16_Office Theme</vt:lpstr>
      <vt:lpstr>1_Office Theme</vt:lpstr>
      <vt:lpstr>KPMG_Report_4x3_050216_2016</vt:lpstr>
      <vt:lpstr>1_KPMG_Report_4x3_050216_2016</vt:lpstr>
      <vt:lpstr>2_KPMG_Report_4x3_050216_2016</vt:lpstr>
      <vt:lpstr>Основные положения по учету нефинансовых активов </vt:lpstr>
      <vt:lpstr>Презентация PowerPoint</vt:lpstr>
      <vt:lpstr>«Концептуальные основы бухгалтерского учета  и отчетности для организаций государственного сектора»   31.12.2016 № 256н</vt:lpstr>
      <vt:lpstr>Презентация PowerPoint</vt:lpstr>
      <vt:lpstr>Актив</vt:lpstr>
      <vt:lpstr>Презентация PowerPoint</vt:lpstr>
      <vt:lpstr>Справедливая стоимость</vt:lpstr>
      <vt:lpstr>Методы определения справедливой стоимости</vt:lpstr>
      <vt:lpstr>Федеральный стандарт бухгалтерского учета для организаций государственного сектора «Обесценение»  </vt:lpstr>
      <vt:lpstr>СГС «Обесценение активов»</vt:lpstr>
      <vt:lpstr>Презентация PowerPoint</vt:lpstr>
      <vt:lpstr>Категория активов</vt:lpstr>
      <vt:lpstr>Категория активов</vt:lpstr>
      <vt:lpstr>Процесс обесценения</vt:lpstr>
      <vt:lpstr>Процедура тестирования на наличие обесценения</vt:lpstr>
      <vt:lpstr>Презентация PowerPoint</vt:lpstr>
      <vt:lpstr>Презентация PowerPoint</vt:lpstr>
      <vt:lpstr>Федеральный стандарт бухгалтерского учета для организаций государственного сектора «Основные средства»   31.12.2016 № 257н</vt:lpstr>
      <vt:lpstr>Основные средства</vt:lpstr>
      <vt:lpstr>Необменные операции</vt:lpstr>
      <vt:lpstr>Первоначальная стоимость объекта ОС, приобретенного в результате необменной операции</vt:lpstr>
      <vt:lpstr>Обменные операции</vt:lpstr>
      <vt:lpstr>Первоначальная стоимость объекта ОС, приобретенного в результате обменной операции</vt:lpstr>
      <vt:lpstr>Начисление амортизации</vt:lpstr>
      <vt:lpstr>Методы начисления амортизации</vt:lpstr>
      <vt:lpstr>Начисление амортизации</vt:lpstr>
      <vt:lpstr>Презентация PowerPoint</vt:lpstr>
      <vt:lpstr>Начисление амортизации на структурную часть объекта ОС 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стандарт бухгалтерского учета для организаций государственного сектора «Аренда»    31.12.2016 № 258н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Достоверность  (пункт 68 СГС «Концептуальные основы»)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(доходы) по условным арендным платежам </vt:lpstr>
      <vt:lpstr>Условные  арендные платежи </vt:lpstr>
      <vt:lpstr>КОСГУ 135 «Доходы по условным арендным платежам» (приказ № 209н)</vt:lpstr>
      <vt:lpstr>Презентация PowerPoint</vt:lpstr>
      <vt:lpstr>КОСГУ 134 «Доходы от компенсации затрат»:</vt:lpstr>
      <vt:lpstr>Презентация PowerPoint</vt:lpstr>
      <vt:lpstr>Презентация PowerPoint</vt:lpstr>
      <vt:lpstr>Презентация PowerPoint</vt:lpstr>
      <vt:lpstr>               Доходы от безвозмездного права пользования активом предоставленным</vt:lpstr>
      <vt:lpstr>Презентация PowerPoint</vt:lpstr>
      <vt:lpstr>         Безвозмездные перечисления капитального характера</vt:lpstr>
      <vt:lpstr> 191н</vt:lpstr>
      <vt:lpstr>Презентация PowerPoint</vt:lpstr>
      <vt:lpstr>Доход (пункт 43 СГС «Концептуальные основы»)</vt:lpstr>
      <vt:lpstr>Вклад собственника (пункт 41 СГС «Концептуальные основы»)</vt:lpstr>
      <vt:lpstr>Презентация PowerPoint</vt:lpstr>
      <vt:lpstr>Презентация PowerPoint</vt:lpstr>
      <vt:lpstr>Презентация PowerPoint</vt:lpstr>
      <vt:lpstr>Презентация PowerPoint</vt:lpstr>
      <vt:lpstr>Неоперационная (финансовая) аренда</vt:lpstr>
      <vt:lpstr>Неоперационная (финансовая) аренда</vt:lpstr>
      <vt:lpstr>Отдельные вопросы организации бюджетного (бухгалтерского) учета в 2019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методологии бухгалтерского учета  государственных финансов в 2016 – 2017 годах</dc:title>
  <dc:creator>Светлана</dc:creator>
  <cp:lastModifiedBy>Гончаров Андрей Владимирович</cp:lastModifiedBy>
  <cp:revision>1235</cp:revision>
  <cp:lastPrinted>2019-11-03T20:49:08Z</cp:lastPrinted>
  <dcterms:created xsi:type="dcterms:W3CDTF">2016-11-22T03:13:06Z</dcterms:created>
  <dcterms:modified xsi:type="dcterms:W3CDTF">2019-12-19T10:28:12Z</dcterms:modified>
</cp:coreProperties>
</file>