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7"/>
  </p:notesMasterIdLst>
  <p:sldIdLst>
    <p:sldId id="360" r:id="rId2"/>
    <p:sldId id="369" r:id="rId3"/>
    <p:sldId id="357" r:id="rId4"/>
    <p:sldId id="375" r:id="rId5"/>
    <p:sldId id="374" r:id="rId6"/>
  </p:sldIdLst>
  <p:sldSz cx="18291175" cy="10290175"/>
  <p:notesSz cx="6797675" cy="9874250"/>
  <p:defaultTextStyle>
    <a:defPPr>
      <a:defRPr lang="ru-RU"/>
    </a:defPPr>
    <a:lvl1pPr marL="0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583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9166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749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8332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914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7497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2080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6663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1">
          <p15:clr>
            <a:srgbClr val="A4A3A4"/>
          </p15:clr>
        </p15:guide>
        <p15:guide id="2" pos="57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8DCC"/>
    <a:srgbClr val="91A2AE"/>
    <a:srgbClr val="E6E6E6"/>
    <a:srgbClr val="27348B"/>
    <a:srgbClr val="F1893B"/>
    <a:srgbClr val="0E4065"/>
    <a:srgbClr val="0A5083"/>
    <a:srgbClr val="F6BB00"/>
    <a:srgbClr val="0D67AB"/>
    <a:srgbClr val="0A3E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50000" autoAdjust="0"/>
  </p:normalViewPr>
  <p:slideViewPr>
    <p:cSldViewPr>
      <p:cViewPr varScale="1">
        <p:scale>
          <a:sx n="85" d="100"/>
          <a:sy n="85" d="100"/>
        </p:scale>
        <p:origin x="293" y="62"/>
      </p:cViewPr>
      <p:guideLst>
        <p:guide orient="horz" pos="3241"/>
        <p:guide pos="576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3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44C3A-1EF6-4F87-AF68-40BB200FFFA0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0822"/>
            <a:ext cx="5438775" cy="4442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7B390-F94C-4152-BBB1-E4B018C88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689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397" y="1684064"/>
            <a:ext cx="13718381" cy="3582505"/>
          </a:xfrm>
        </p:spPr>
        <p:txBody>
          <a:bodyPr anchor="b"/>
          <a:lstStyle>
            <a:lvl1pPr algn="ctr">
              <a:defRPr sz="9002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397" y="5404724"/>
            <a:ext cx="13718381" cy="2484410"/>
          </a:xfrm>
        </p:spPr>
        <p:txBody>
          <a:bodyPr/>
          <a:lstStyle>
            <a:lvl1pPr marL="0" indent="0" algn="ctr">
              <a:buNone/>
              <a:defRPr sz="3601"/>
            </a:lvl1pPr>
            <a:lvl2pPr marL="685937" indent="0" algn="ctr">
              <a:buNone/>
              <a:defRPr sz="3001"/>
            </a:lvl2pPr>
            <a:lvl3pPr marL="1371874" indent="0" algn="ctr">
              <a:buNone/>
              <a:defRPr sz="2701"/>
            </a:lvl3pPr>
            <a:lvl4pPr marL="2057811" indent="0" algn="ctr">
              <a:buNone/>
              <a:defRPr sz="2400"/>
            </a:lvl4pPr>
            <a:lvl5pPr marL="2743749" indent="0" algn="ctr">
              <a:buNone/>
              <a:defRPr sz="2400"/>
            </a:lvl5pPr>
            <a:lvl6pPr marL="3429686" indent="0" algn="ctr">
              <a:buNone/>
              <a:defRPr sz="2400"/>
            </a:lvl6pPr>
            <a:lvl7pPr marL="4115623" indent="0" algn="ctr">
              <a:buNone/>
              <a:defRPr sz="2400"/>
            </a:lvl7pPr>
            <a:lvl8pPr marL="4801560" indent="0" algn="ctr">
              <a:buNone/>
              <a:defRPr sz="2400"/>
            </a:lvl8pPr>
            <a:lvl9pPr marL="5487497" indent="0" algn="ctr">
              <a:buNone/>
              <a:defRPr sz="24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3A74C-87FF-4A9C-AB41-2D59A65472A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94BCA-0B7A-4761-A78B-6B3A94C0DE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974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0F52D-C238-4711-8715-27F9F3DC32A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1B147-7943-48E8-9A8A-095E3B672B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295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089622" y="547856"/>
            <a:ext cx="3944035" cy="872044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57518" y="547856"/>
            <a:ext cx="11603464" cy="872044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732C1-68D4-4215-A2D0-1D56B832731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8F27C-579E-4FFC-BAE0-E2BA706E5C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508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0F3EA-7926-48FF-8ED0-6232C4A121F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019EA-DD80-462F-8F51-E4070C57F1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235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7992" y="2565399"/>
            <a:ext cx="15776138" cy="4280426"/>
          </a:xfrm>
        </p:spPr>
        <p:txBody>
          <a:bodyPr anchor="b"/>
          <a:lstStyle>
            <a:lvl1pPr>
              <a:defRPr sz="9002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7992" y="6886320"/>
            <a:ext cx="15776138" cy="2250975"/>
          </a:xfrm>
        </p:spPr>
        <p:txBody>
          <a:bodyPr/>
          <a:lstStyle>
            <a:lvl1pPr marL="0" indent="0">
              <a:buNone/>
              <a:defRPr sz="3601">
                <a:solidFill>
                  <a:schemeClr val="tx1">
                    <a:tint val="75000"/>
                  </a:schemeClr>
                </a:solidFill>
              </a:defRPr>
            </a:lvl1pPr>
            <a:lvl2pPr marL="685937" indent="0">
              <a:buNone/>
              <a:defRPr sz="3001">
                <a:solidFill>
                  <a:schemeClr val="tx1">
                    <a:tint val="75000"/>
                  </a:schemeClr>
                </a:solidFill>
              </a:defRPr>
            </a:lvl2pPr>
            <a:lvl3pPr marL="1371874" indent="0">
              <a:buNone/>
              <a:defRPr sz="2701">
                <a:solidFill>
                  <a:schemeClr val="tx1">
                    <a:tint val="75000"/>
                  </a:schemeClr>
                </a:solidFill>
              </a:defRPr>
            </a:lvl3pPr>
            <a:lvl4pPr marL="205781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74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68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562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15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749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DF83D-56CA-40D0-AF8F-17CEC1E0C63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96213-5FF1-4E4A-A6CD-FF45394CDC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81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57518" y="2739282"/>
            <a:ext cx="7773749" cy="65290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259908" y="2739282"/>
            <a:ext cx="7773749" cy="65290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4FE6A-E017-41E7-A158-A62E8E65499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7DF63-D82E-4FED-B608-68461A283B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7836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901" y="547857"/>
            <a:ext cx="15776138" cy="198895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901" y="2522523"/>
            <a:ext cx="7738024" cy="1236249"/>
          </a:xfrm>
        </p:spPr>
        <p:txBody>
          <a:bodyPr anchor="b"/>
          <a:lstStyle>
            <a:lvl1pPr marL="0" indent="0">
              <a:buNone/>
              <a:defRPr sz="3601" b="1"/>
            </a:lvl1pPr>
            <a:lvl2pPr marL="685937" indent="0">
              <a:buNone/>
              <a:defRPr sz="3001" b="1"/>
            </a:lvl2pPr>
            <a:lvl3pPr marL="1371874" indent="0">
              <a:buNone/>
              <a:defRPr sz="2701" b="1"/>
            </a:lvl3pPr>
            <a:lvl4pPr marL="2057811" indent="0">
              <a:buNone/>
              <a:defRPr sz="2400" b="1"/>
            </a:lvl4pPr>
            <a:lvl5pPr marL="2743749" indent="0">
              <a:buNone/>
              <a:defRPr sz="2400" b="1"/>
            </a:lvl5pPr>
            <a:lvl6pPr marL="3429686" indent="0">
              <a:buNone/>
              <a:defRPr sz="2400" b="1"/>
            </a:lvl6pPr>
            <a:lvl7pPr marL="4115623" indent="0">
              <a:buNone/>
              <a:defRPr sz="2400" b="1"/>
            </a:lvl7pPr>
            <a:lvl8pPr marL="4801560" indent="0">
              <a:buNone/>
              <a:defRPr sz="2400" b="1"/>
            </a:lvl8pPr>
            <a:lvl9pPr marL="5487497" indent="0">
              <a:buNone/>
              <a:defRPr sz="2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59901" y="3758772"/>
            <a:ext cx="7738024" cy="5528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9259907" y="2522523"/>
            <a:ext cx="7776132" cy="1236249"/>
          </a:xfrm>
        </p:spPr>
        <p:txBody>
          <a:bodyPr anchor="b"/>
          <a:lstStyle>
            <a:lvl1pPr marL="0" indent="0">
              <a:buNone/>
              <a:defRPr sz="3601" b="1"/>
            </a:lvl1pPr>
            <a:lvl2pPr marL="685937" indent="0">
              <a:buNone/>
              <a:defRPr sz="3001" b="1"/>
            </a:lvl2pPr>
            <a:lvl3pPr marL="1371874" indent="0">
              <a:buNone/>
              <a:defRPr sz="2701" b="1"/>
            </a:lvl3pPr>
            <a:lvl4pPr marL="2057811" indent="0">
              <a:buNone/>
              <a:defRPr sz="2400" b="1"/>
            </a:lvl4pPr>
            <a:lvl5pPr marL="2743749" indent="0">
              <a:buNone/>
              <a:defRPr sz="2400" b="1"/>
            </a:lvl5pPr>
            <a:lvl6pPr marL="3429686" indent="0">
              <a:buNone/>
              <a:defRPr sz="2400" b="1"/>
            </a:lvl6pPr>
            <a:lvl7pPr marL="4115623" indent="0">
              <a:buNone/>
              <a:defRPr sz="2400" b="1"/>
            </a:lvl7pPr>
            <a:lvl8pPr marL="4801560" indent="0">
              <a:buNone/>
              <a:defRPr sz="2400" b="1"/>
            </a:lvl8pPr>
            <a:lvl9pPr marL="5487497" indent="0">
              <a:buNone/>
              <a:defRPr sz="2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9259907" y="3758772"/>
            <a:ext cx="7776132" cy="5528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A5FEC-F70D-4148-A737-B46F2AD21F2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75988-44E9-47AF-8872-5DB7430D2D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452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FCF60-2CAC-4163-A21D-892052AB158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9C29C-D6A4-46C3-A68D-E3728B3DCE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357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896BF-CAD5-4143-9B56-E9C7987ED177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C7FC9-DDF6-4743-A30F-8F82AEFBE2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218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901" y="686012"/>
            <a:ext cx="5899380" cy="2401041"/>
          </a:xfrm>
        </p:spPr>
        <p:txBody>
          <a:bodyPr anchor="b"/>
          <a:lstStyle>
            <a:lvl1pPr>
              <a:defRPr sz="480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76132" y="1481595"/>
            <a:ext cx="9259907" cy="7312694"/>
          </a:xfrm>
        </p:spPr>
        <p:txBody>
          <a:bodyPr/>
          <a:lstStyle>
            <a:lvl1pPr>
              <a:defRPr sz="4801"/>
            </a:lvl1pPr>
            <a:lvl2pPr>
              <a:defRPr sz="4201"/>
            </a:lvl2pPr>
            <a:lvl3pPr>
              <a:defRPr sz="3601"/>
            </a:lvl3pPr>
            <a:lvl4pPr>
              <a:defRPr sz="3001"/>
            </a:lvl4pPr>
            <a:lvl5pPr>
              <a:defRPr sz="3001"/>
            </a:lvl5pPr>
            <a:lvl6pPr>
              <a:defRPr sz="3001"/>
            </a:lvl6pPr>
            <a:lvl7pPr>
              <a:defRPr sz="3001"/>
            </a:lvl7pPr>
            <a:lvl8pPr>
              <a:defRPr sz="3001"/>
            </a:lvl8pPr>
            <a:lvl9pPr>
              <a:defRPr sz="300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59901" y="3087052"/>
            <a:ext cx="5899380" cy="5719147"/>
          </a:xfrm>
        </p:spPr>
        <p:txBody>
          <a:bodyPr/>
          <a:lstStyle>
            <a:lvl1pPr marL="0" indent="0">
              <a:buNone/>
              <a:defRPr sz="2400"/>
            </a:lvl1pPr>
            <a:lvl2pPr marL="685937" indent="0">
              <a:buNone/>
              <a:defRPr sz="2100"/>
            </a:lvl2pPr>
            <a:lvl3pPr marL="1371874" indent="0">
              <a:buNone/>
              <a:defRPr sz="1800"/>
            </a:lvl3pPr>
            <a:lvl4pPr marL="2057811" indent="0">
              <a:buNone/>
              <a:defRPr sz="1500"/>
            </a:lvl4pPr>
            <a:lvl5pPr marL="2743749" indent="0">
              <a:buNone/>
              <a:defRPr sz="1500"/>
            </a:lvl5pPr>
            <a:lvl6pPr marL="3429686" indent="0">
              <a:buNone/>
              <a:defRPr sz="1500"/>
            </a:lvl6pPr>
            <a:lvl7pPr marL="4115623" indent="0">
              <a:buNone/>
              <a:defRPr sz="1500"/>
            </a:lvl7pPr>
            <a:lvl8pPr marL="4801560" indent="0">
              <a:buNone/>
              <a:defRPr sz="1500"/>
            </a:lvl8pPr>
            <a:lvl9pPr marL="5487497" indent="0">
              <a:buNone/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18C1-0FA4-4388-A1EF-BAFFDE0B110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CBC1E-F55F-4246-A58F-3274288B3E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41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901" y="686012"/>
            <a:ext cx="5899380" cy="2401041"/>
          </a:xfrm>
        </p:spPr>
        <p:txBody>
          <a:bodyPr anchor="b"/>
          <a:lstStyle>
            <a:lvl1pPr>
              <a:defRPr sz="480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776132" y="1481595"/>
            <a:ext cx="9259907" cy="7312694"/>
          </a:xfrm>
        </p:spPr>
        <p:txBody>
          <a:bodyPr rtlCol="0">
            <a:normAutofit/>
          </a:bodyPr>
          <a:lstStyle>
            <a:lvl1pPr marL="0" indent="0">
              <a:buNone/>
              <a:defRPr sz="4801"/>
            </a:lvl1pPr>
            <a:lvl2pPr marL="685937" indent="0">
              <a:buNone/>
              <a:defRPr sz="4201"/>
            </a:lvl2pPr>
            <a:lvl3pPr marL="1371874" indent="0">
              <a:buNone/>
              <a:defRPr sz="3601"/>
            </a:lvl3pPr>
            <a:lvl4pPr marL="2057811" indent="0">
              <a:buNone/>
              <a:defRPr sz="3001"/>
            </a:lvl4pPr>
            <a:lvl5pPr marL="2743749" indent="0">
              <a:buNone/>
              <a:defRPr sz="3001"/>
            </a:lvl5pPr>
            <a:lvl6pPr marL="3429686" indent="0">
              <a:buNone/>
              <a:defRPr sz="3001"/>
            </a:lvl6pPr>
            <a:lvl7pPr marL="4115623" indent="0">
              <a:buNone/>
              <a:defRPr sz="3001"/>
            </a:lvl7pPr>
            <a:lvl8pPr marL="4801560" indent="0">
              <a:buNone/>
              <a:defRPr sz="3001"/>
            </a:lvl8pPr>
            <a:lvl9pPr marL="5487497" indent="0">
              <a:buNone/>
              <a:defRPr sz="3001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59901" y="3087052"/>
            <a:ext cx="5899380" cy="5719147"/>
          </a:xfrm>
        </p:spPr>
        <p:txBody>
          <a:bodyPr/>
          <a:lstStyle>
            <a:lvl1pPr marL="0" indent="0">
              <a:buNone/>
              <a:defRPr sz="2400"/>
            </a:lvl1pPr>
            <a:lvl2pPr marL="685937" indent="0">
              <a:buNone/>
              <a:defRPr sz="2100"/>
            </a:lvl2pPr>
            <a:lvl3pPr marL="1371874" indent="0">
              <a:buNone/>
              <a:defRPr sz="1800"/>
            </a:lvl3pPr>
            <a:lvl4pPr marL="2057811" indent="0">
              <a:buNone/>
              <a:defRPr sz="1500"/>
            </a:lvl4pPr>
            <a:lvl5pPr marL="2743749" indent="0">
              <a:buNone/>
              <a:defRPr sz="1500"/>
            </a:lvl5pPr>
            <a:lvl6pPr marL="3429686" indent="0">
              <a:buNone/>
              <a:defRPr sz="1500"/>
            </a:lvl6pPr>
            <a:lvl7pPr marL="4115623" indent="0">
              <a:buNone/>
              <a:defRPr sz="1500"/>
            </a:lvl7pPr>
            <a:lvl8pPr marL="4801560" indent="0">
              <a:buNone/>
              <a:defRPr sz="1500"/>
            </a:lvl8pPr>
            <a:lvl9pPr marL="5487497" indent="0">
              <a:buNone/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9E649-68FE-4CC7-8046-D015F0A5BE7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23.04.2018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0AB32-7E4D-44F2-BA29-CA490BA34C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008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1257519" y="547857"/>
            <a:ext cx="15776138" cy="1988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257519" y="2739282"/>
            <a:ext cx="15776138" cy="6529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257518" y="9537468"/>
            <a:ext cx="4115514" cy="547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1371874">
              <a:defRPr/>
            </a:pPr>
            <a:fld id="{523357E9-7C4C-4F95-A803-958F5CD7E35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371874">
                <a:defRPr/>
              </a:pPr>
              <a:t>23.04.2018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058952" y="9537468"/>
            <a:ext cx="6173272" cy="547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1371874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918143" y="9537468"/>
            <a:ext cx="4115514" cy="54785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800">
                <a:solidFill>
                  <a:srgbClr val="898989"/>
                </a:solidFill>
              </a:defRPr>
            </a:lvl1pPr>
          </a:lstStyle>
          <a:p>
            <a:pPr defTabSz="1371874" fontAlgn="base">
              <a:spcBef>
                <a:spcPct val="0"/>
              </a:spcBef>
              <a:spcAft>
                <a:spcPct val="0"/>
              </a:spcAft>
            </a:pPr>
            <a:fld id="{E4CC7504-C913-4176-B3C8-B6E30CFFCE6B}" type="slidenum">
              <a:rPr lang="ru-RU" altLang="ru-RU" smtClean="0">
                <a:cs typeface="Arial" panose="020B0604020202020204" pitchFamily="34" charset="0"/>
              </a:rPr>
              <a:pPr defTabSz="1371874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717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60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601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601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601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601">
          <a:solidFill>
            <a:schemeClr val="tx1"/>
          </a:solidFill>
          <a:latin typeface="Calibri Light" pitchFamily="34" charset="0"/>
        </a:defRPr>
      </a:lvl5pPr>
      <a:lvl6pPr marL="685937" algn="l" rtl="0" fontAlgn="base">
        <a:lnSpc>
          <a:spcPct val="90000"/>
        </a:lnSpc>
        <a:spcBef>
          <a:spcPct val="0"/>
        </a:spcBef>
        <a:spcAft>
          <a:spcPct val="0"/>
        </a:spcAft>
        <a:defRPr sz="6601">
          <a:solidFill>
            <a:schemeClr val="tx1"/>
          </a:solidFill>
          <a:latin typeface="Calibri Light" pitchFamily="34" charset="0"/>
        </a:defRPr>
      </a:lvl6pPr>
      <a:lvl7pPr marL="1371874" algn="l" rtl="0" fontAlgn="base">
        <a:lnSpc>
          <a:spcPct val="90000"/>
        </a:lnSpc>
        <a:spcBef>
          <a:spcPct val="0"/>
        </a:spcBef>
        <a:spcAft>
          <a:spcPct val="0"/>
        </a:spcAft>
        <a:defRPr sz="6601">
          <a:solidFill>
            <a:schemeClr val="tx1"/>
          </a:solidFill>
          <a:latin typeface="Calibri Light" pitchFamily="34" charset="0"/>
        </a:defRPr>
      </a:lvl7pPr>
      <a:lvl8pPr marL="2057811" algn="l" rtl="0" fontAlgn="base">
        <a:lnSpc>
          <a:spcPct val="90000"/>
        </a:lnSpc>
        <a:spcBef>
          <a:spcPct val="0"/>
        </a:spcBef>
        <a:spcAft>
          <a:spcPct val="0"/>
        </a:spcAft>
        <a:defRPr sz="6601">
          <a:solidFill>
            <a:schemeClr val="tx1"/>
          </a:solidFill>
          <a:latin typeface="Calibri Light" pitchFamily="34" charset="0"/>
        </a:defRPr>
      </a:lvl8pPr>
      <a:lvl9pPr marL="2743749" algn="l" rtl="0" fontAlgn="base">
        <a:lnSpc>
          <a:spcPct val="90000"/>
        </a:lnSpc>
        <a:spcBef>
          <a:spcPct val="0"/>
        </a:spcBef>
        <a:spcAft>
          <a:spcPct val="0"/>
        </a:spcAft>
        <a:defRPr sz="6601">
          <a:solidFill>
            <a:schemeClr val="tx1"/>
          </a:solidFill>
          <a:latin typeface="Calibri Light" pitchFamily="34" charset="0"/>
        </a:defRPr>
      </a:lvl9pPr>
    </p:titleStyle>
    <p:bodyStyle>
      <a:lvl1pPr marL="342969" indent="-342969" algn="l" rtl="0" eaLnBrk="0" fontAlgn="base" hangingPunct="0">
        <a:lnSpc>
          <a:spcPct val="90000"/>
        </a:lnSpc>
        <a:spcBef>
          <a:spcPts val="1500"/>
        </a:spcBef>
        <a:spcAft>
          <a:spcPct val="0"/>
        </a:spcAft>
        <a:buFont typeface="Arial" panose="020B0604020202020204" pitchFamily="34" charset="0"/>
        <a:buChar char="•"/>
        <a:defRPr sz="4201" kern="1200">
          <a:solidFill>
            <a:schemeClr val="tx1"/>
          </a:solidFill>
          <a:latin typeface="+mn-lt"/>
          <a:ea typeface="+mn-ea"/>
          <a:cs typeface="+mn-cs"/>
        </a:defRPr>
      </a:lvl1pPr>
      <a:lvl2pPr marL="1028906" indent="-342969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3601" kern="1200">
          <a:solidFill>
            <a:schemeClr val="tx1"/>
          </a:solidFill>
          <a:latin typeface="+mn-lt"/>
          <a:ea typeface="+mn-ea"/>
          <a:cs typeface="+mn-cs"/>
        </a:defRPr>
      </a:lvl2pPr>
      <a:lvl3pPr marL="1714843" indent="-342969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3pPr>
      <a:lvl4pPr marL="2400780" indent="-342969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3086717" indent="-342969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3772654" indent="-342969" algn="l" defTabSz="1371874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6pPr>
      <a:lvl7pPr marL="4458592" indent="-342969" algn="l" defTabSz="1371874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7pPr>
      <a:lvl8pPr marL="5144529" indent="-342969" algn="l" defTabSz="1371874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8pPr>
      <a:lvl9pPr marL="5830466" indent="-342969" algn="l" defTabSz="1371874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371874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1pPr>
      <a:lvl2pPr marL="685937" algn="l" defTabSz="1371874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2pPr>
      <a:lvl3pPr marL="1371874" algn="l" defTabSz="1371874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3pPr>
      <a:lvl4pPr marL="2057811" algn="l" defTabSz="1371874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4pPr>
      <a:lvl5pPr marL="2743749" algn="l" defTabSz="1371874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5pPr>
      <a:lvl6pPr marL="3429686" algn="l" defTabSz="1371874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6pPr>
      <a:lvl7pPr marL="4115623" algn="l" defTabSz="1371874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7pPr>
      <a:lvl8pPr marL="4801560" algn="l" defTabSz="1371874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8pPr>
      <a:lvl9pPr marL="5487497" algn="l" defTabSz="1371874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04175" y="6213010"/>
            <a:ext cx="1572759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Century Gothic" panose="020B0502020202020204" pitchFamily="34" charset="0"/>
              </a:rPr>
              <a:t>Развитие электронной инфраструктуры закупок для обеспечения государственных и муниципальных нужд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2232819" y="7665367"/>
            <a:ext cx="16333290" cy="504056"/>
          </a:xfrm>
          <a:prstGeom prst="parallelogram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2088803" y="8169423"/>
            <a:ext cx="16345816" cy="504056"/>
          </a:xfrm>
          <a:prstGeom prst="parallelogram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303129" y="0"/>
            <a:ext cx="2290124" cy="10290176"/>
          </a:xfrm>
          <a:prstGeom prst="rect">
            <a:avLst/>
          </a:prstGeom>
          <a:solidFill>
            <a:srgbClr val="E6E6E6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17047995" y="9033519"/>
            <a:ext cx="1224708" cy="64807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4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6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19EA-DD80-462F-8F51-E4070C57F146}" type="slidenum">
              <a:rPr lang="ru-RU" altLang="ru-RU" smtClean="0"/>
              <a:pPr/>
              <a:t>2</a:t>
            </a:fld>
            <a:endParaRPr lang="ru-RU" alt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665867" y="824607"/>
            <a:ext cx="632604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82916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atin typeface="Century Gothic" panose="020B0502020202020204" pitchFamily="34" charset="0"/>
              </a:rPr>
              <a:t>ЕИС ЭТО - …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grpSp>
        <p:nvGrpSpPr>
          <p:cNvPr id="52" name="Группа 51"/>
          <p:cNvGrpSpPr/>
          <p:nvPr/>
        </p:nvGrpSpPr>
        <p:grpSpPr>
          <a:xfrm>
            <a:off x="13027729" y="1544687"/>
            <a:ext cx="4896544" cy="370812"/>
            <a:chOff x="712521" y="5154180"/>
            <a:chExt cx="9909639" cy="343806"/>
          </a:xfrm>
        </p:grpSpPr>
        <p:sp>
          <p:nvSpPr>
            <p:cNvPr id="57" name="Параллелограмм 56"/>
            <p:cNvSpPr/>
            <p:nvPr/>
          </p:nvSpPr>
          <p:spPr>
            <a:xfrm>
              <a:off x="985884" y="5154180"/>
              <a:ext cx="9527853" cy="343806"/>
            </a:xfrm>
            <a:prstGeom prst="parallelogram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b="1" i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712521" y="5156802"/>
              <a:ext cx="9909639" cy="3138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6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МАСШТАБ В ЦИФРАХ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6149364" y="7021365"/>
            <a:ext cx="4910349" cy="1241777"/>
            <a:chOff x="936675" y="7389088"/>
            <a:chExt cx="4910349" cy="1241777"/>
          </a:xfrm>
        </p:grpSpPr>
        <p:sp>
          <p:nvSpPr>
            <p:cNvPr id="71" name="TextBox 70"/>
            <p:cNvSpPr txBox="1"/>
            <p:nvPr/>
          </p:nvSpPr>
          <p:spPr>
            <a:xfrm>
              <a:off x="2019668" y="7389088"/>
              <a:ext cx="38273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rgbClr val="00B0F0"/>
                  </a:solidFill>
                  <a:latin typeface="Century Gothic" panose="020B0502020202020204" pitchFamily="34" charset="0"/>
                </a:rPr>
                <a:t>541 000</a:t>
              </a:r>
              <a:endParaRPr lang="en-US" sz="5400" b="1" dirty="0">
                <a:solidFill>
                  <a:srgbClr val="00B0F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660556" y="8323088"/>
              <a:ext cx="397481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1829166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 smtClean="0">
                  <a:latin typeface="Century Gothic" panose="020B0502020202020204" pitchFamily="34" charset="0"/>
                </a:rPr>
                <a:t>АКТИВНЫХ ПОСТАВЩИКОВ (С ЭТП)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grpSp>
          <p:nvGrpSpPr>
            <p:cNvPr id="73" name="Группа 72"/>
            <p:cNvGrpSpPr/>
            <p:nvPr/>
          </p:nvGrpSpPr>
          <p:grpSpPr>
            <a:xfrm>
              <a:off x="936675" y="7395458"/>
              <a:ext cx="903163" cy="903163"/>
              <a:chOff x="936675" y="7395458"/>
              <a:chExt cx="903163" cy="903163"/>
            </a:xfrm>
          </p:grpSpPr>
          <p:sp>
            <p:nvSpPr>
              <p:cNvPr id="81" name="Овал 80"/>
              <p:cNvSpPr/>
              <p:nvPr/>
            </p:nvSpPr>
            <p:spPr>
              <a:xfrm>
                <a:off x="936675" y="7395458"/>
                <a:ext cx="903163" cy="90316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82" name="Рисунок 8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28773" y="7552712"/>
                <a:ext cx="588653" cy="588653"/>
              </a:xfrm>
              <a:prstGeom prst="rect">
                <a:avLst/>
              </a:prstGeom>
            </p:spPr>
          </p:pic>
        </p:grpSp>
      </p:grpSp>
      <p:grpSp>
        <p:nvGrpSpPr>
          <p:cNvPr id="53" name="Группа 52"/>
          <p:cNvGrpSpPr/>
          <p:nvPr/>
        </p:nvGrpSpPr>
        <p:grpSpPr>
          <a:xfrm>
            <a:off x="12364240" y="5045178"/>
            <a:ext cx="5043208" cy="1299358"/>
            <a:chOff x="6793236" y="7416396"/>
            <a:chExt cx="5043208" cy="1299358"/>
          </a:xfrm>
        </p:grpSpPr>
        <p:sp>
          <p:nvSpPr>
            <p:cNvPr id="66" name="Овал 65"/>
            <p:cNvSpPr/>
            <p:nvPr/>
          </p:nvSpPr>
          <p:spPr>
            <a:xfrm>
              <a:off x="6793236" y="7466980"/>
              <a:ext cx="903163" cy="9031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7" name="Группа 66"/>
            <p:cNvGrpSpPr/>
            <p:nvPr/>
          </p:nvGrpSpPr>
          <p:grpSpPr>
            <a:xfrm>
              <a:off x="6870051" y="7416396"/>
              <a:ext cx="4966393" cy="1299358"/>
              <a:chOff x="6870051" y="7416396"/>
              <a:chExt cx="4966393" cy="1299358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7773641" y="7416396"/>
                <a:ext cx="406280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5400" b="1" dirty="0">
                    <a:solidFill>
                      <a:srgbClr val="00B0F0"/>
                    </a:solidFill>
                    <a:latin typeface="Century Gothic" panose="020B0502020202020204" pitchFamily="34" charset="0"/>
                  </a:rPr>
                  <a:t>4</a:t>
                </a:r>
                <a:r>
                  <a:rPr lang="en-US" sz="5400" b="1" dirty="0" smtClean="0">
                    <a:solidFill>
                      <a:srgbClr val="00B0F0"/>
                    </a:solidFill>
                    <a:latin typeface="Century Gothic" panose="020B0502020202020204" pitchFamily="34" charset="0"/>
                  </a:rPr>
                  <a:t>,</a:t>
                </a:r>
                <a:r>
                  <a:rPr lang="ru-RU" sz="5400" b="1" dirty="0">
                    <a:solidFill>
                      <a:srgbClr val="00B0F0"/>
                    </a:solidFill>
                    <a:latin typeface="Century Gothic" panose="020B0502020202020204" pitchFamily="34" charset="0"/>
                  </a:rPr>
                  <a:t>7</a:t>
                </a:r>
                <a:r>
                  <a:rPr lang="en-US" sz="5400" b="1" dirty="0" smtClean="0">
                    <a:solidFill>
                      <a:srgbClr val="00B0F0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ru-RU" sz="5400" b="1" dirty="0" smtClean="0">
                    <a:solidFill>
                      <a:srgbClr val="00B0F0"/>
                    </a:solidFill>
                    <a:latin typeface="Century Gothic" panose="020B0502020202020204" pitchFamily="34" charset="0"/>
                  </a:rPr>
                  <a:t>МЛН</a:t>
                </a:r>
                <a:endParaRPr lang="en-US" sz="5400" b="1" dirty="0">
                  <a:solidFill>
                    <a:srgbClr val="00B0F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7281737" y="8407977"/>
                <a:ext cx="4180916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defTabSz="182916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 smtClean="0">
                    <a:latin typeface="Century Gothic" panose="020B0502020202020204" pitchFamily="34" charset="0"/>
                  </a:rPr>
                  <a:t>ЕЖЕГОДНОЕ  КОЛИЧЕСТВО КОНТРАКТОВ</a:t>
                </a:r>
                <a:endParaRPr lang="en-US" sz="1400" b="1" dirty="0">
                  <a:latin typeface="Century Gothic" panose="020B0502020202020204" pitchFamily="34" charset="0"/>
                </a:endParaRPr>
              </a:p>
            </p:txBody>
          </p:sp>
          <p:pic>
            <p:nvPicPr>
              <p:cNvPr id="70" name="Рисунок 6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70051" y="7583360"/>
                <a:ext cx="753706" cy="753706"/>
              </a:xfrm>
              <a:prstGeom prst="rect">
                <a:avLst/>
              </a:prstGeom>
            </p:spPr>
          </p:pic>
        </p:grpSp>
      </p:grpSp>
      <p:grpSp>
        <p:nvGrpSpPr>
          <p:cNvPr id="56" name="Группа 55"/>
          <p:cNvGrpSpPr/>
          <p:nvPr/>
        </p:nvGrpSpPr>
        <p:grpSpPr>
          <a:xfrm>
            <a:off x="12364240" y="3223405"/>
            <a:ext cx="5043208" cy="1380965"/>
            <a:chOff x="9228746" y="2903586"/>
            <a:chExt cx="5043208" cy="1380965"/>
          </a:xfrm>
        </p:grpSpPr>
        <p:grpSp>
          <p:nvGrpSpPr>
            <p:cNvPr id="60" name="Группа 59"/>
            <p:cNvGrpSpPr/>
            <p:nvPr/>
          </p:nvGrpSpPr>
          <p:grpSpPr>
            <a:xfrm>
              <a:off x="9228746" y="2903586"/>
              <a:ext cx="5043208" cy="1380965"/>
              <a:chOff x="9663114" y="6481232"/>
              <a:chExt cx="5043208" cy="1380965"/>
            </a:xfrm>
          </p:grpSpPr>
          <p:sp>
            <p:nvSpPr>
              <p:cNvPr id="63" name="Овал 62"/>
              <p:cNvSpPr/>
              <p:nvPr/>
            </p:nvSpPr>
            <p:spPr>
              <a:xfrm>
                <a:off x="9663114" y="6522851"/>
                <a:ext cx="903163" cy="90316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10643519" y="6481232"/>
                <a:ext cx="406280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5400" b="1" dirty="0" smtClean="0">
                    <a:solidFill>
                      <a:srgbClr val="00B0F0"/>
                    </a:solidFill>
                    <a:latin typeface="Century Gothic" panose="020B0502020202020204" pitchFamily="34" charset="0"/>
                  </a:rPr>
                  <a:t>24</a:t>
                </a:r>
                <a:r>
                  <a:rPr lang="en-US" sz="5400" b="1" dirty="0" smtClean="0">
                    <a:solidFill>
                      <a:srgbClr val="00B0F0"/>
                    </a:solidFill>
                    <a:latin typeface="Century Gothic" panose="020B0502020202020204" pitchFamily="34" charset="0"/>
                  </a:rPr>
                  <a:t>,</a:t>
                </a:r>
                <a:r>
                  <a:rPr lang="ru-RU" sz="5400" b="1" dirty="0" smtClean="0">
                    <a:solidFill>
                      <a:srgbClr val="00B0F0"/>
                    </a:solidFill>
                    <a:latin typeface="Century Gothic" panose="020B0502020202020204" pitchFamily="34" charset="0"/>
                  </a:rPr>
                  <a:t>9</a:t>
                </a:r>
                <a:r>
                  <a:rPr lang="en-US" sz="5400" b="1" dirty="0" smtClean="0">
                    <a:solidFill>
                      <a:srgbClr val="00B0F0"/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ru-RU" sz="5400" b="1" dirty="0" smtClean="0">
                    <a:solidFill>
                      <a:srgbClr val="00B0F0"/>
                    </a:solidFill>
                    <a:latin typeface="Century Gothic" panose="020B0502020202020204" pitchFamily="34" charset="0"/>
                  </a:rPr>
                  <a:t>ТРЛН</a:t>
                </a:r>
                <a:endParaRPr lang="en-US" sz="5400" b="1" dirty="0">
                  <a:solidFill>
                    <a:srgbClr val="00B0F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0010914" y="7554420"/>
                <a:ext cx="4584256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defTabSz="182916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 smtClean="0">
                    <a:latin typeface="Century Gothic" panose="020B0502020202020204" pitchFamily="34" charset="0"/>
                  </a:rPr>
                  <a:t>ЕЖЕГОДНЫЙ ДЕНЕЖНЫЙ ОБЪЕМ КОНТРАКТОВ</a:t>
                </a:r>
                <a:endParaRPr lang="en-US" sz="1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62" name="Рисунок 6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33774" y="3128863"/>
              <a:ext cx="566944" cy="566944"/>
            </a:xfrm>
            <a:prstGeom prst="rect">
              <a:avLst/>
            </a:prstGeom>
          </p:spPr>
        </p:pic>
      </p:grpSp>
      <p:grpSp>
        <p:nvGrpSpPr>
          <p:cNvPr id="7" name="Группа 6"/>
          <p:cNvGrpSpPr/>
          <p:nvPr/>
        </p:nvGrpSpPr>
        <p:grpSpPr>
          <a:xfrm>
            <a:off x="1008683" y="3266300"/>
            <a:ext cx="5486301" cy="5038477"/>
            <a:chOff x="1008683" y="3266300"/>
            <a:chExt cx="5486301" cy="5038477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1008683" y="3266300"/>
              <a:ext cx="5486301" cy="5038477"/>
              <a:chOff x="2416736" y="3266300"/>
              <a:chExt cx="5486301" cy="5038477"/>
            </a:xfrm>
          </p:grpSpPr>
          <p:grpSp>
            <p:nvGrpSpPr>
              <p:cNvPr id="47" name="Группа 46"/>
              <p:cNvGrpSpPr/>
              <p:nvPr/>
            </p:nvGrpSpPr>
            <p:grpSpPr>
              <a:xfrm>
                <a:off x="2416736" y="5102629"/>
                <a:ext cx="5486301" cy="1292291"/>
                <a:chOff x="6793236" y="5569917"/>
                <a:chExt cx="5486301" cy="1292291"/>
              </a:xfrm>
            </p:grpSpPr>
            <p:sp>
              <p:nvSpPr>
                <p:cNvPr id="12" name="TextBox 11"/>
                <p:cNvSpPr txBox="1"/>
                <p:nvPr/>
              </p:nvSpPr>
              <p:spPr>
                <a:xfrm>
                  <a:off x="7773642" y="5569917"/>
                  <a:ext cx="4255138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5400" b="1" dirty="0" smtClean="0">
                      <a:solidFill>
                        <a:srgbClr val="00B0F0"/>
                      </a:solidFill>
                      <a:latin typeface="Century Gothic" panose="020B0502020202020204" pitchFamily="34" charset="0"/>
                    </a:rPr>
                    <a:t>2</a:t>
                  </a:r>
                  <a:r>
                    <a:rPr lang="en-US" sz="5400" b="1" dirty="0" smtClean="0">
                      <a:solidFill>
                        <a:srgbClr val="00B0F0"/>
                      </a:solidFill>
                      <a:latin typeface="Century Gothic" panose="020B0502020202020204" pitchFamily="34" charset="0"/>
                    </a:rPr>
                    <a:t> </a:t>
                  </a:r>
                  <a:r>
                    <a:rPr lang="ru-RU" sz="5400" b="1" dirty="0" smtClean="0">
                      <a:solidFill>
                        <a:srgbClr val="00B0F0"/>
                      </a:solidFill>
                      <a:latin typeface="Century Gothic" panose="020B0502020202020204" pitchFamily="34" charset="0"/>
                    </a:rPr>
                    <a:t>МЛН</a:t>
                  </a:r>
                  <a:endParaRPr lang="en-US" sz="5400" b="1" dirty="0">
                    <a:solidFill>
                      <a:srgbClr val="00B0F0"/>
                    </a:solidFill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7232311" y="6554431"/>
                  <a:ext cx="5047226" cy="30777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defTabSz="1829166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1400" b="1" dirty="0" smtClean="0">
                      <a:latin typeface="Century Gothic" panose="020B0502020202020204" pitchFamily="34" charset="0"/>
                    </a:rPr>
                    <a:t>АКТИВНЫХ ПОЛЬЗОВАТЕЛЕЙ В СИСТЕМЕ</a:t>
                  </a:r>
                  <a:endParaRPr lang="en-US" sz="1400" b="1" dirty="0">
                    <a:latin typeface="Century Gothic" panose="020B0502020202020204" pitchFamily="34" charset="0"/>
                  </a:endParaRPr>
                </a:p>
              </p:txBody>
            </p:sp>
            <p:grpSp>
              <p:nvGrpSpPr>
                <p:cNvPr id="18" name="Группа 17"/>
                <p:cNvGrpSpPr/>
                <p:nvPr/>
              </p:nvGrpSpPr>
              <p:grpSpPr>
                <a:xfrm>
                  <a:off x="6793236" y="5575676"/>
                  <a:ext cx="903163" cy="903163"/>
                  <a:chOff x="7301085" y="4866667"/>
                  <a:chExt cx="903163" cy="903163"/>
                </a:xfrm>
              </p:grpSpPr>
              <p:sp>
                <p:nvSpPr>
                  <p:cNvPr id="17" name="Овал 16"/>
                  <p:cNvSpPr/>
                  <p:nvPr/>
                </p:nvSpPr>
                <p:spPr>
                  <a:xfrm>
                    <a:off x="7301085" y="4866667"/>
                    <a:ext cx="903163" cy="903163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28575">
                    <a:solidFill>
                      <a:schemeClr val="bg1">
                        <a:lumMod val="9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pic>
                <p:nvPicPr>
                  <p:cNvPr id="16" name="Рисунок 15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433677" y="5013176"/>
                    <a:ext cx="623335" cy="623335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45" name="Группа 44"/>
              <p:cNvGrpSpPr/>
              <p:nvPr/>
            </p:nvGrpSpPr>
            <p:grpSpPr>
              <a:xfrm>
                <a:off x="2416736" y="3266300"/>
                <a:ext cx="4032448" cy="1279791"/>
                <a:chOff x="939548" y="3731534"/>
                <a:chExt cx="4032448" cy="1279791"/>
              </a:xfrm>
            </p:grpSpPr>
            <p:sp>
              <p:nvSpPr>
                <p:cNvPr id="9" name="TextBox 8"/>
                <p:cNvSpPr txBox="1"/>
                <p:nvPr/>
              </p:nvSpPr>
              <p:spPr>
                <a:xfrm>
                  <a:off x="2019668" y="3731534"/>
                  <a:ext cx="2952328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5400" b="1" dirty="0" smtClean="0">
                      <a:solidFill>
                        <a:srgbClr val="00B0F0"/>
                      </a:solidFill>
                      <a:latin typeface="Century Gothic" panose="020B0502020202020204" pitchFamily="34" charset="0"/>
                    </a:rPr>
                    <a:t>340 </a:t>
                  </a:r>
                  <a:r>
                    <a:rPr lang="en-US" sz="5400" b="1" dirty="0" smtClean="0">
                      <a:solidFill>
                        <a:srgbClr val="00B0F0"/>
                      </a:solidFill>
                      <a:latin typeface="Century Gothic" panose="020B0502020202020204" pitchFamily="34" charset="0"/>
                    </a:rPr>
                    <a:t>TB</a:t>
                  </a:r>
                  <a:endParaRPr lang="en-US" sz="5400" b="1" dirty="0">
                    <a:solidFill>
                      <a:srgbClr val="00B0F0"/>
                    </a:solidFill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2163684" y="4703548"/>
                  <a:ext cx="2017377" cy="30777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defTabSz="1829166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b="1" dirty="0" smtClean="0">
                      <a:latin typeface="Century Gothic" panose="020B0502020202020204" pitchFamily="34" charset="0"/>
                    </a:rPr>
                    <a:t>BIG DATA </a:t>
                  </a:r>
                  <a:r>
                    <a:rPr lang="ru-RU" sz="1400" b="1" dirty="0" smtClean="0">
                      <a:latin typeface="Century Gothic" panose="020B0502020202020204" pitchFamily="34" charset="0"/>
                    </a:rPr>
                    <a:t>ЗАКУПОК</a:t>
                  </a:r>
                  <a:endParaRPr lang="en-US" sz="1400" b="1" dirty="0">
                    <a:latin typeface="Century Gothic" panose="020B0502020202020204" pitchFamily="34" charset="0"/>
                  </a:endParaRPr>
                </a:p>
              </p:txBody>
            </p:sp>
            <p:grpSp>
              <p:nvGrpSpPr>
                <p:cNvPr id="23" name="Группа 22"/>
                <p:cNvGrpSpPr/>
                <p:nvPr/>
              </p:nvGrpSpPr>
              <p:grpSpPr>
                <a:xfrm>
                  <a:off x="939548" y="3735335"/>
                  <a:ext cx="903163" cy="903163"/>
                  <a:chOff x="1080691" y="3314358"/>
                  <a:chExt cx="903163" cy="903163"/>
                </a:xfrm>
              </p:grpSpPr>
              <p:sp>
                <p:nvSpPr>
                  <p:cNvPr id="3" name="Овал 2"/>
                  <p:cNvSpPr/>
                  <p:nvPr/>
                </p:nvSpPr>
                <p:spPr>
                  <a:xfrm>
                    <a:off x="1080691" y="3314358"/>
                    <a:ext cx="903163" cy="903163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28575">
                    <a:solidFill>
                      <a:schemeClr val="bg1">
                        <a:lumMod val="9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pic>
                <p:nvPicPr>
                  <p:cNvPr id="22" name="Рисунок 21"/>
                  <p:cNvPicPr>
                    <a:picLocks noChangeAspect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266271" y="3507526"/>
                    <a:ext cx="541347" cy="541347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74" name="Группа 73"/>
              <p:cNvGrpSpPr/>
              <p:nvPr/>
            </p:nvGrpSpPr>
            <p:grpSpPr>
              <a:xfrm>
                <a:off x="2416736" y="6971381"/>
                <a:ext cx="5284889" cy="1333396"/>
                <a:chOff x="936675" y="5528812"/>
                <a:chExt cx="5284889" cy="1333396"/>
              </a:xfrm>
            </p:grpSpPr>
            <p:sp>
              <p:nvSpPr>
                <p:cNvPr id="75" name="TextBox 74"/>
                <p:cNvSpPr txBox="1"/>
                <p:nvPr/>
              </p:nvSpPr>
              <p:spPr>
                <a:xfrm>
                  <a:off x="1993938" y="5528812"/>
                  <a:ext cx="3827356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5400" b="1" dirty="0" smtClean="0">
                      <a:solidFill>
                        <a:srgbClr val="00B0F0"/>
                      </a:solidFill>
                      <a:latin typeface="Century Gothic" panose="020B0502020202020204" pitchFamily="34" charset="0"/>
                    </a:rPr>
                    <a:t>400 000</a:t>
                  </a:r>
                  <a:endParaRPr lang="en-US" sz="5400" b="1" dirty="0">
                    <a:solidFill>
                      <a:srgbClr val="00B0F0"/>
                    </a:solidFill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1174338" y="6554431"/>
                  <a:ext cx="5047226" cy="30777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defTabSz="1829166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1400" b="1" dirty="0" smtClean="0">
                      <a:latin typeface="Century Gothic" panose="020B0502020202020204" pitchFamily="34" charset="0"/>
                    </a:rPr>
                    <a:t>ЗАКАЗЧИКОВ, ОСУЩЕСТВЛЯЮЩИХ ЗАКУПКИ</a:t>
                  </a:r>
                  <a:endParaRPr lang="en-US" sz="1400" b="1" dirty="0">
                    <a:latin typeface="Century Gothic" panose="020B0502020202020204" pitchFamily="34" charset="0"/>
                  </a:endParaRPr>
                </a:p>
              </p:txBody>
            </p:sp>
            <p:grpSp>
              <p:nvGrpSpPr>
                <p:cNvPr id="77" name="Группа 76"/>
                <p:cNvGrpSpPr/>
                <p:nvPr/>
              </p:nvGrpSpPr>
              <p:grpSpPr>
                <a:xfrm>
                  <a:off x="936675" y="5607667"/>
                  <a:ext cx="903163" cy="903163"/>
                  <a:chOff x="936675" y="5607667"/>
                  <a:chExt cx="903163" cy="903163"/>
                </a:xfrm>
              </p:grpSpPr>
              <p:sp>
                <p:nvSpPr>
                  <p:cNvPr id="78" name="Овал 77"/>
                  <p:cNvSpPr/>
                  <p:nvPr/>
                </p:nvSpPr>
                <p:spPr>
                  <a:xfrm>
                    <a:off x="936675" y="5607667"/>
                    <a:ext cx="903163" cy="903163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28575">
                    <a:solidFill>
                      <a:schemeClr val="bg1">
                        <a:lumMod val="9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pic>
                <p:nvPicPr>
                  <p:cNvPr id="79" name="Рисунок 78"/>
                  <p:cNvPicPr>
                    <a:picLocks noChangeAspect="1"/>
                  </p:cNvPicPr>
                  <p:nvPr/>
                </p:nvPicPr>
                <p:blipFill>
                  <a:blip r:embed="rId8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053635" y="5710625"/>
                    <a:ext cx="684331" cy="684331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83" name="TextBox 82"/>
            <p:cNvSpPr txBox="1"/>
            <p:nvPr/>
          </p:nvSpPr>
          <p:spPr>
            <a:xfrm>
              <a:off x="1234395" y="4529340"/>
              <a:ext cx="3918876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1829166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00" dirty="0" smtClean="0">
                  <a:latin typeface="Century Gothic" panose="020B0502020202020204" pitchFamily="34" charset="0"/>
                </a:rPr>
                <a:t>*сопоставимо с объемом 3 600 Библиотек имени Ленина</a:t>
              </a:r>
              <a:endParaRPr lang="en-US" sz="1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6820106" y="6035416"/>
            <a:ext cx="504722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>
                <a:latin typeface="Century Gothic" panose="020B0502020202020204" pitchFamily="34" charset="0"/>
              </a:rPr>
              <a:t>ВНЕШНИХ, ИНТЕГРИРОВАННЫХ С ЕИС СИСТЕМ</a:t>
            </a:r>
            <a:endParaRPr lang="en-US" sz="1400" b="1" dirty="0">
              <a:latin typeface="Century Gothic" panose="020B0502020202020204" pitchFamily="34" charset="0"/>
            </a:endParaRPr>
          </a:p>
        </p:txBody>
      </p:sp>
      <p:grpSp>
        <p:nvGrpSpPr>
          <p:cNvPr id="50" name="Группа 49"/>
          <p:cNvGrpSpPr/>
          <p:nvPr/>
        </p:nvGrpSpPr>
        <p:grpSpPr>
          <a:xfrm>
            <a:off x="6121251" y="3223405"/>
            <a:ext cx="5642501" cy="1597157"/>
            <a:chOff x="6793236" y="7371571"/>
            <a:chExt cx="5642501" cy="1597157"/>
          </a:xfrm>
        </p:grpSpPr>
        <p:sp>
          <p:nvSpPr>
            <p:cNvPr id="33" name="Овал 32"/>
            <p:cNvSpPr/>
            <p:nvPr/>
          </p:nvSpPr>
          <p:spPr>
            <a:xfrm>
              <a:off x="6793236" y="7422155"/>
              <a:ext cx="903163" cy="9031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Группа 47"/>
            <p:cNvGrpSpPr/>
            <p:nvPr/>
          </p:nvGrpSpPr>
          <p:grpSpPr>
            <a:xfrm>
              <a:off x="7388511" y="7371571"/>
              <a:ext cx="5047226" cy="1597157"/>
              <a:chOff x="7388511" y="7371571"/>
              <a:chExt cx="5047226" cy="1597157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7773641" y="7371571"/>
                <a:ext cx="466209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5400" b="1" dirty="0" smtClean="0">
                    <a:solidFill>
                      <a:srgbClr val="00B0F0"/>
                    </a:solidFill>
                    <a:latin typeface="Century Gothic" panose="020B0502020202020204" pitchFamily="34" charset="0"/>
                  </a:rPr>
                  <a:t>БОЛЕЕ 10 </a:t>
                </a:r>
                <a:r>
                  <a:rPr lang="en-US" sz="5400" b="1" dirty="0" smtClean="0">
                    <a:solidFill>
                      <a:srgbClr val="00B0F0"/>
                    </a:solidFill>
                    <a:latin typeface="Century Gothic" panose="020B0502020202020204" pitchFamily="34" charset="0"/>
                  </a:rPr>
                  <a:t>000</a:t>
                </a:r>
                <a:endParaRPr lang="en-US" sz="5400" b="1" dirty="0">
                  <a:solidFill>
                    <a:srgbClr val="00B0F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388511" y="8445508"/>
                <a:ext cx="4176464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defTabSz="182916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 smtClean="0">
                    <a:latin typeface="Century Gothic" panose="020B0502020202020204" pitchFamily="34" charset="0"/>
                  </a:rPr>
                  <a:t>КОЛИЧЕСТВО АВТОМАТИЗИРОВАННЫХ В ЕИС ПРОВЕРОК</a:t>
                </a:r>
                <a:endParaRPr lang="en-US" sz="1400" b="1" dirty="0"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2" name="Группа 1"/>
          <p:cNvGrpSpPr/>
          <p:nvPr/>
        </p:nvGrpSpPr>
        <p:grpSpPr>
          <a:xfrm>
            <a:off x="6148721" y="5057810"/>
            <a:ext cx="5556434" cy="1337116"/>
            <a:chOff x="9663114" y="6472267"/>
            <a:chExt cx="5556434" cy="1337116"/>
          </a:xfrm>
        </p:grpSpPr>
        <p:sp>
          <p:nvSpPr>
            <p:cNvPr id="54" name="Овал 53"/>
            <p:cNvSpPr/>
            <p:nvPr/>
          </p:nvSpPr>
          <p:spPr>
            <a:xfrm>
              <a:off x="9663114" y="6522851"/>
              <a:ext cx="903163" cy="9031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0643519" y="6472267"/>
              <a:ext cx="45760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>
                  <a:solidFill>
                    <a:srgbClr val="00B0F0"/>
                  </a:solidFill>
                  <a:latin typeface="Century Gothic" panose="020B0502020202020204" pitchFamily="34" charset="0"/>
                </a:rPr>
                <a:t>БОЛЕЕ </a:t>
              </a:r>
              <a:r>
                <a:rPr lang="ru-RU" sz="5400" b="1" dirty="0" smtClean="0">
                  <a:solidFill>
                    <a:srgbClr val="00B0F0"/>
                  </a:solidFill>
                  <a:latin typeface="Century Gothic" panose="020B0502020202020204" pitchFamily="34" charset="0"/>
                </a:rPr>
                <a:t>200</a:t>
              </a:r>
              <a:endParaRPr lang="en-US" sz="5400" b="1" dirty="0">
                <a:solidFill>
                  <a:srgbClr val="00B0F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9851432" y="7501606"/>
              <a:ext cx="5047226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182916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>
                <a:latin typeface="Century Gothic" panose="020B0502020202020204" pitchFamily="34" charset="0"/>
              </a:endParaRPr>
            </a:p>
          </p:txBody>
        </p:sp>
      </p:grpSp>
      <p:pic>
        <p:nvPicPr>
          <p:cNvPr id="87" name="Рисунок 8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262" y="5254897"/>
            <a:ext cx="596162" cy="59616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247" y="3493250"/>
            <a:ext cx="485859" cy="485859"/>
          </a:xfrm>
          <a:prstGeom prst="rect">
            <a:avLst/>
          </a:prstGeom>
        </p:spPr>
      </p:pic>
      <p:grpSp>
        <p:nvGrpSpPr>
          <p:cNvPr id="20" name="Группа 19"/>
          <p:cNvGrpSpPr/>
          <p:nvPr/>
        </p:nvGrpSpPr>
        <p:grpSpPr>
          <a:xfrm>
            <a:off x="12385947" y="6983202"/>
            <a:ext cx="5320133" cy="1646759"/>
            <a:chOff x="12364240" y="7001132"/>
            <a:chExt cx="5320133" cy="1646759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12364240" y="7001132"/>
              <a:ext cx="5320133" cy="1646759"/>
              <a:chOff x="6267763" y="6985794"/>
              <a:chExt cx="5320133" cy="1646759"/>
            </a:xfrm>
          </p:grpSpPr>
          <p:grpSp>
            <p:nvGrpSpPr>
              <p:cNvPr id="49" name="Группа 48"/>
              <p:cNvGrpSpPr/>
              <p:nvPr/>
            </p:nvGrpSpPr>
            <p:grpSpPr>
              <a:xfrm>
                <a:off x="6267763" y="6985794"/>
                <a:ext cx="5320133" cy="1283739"/>
                <a:chOff x="936675" y="7380123"/>
                <a:chExt cx="5320133" cy="1283739"/>
              </a:xfrm>
            </p:grpSpPr>
            <p:sp>
              <p:nvSpPr>
                <p:cNvPr id="29" name="TextBox 28"/>
                <p:cNvSpPr txBox="1"/>
                <p:nvPr/>
              </p:nvSpPr>
              <p:spPr>
                <a:xfrm>
                  <a:off x="2019668" y="7380123"/>
                  <a:ext cx="3827356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5400" b="1" dirty="0" smtClean="0">
                      <a:solidFill>
                        <a:srgbClr val="00B0F0"/>
                      </a:solidFill>
                      <a:latin typeface="Century Gothic" panose="020B0502020202020204" pitchFamily="34" charset="0"/>
                    </a:rPr>
                    <a:t>140 МЛН</a:t>
                  </a:r>
                  <a:endParaRPr lang="en-US" sz="5400" b="1" dirty="0">
                    <a:solidFill>
                      <a:srgbClr val="00B0F0"/>
                    </a:solidFill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1174337" y="8356085"/>
                  <a:ext cx="5082471" cy="30777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 defTabSz="1829166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1400" b="1" dirty="0" smtClean="0">
                      <a:latin typeface="Century Gothic" panose="020B0502020202020204" pitchFamily="34" charset="0"/>
                    </a:rPr>
                    <a:t>ЕЖЕДНЕВНОЕ КОЛИЧЕСТВО ЗАПРОСОВ К ЕИС</a:t>
                  </a:r>
                  <a:endParaRPr lang="en-US" sz="140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37" name="Овал 36"/>
                <p:cNvSpPr/>
                <p:nvPr/>
              </p:nvSpPr>
              <p:spPr>
                <a:xfrm>
                  <a:off x="936675" y="7395458"/>
                  <a:ext cx="903163" cy="903163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28575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4" name="TextBox 83"/>
              <p:cNvSpPr txBox="1"/>
              <p:nvPr/>
            </p:nvSpPr>
            <p:spPr>
              <a:xfrm>
                <a:off x="6697637" y="8232443"/>
                <a:ext cx="4787937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defTabSz="182916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000" dirty="0" smtClean="0">
                    <a:latin typeface="Century Gothic" panose="020B0502020202020204" pitchFamily="34" charset="0"/>
                  </a:rPr>
                  <a:t>*в сравнении</a:t>
                </a:r>
                <a:r>
                  <a:rPr lang="en-US" sz="1000" dirty="0">
                    <a:latin typeface="Century Gothic" panose="020B0502020202020204" pitchFamily="34" charset="0"/>
                  </a:rPr>
                  <a:t>,</a:t>
                </a:r>
                <a:r>
                  <a:rPr lang="ru-RU" sz="1000" dirty="0" smtClean="0">
                    <a:latin typeface="Century Gothic" panose="020B0502020202020204" pitchFamily="34" charset="0"/>
                  </a:rPr>
                  <a:t> ежедневное количество запросов  при обращении к российскому сегменту Википедия – 34 млн.</a:t>
                </a:r>
                <a:endParaRPr lang="en-US" sz="1000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08633" y="7173620"/>
              <a:ext cx="614376" cy="6143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22644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Овал 29"/>
          <p:cNvSpPr/>
          <p:nvPr/>
        </p:nvSpPr>
        <p:spPr>
          <a:xfrm>
            <a:off x="10068254" y="7893954"/>
            <a:ext cx="624644" cy="624644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H="1">
            <a:off x="6457863" y="4544733"/>
            <a:ext cx="4895682" cy="272805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 flipV="1">
            <a:off x="6570468" y="4588875"/>
            <a:ext cx="4838100" cy="264282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3183774" y="9562283"/>
            <a:ext cx="4115514" cy="547857"/>
          </a:xfrm>
        </p:spPr>
        <p:txBody>
          <a:bodyPr/>
          <a:lstStyle/>
          <a:p>
            <a:fld id="{EA4019EA-DD80-462F-8F51-E4070C57F146}" type="slidenum">
              <a:rPr lang="ru-RU" altLang="ru-RU" smtClean="0"/>
              <a:pPr/>
              <a:t>3</a:t>
            </a:fld>
            <a:endParaRPr lang="ru-RU" altLang="ru-RU" dirty="0"/>
          </a:p>
        </p:txBody>
      </p:sp>
      <p:sp>
        <p:nvSpPr>
          <p:cNvPr id="6" name="Овал 5"/>
          <p:cNvSpPr/>
          <p:nvPr/>
        </p:nvSpPr>
        <p:spPr>
          <a:xfrm>
            <a:off x="6155005" y="3139437"/>
            <a:ext cx="5400600" cy="5400600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0724355" y="3115148"/>
            <a:ext cx="5910064" cy="2428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7080783" y="3139437"/>
            <a:ext cx="3648980" cy="560605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2341289" y="8745487"/>
            <a:ext cx="4748730" cy="2017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7133389" y="3082364"/>
            <a:ext cx="3590967" cy="565221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650920" y="3089502"/>
            <a:ext cx="6481866" cy="593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0724355" y="8734575"/>
            <a:ext cx="4400758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10153699" y="3200871"/>
            <a:ext cx="624644" cy="624644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Овал 32"/>
          <p:cNvSpPr/>
          <p:nvPr/>
        </p:nvSpPr>
        <p:spPr>
          <a:xfrm>
            <a:off x="8506979" y="2779397"/>
            <a:ext cx="624644" cy="624644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Овал 33"/>
          <p:cNvSpPr/>
          <p:nvPr/>
        </p:nvSpPr>
        <p:spPr>
          <a:xfrm>
            <a:off x="8506979" y="8299722"/>
            <a:ext cx="624644" cy="624644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11347160" y="5443693"/>
            <a:ext cx="624644" cy="624644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Овал 35"/>
          <p:cNvSpPr/>
          <p:nvPr/>
        </p:nvSpPr>
        <p:spPr>
          <a:xfrm>
            <a:off x="5778196" y="5443693"/>
            <a:ext cx="624644" cy="624644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Прямая соединительная линия 36"/>
          <p:cNvCxnSpPr>
            <a:stCxn id="36" idx="6"/>
            <a:endCxn id="35" idx="2"/>
          </p:cNvCxnSpPr>
          <p:nvPr/>
        </p:nvCxnSpPr>
        <p:spPr>
          <a:xfrm>
            <a:off x="6402840" y="5756015"/>
            <a:ext cx="494432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34" idx="0"/>
            <a:endCxn id="33" idx="4"/>
          </p:cNvCxnSpPr>
          <p:nvPr/>
        </p:nvCxnSpPr>
        <p:spPr>
          <a:xfrm flipV="1">
            <a:off x="8819301" y="3404041"/>
            <a:ext cx="0" cy="489568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6618865" y="3603297"/>
            <a:ext cx="4472880" cy="447288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99906" y="8279154"/>
            <a:ext cx="4431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МОБИЛЬНОЕ ПРИЛОЖЕНИЕ</a:t>
            </a:r>
            <a:endParaRPr lang="en-US" sz="24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39739" y="5581618"/>
            <a:ext cx="4744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ЭЛЕКТРОННОЕ АКТИРОВАНИЕ</a:t>
            </a:r>
            <a:endParaRPr lang="en-US" sz="24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0920" y="2554611"/>
            <a:ext cx="652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ЭЛЕКТРОННЫЕ ПРОЦЕДУРЫ И КОНТРАКТЫ</a:t>
            </a:r>
            <a:endParaRPr lang="en-US" sz="24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17253" y="1727376"/>
            <a:ext cx="4744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ИЗВЕЩЕНИЯ, ПРОТОКОЛЫ, КОНТРАКТЫ, АКТЫ ПРИЕМКИ</a:t>
            </a:r>
            <a:endParaRPr lang="en-US" sz="24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971804" y="5525182"/>
            <a:ext cx="6193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КАТАЛОГ ТРУ</a:t>
            </a:r>
            <a:endParaRPr lang="en-US" sz="24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776962" y="8254094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НЕЗАВИСИМЫЙ РЕГИСТРАТОР</a:t>
            </a:r>
            <a:endParaRPr lang="en-US" sz="24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123103" y="2596410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ЛИЧНЫЙ КАБИНЕТ ПОСТАВЩИКА</a:t>
            </a:r>
            <a:endParaRPr lang="en-US" sz="24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945249" y="9003499"/>
            <a:ext cx="58795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ВНЕДРЕНИЕ ЭЛЕМЕНТОВ </a:t>
            </a:r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ИСКУС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</a:t>
            </a:r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ТВЕННОГО </a:t>
            </a: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ИНТЕЛЛЕКТА</a:t>
            </a:r>
            <a:endParaRPr lang="en-US" sz="24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1383318" y="778343"/>
            <a:ext cx="68306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82916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entury Gothic" panose="020B0502020202020204" pitchFamily="34" charset="0"/>
              </a:rPr>
              <a:t>ЕИС ВО ВЗАИМОДЕЙСТВИИ С  ЭТП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219" y="5494849"/>
            <a:ext cx="522332" cy="52233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556" y="5538349"/>
            <a:ext cx="413917" cy="413917"/>
          </a:xfrm>
          <a:prstGeom prst="rect">
            <a:avLst/>
          </a:prstGeom>
        </p:spPr>
      </p:pic>
      <p:grpSp>
        <p:nvGrpSpPr>
          <p:cNvPr id="23" name="Группа 22"/>
          <p:cNvGrpSpPr/>
          <p:nvPr/>
        </p:nvGrpSpPr>
        <p:grpSpPr>
          <a:xfrm>
            <a:off x="7164669" y="7904819"/>
            <a:ext cx="624644" cy="624644"/>
            <a:chOff x="6616704" y="7577416"/>
            <a:chExt cx="624644" cy="624644"/>
          </a:xfrm>
        </p:grpSpPr>
        <p:sp>
          <p:nvSpPr>
            <p:cNvPr id="31" name="Овал 30"/>
            <p:cNvSpPr/>
            <p:nvPr/>
          </p:nvSpPr>
          <p:spPr>
            <a:xfrm>
              <a:off x="6616704" y="7577416"/>
              <a:ext cx="624644" cy="624644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6280" y="7660823"/>
              <a:ext cx="436592" cy="436592"/>
            </a:xfrm>
            <a:prstGeom prst="rect">
              <a:avLst/>
            </a:prstGeom>
          </p:spPr>
        </p:pic>
      </p:grpSp>
      <p:pic>
        <p:nvPicPr>
          <p:cNvPr id="28" name="Рисунок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3006" y="2842465"/>
            <a:ext cx="458575" cy="458575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287" y="3344177"/>
            <a:ext cx="360750" cy="360750"/>
          </a:xfrm>
          <a:prstGeom prst="rect">
            <a:avLst/>
          </a:prstGeom>
        </p:spPr>
      </p:pic>
      <p:grpSp>
        <p:nvGrpSpPr>
          <p:cNvPr id="22" name="Группа 21"/>
          <p:cNvGrpSpPr/>
          <p:nvPr/>
        </p:nvGrpSpPr>
        <p:grpSpPr>
          <a:xfrm>
            <a:off x="7080783" y="3200871"/>
            <a:ext cx="624644" cy="624644"/>
            <a:chOff x="6616704" y="3531290"/>
            <a:chExt cx="624644" cy="624644"/>
          </a:xfrm>
        </p:grpSpPr>
        <p:sp>
          <p:nvSpPr>
            <p:cNvPr id="32" name="Овал 31"/>
            <p:cNvSpPr/>
            <p:nvPr/>
          </p:nvSpPr>
          <p:spPr>
            <a:xfrm>
              <a:off x="6616704" y="3531290"/>
              <a:ext cx="624644" cy="624644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" name="Рисунок 3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9841" y="3626783"/>
              <a:ext cx="459050" cy="459050"/>
            </a:xfrm>
            <a:prstGeom prst="rect">
              <a:avLst/>
            </a:prstGeom>
          </p:spPr>
        </p:pic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766" y="3608820"/>
            <a:ext cx="4519078" cy="4519078"/>
          </a:xfrm>
          <a:prstGeom prst="rect">
            <a:avLst/>
          </a:prstGeom>
        </p:spPr>
      </p:pic>
      <p:grpSp>
        <p:nvGrpSpPr>
          <p:cNvPr id="48" name="Группа 47"/>
          <p:cNvGrpSpPr/>
          <p:nvPr/>
        </p:nvGrpSpPr>
        <p:grpSpPr>
          <a:xfrm>
            <a:off x="11380710" y="1357392"/>
            <a:ext cx="6727991" cy="370812"/>
            <a:chOff x="3870081" y="5154176"/>
            <a:chExt cx="6752079" cy="343806"/>
          </a:xfrm>
        </p:grpSpPr>
        <p:sp>
          <p:nvSpPr>
            <p:cNvPr id="51" name="Параллелограмм 50"/>
            <p:cNvSpPr/>
            <p:nvPr/>
          </p:nvSpPr>
          <p:spPr>
            <a:xfrm>
              <a:off x="3954960" y="5154176"/>
              <a:ext cx="6558779" cy="343806"/>
            </a:xfrm>
            <a:prstGeom prst="parallelogram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b="1" i="1" dirty="0">
                <a:latin typeface="Century Gothic" panose="020B0502020202020204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3870081" y="5156802"/>
              <a:ext cx="6752079" cy="3138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i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ФУНКЦИОНАЛЬНОСТЬ</a:t>
              </a:r>
              <a:endParaRPr lang="en-US" sz="1600" b="1" i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62" name="Овал 61"/>
          <p:cNvSpPr/>
          <p:nvPr/>
        </p:nvSpPr>
        <p:spPr>
          <a:xfrm>
            <a:off x="11032258" y="4217948"/>
            <a:ext cx="624644" cy="62464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Овал 62"/>
          <p:cNvSpPr/>
          <p:nvPr/>
        </p:nvSpPr>
        <p:spPr>
          <a:xfrm>
            <a:off x="11040870" y="6885837"/>
            <a:ext cx="624644" cy="62464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Овал 63"/>
          <p:cNvSpPr/>
          <p:nvPr/>
        </p:nvSpPr>
        <p:spPr>
          <a:xfrm>
            <a:off x="6118030" y="6886404"/>
            <a:ext cx="624644" cy="62464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Овал 64"/>
          <p:cNvSpPr/>
          <p:nvPr/>
        </p:nvSpPr>
        <p:spPr>
          <a:xfrm>
            <a:off x="6121251" y="4208983"/>
            <a:ext cx="624644" cy="62464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11719675" y="4289089"/>
            <a:ext cx="6200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БАНКИ, РЕЕСТР БАНКОВСКИХ ГАРАНТИЙ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224422" y="6974212"/>
            <a:ext cx="4711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ЛИЧНЫЙ КАБИНЕТ ЗАКАЗЧИКА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650964" y="4285288"/>
            <a:ext cx="3722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КОНТРОЛЕРЫ, АУДИТ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1719675" y="6974296"/>
            <a:ext cx="6614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ПОИСК</a:t>
            </a: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И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АНАЛИТИКА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4105" y="4299951"/>
            <a:ext cx="414289" cy="41428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1141" y="6983430"/>
            <a:ext cx="419139" cy="41913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024" y="6989283"/>
            <a:ext cx="416327" cy="41632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259" y="4289956"/>
            <a:ext cx="469009" cy="469009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5093" y="8314322"/>
            <a:ext cx="503173" cy="503173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8145" y="8000371"/>
            <a:ext cx="419506" cy="419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4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19EA-DD80-462F-8F51-E4070C57F146}" type="slidenum">
              <a:rPr lang="ru-RU" altLang="ru-RU" smtClean="0"/>
              <a:pPr/>
              <a:t>4</a:t>
            </a:fld>
            <a:endParaRPr lang="ru-RU" altLang="ru-RU"/>
          </a:p>
        </p:txBody>
      </p:sp>
      <p:pic>
        <p:nvPicPr>
          <p:cNvPr id="5" name="Picture 2" descr="C:\Users\3196\AppData\Local\Microsoft\Windows\Temporary Internet Files\Content.Outlook\GJS5TRSP\Интеграция ЕИС и ЭТП_общая коп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253" y="2246250"/>
            <a:ext cx="13719175" cy="783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001571" y="824607"/>
            <a:ext cx="90623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82916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atin typeface="Century Gothic" panose="020B0502020202020204" pitchFamily="34" charset="0"/>
              </a:rPr>
              <a:t>ЖИЗНЕННЫЙ ЦИКЛ ЗАКУПКИ В ЕИС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9001571" y="1544796"/>
            <a:ext cx="8960239" cy="370812"/>
            <a:chOff x="3870081" y="5154176"/>
            <a:chExt cx="6752079" cy="343806"/>
          </a:xfrm>
        </p:grpSpPr>
        <p:sp>
          <p:nvSpPr>
            <p:cNvPr id="8" name="Параллелограмм 7"/>
            <p:cNvSpPr/>
            <p:nvPr/>
          </p:nvSpPr>
          <p:spPr>
            <a:xfrm>
              <a:off x="3954960" y="5154176"/>
              <a:ext cx="6558779" cy="343806"/>
            </a:xfrm>
            <a:prstGeom prst="parallelogram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b="1" i="1" dirty="0">
                <a:latin typeface="Century Gothic" panose="020B0502020202020204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870081" y="5156802"/>
              <a:ext cx="6752079" cy="3138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i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НА ПРИМЕРЕ ЭЛЕКТРОННОГО АУКЦИОНА</a:t>
              </a:r>
              <a:endParaRPr lang="en-US" sz="1600" b="1" i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>
            <a:off x="2475269" y="3416895"/>
            <a:ext cx="0" cy="547260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16"/>
          <p:cNvGrpSpPr/>
          <p:nvPr/>
        </p:nvGrpSpPr>
        <p:grpSpPr>
          <a:xfrm>
            <a:off x="900869" y="3445133"/>
            <a:ext cx="1016842" cy="505147"/>
            <a:chOff x="1090467" y="3391343"/>
            <a:chExt cx="1016842" cy="505147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90467" y="3391343"/>
              <a:ext cx="676275" cy="466725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1675261" y="3434825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rgbClr val="91A2A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2400" b="1" dirty="0">
                <a:solidFill>
                  <a:srgbClr val="91A2AE"/>
                </a:solidFill>
                <a:latin typeface="Arial Rounded MT Bold" panose="020F07040305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69032" y="4018440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Планы закупок и планы графиков</a:t>
            </a:r>
            <a:endParaRPr lang="en-US" sz="1400" b="1" dirty="0">
              <a:latin typeface="Arial Rounded MT Bold" panose="020F0704030504030204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328" y="5944232"/>
            <a:ext cx="2009775" cy="65894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6170" y="5308525"/>
            <a:ext cx="142875" cy="62865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178" y="4920098"/>
            <a:ext cx="2124075" cy="441013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1395149" y="6081191"/>
            <a:ext cx="648072" cy="360040"/>
          </a:xfrm>
          <a:prstGeom prst="rect">
            <a:avLst/>
          </a:prstGeom>
          <a:solidFill>
            <a:srgbClr val="1B8DCC"/>
          </a:solidFill>
          <a:ln w="28575">
            <a:solidFill>
              <a:srgbClr val="1B8D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>
            <a:off x="3411373" y="3416895"/>
            <a:ext cx="289846" cy="49496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340272" y="3488615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91A2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="1" dirty="0">
              <a:solidFill>
                <a:srgbClr val="91A2AE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571613" y="3416895"/>
            <a:ext cx="504056" cy="53338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Прямоугольник 25"/>
          <p:cNvSpPr/>
          <p:nvPr/>
        </p:nvSpPr>
        <p:spPr>
          <a:xfrm>
            <a:off x="7715917" y="3478744"/>
            <a:ext cx="504056" cy="53338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Прямоугольник 26"/>
          <p:cNvSpPr/>
          <p:nvPr/>
        </p:nvSpPr>
        <p:spPr>
          <a:xfrm>
            <a:off x="9860221" y="3505638"/>
            <a:ext cx="504056" cy="53338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Прямоугольник 27"/>
          <p:cNvSpPr/>
          <p:nvPr/>
        </p:nvSpPr>
        <p:spPr>
          <a:xfrm>
            <a:off x="12128473" y="3505638"/>
            <a:ext cx="504056" cy="53338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14282246" y="3452754"/>
            <a:ext cx="504056" cy="53338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31639" y="3488903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91A2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b="1" dirty="0">
              <a:solidFill>
                <a:srgbClr val="91A2AE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91879" y="348589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91A2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400" b="1" dirty="0">
              <a:solidFill>
                <a:srgbClr val="91A2AE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856250" y="3488903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91A2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2400" b="1" dirty="0">
              <a:solidFill>
                <a:srgbClr val="91A2AE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088498" y="3488903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91A2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2400" b="1" dirty="0">
              <a:solidFill>
                <a:srgbClr val="91A2AE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248738" y="3488903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91A2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2400" b="1" dirty="0">
              <a:solidFill>
                <a:srgbClr val="91A2AE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5904922" y="3416895"/>
            <a:ext cx="0" cy="547260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Группа 35"/>
          <p:cNvGrpSpPr/>
          <p:nvPr/>
        </p:nvGrpSpPr>
        <p:grpSpPr>
          <a:xfrm>
            <a:off x="16050428" y="3426298"/>
            <a:ext cx="1078630" cy="505147"/>
            <a:chOff x="1090467" y="3391343"/>
            <a:chExt cx="1078630" cy="505147"/>
          </a:xfrm>
        </p:grpSpPr>
        <p:pic>
          <p:nvPicPr>
            <p:cNvPr id="37" name="Рисунок 3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90467" y="3391343"/>
              <a:ext cx="676275" cy="466725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1737049" y="3434825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91A2AE"/>
                  </a:solidFill>
                  <a:latin typeface="Arial Rounded MT Bold" panose="020F0704030504030204" pitchFamily="34" charset="0"/>
                  <a:cs typeface="Arial" panose="020B0604020202020204" pitchFamily="34" charset="0"/>
                </a:rPr>
                <a:t>8</a:t>
              </a:r>
              <a:endParaRPr lang="en-US" sz="2400" dirty="0">
                <a:solidFill>
                  <a:srgbClr val="91A2AE"/>
                </a:solidFill>
                <a:latin typeface="Arial Rounded MT Bold" panose="020F070403050403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9" name="Рисунок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79662" y="5962162"/>
            <a:ext cx="2009775" cy="658945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31504" y="5326455"/>
            <a:ext cx="142875" cy="628650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022512" y="4938028"/>
            <a:ext cx="2124075" cy="441013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16050428" y="4039023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Размещение сведений в реестре контрактов</a:t>
            </a:r>
            <a:endParaRPr lang="en-US" sz="14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03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19EA-DD80-462F-8F51-E4070C57F146}" type="slidenum">
              <a:rPr lang="ru-RU" altLang="ru-RU" smtClean="0"/>
              <a:pPr/>
              <a:t>5</a:t>
            </a:fld>
            <a:endParaRPr lang="ru-RU" altLang="ru-RU"/>
          </a:p>
        </p:txBody>
      </p:sp>
      <p:sp>
        <p:nvSpPr>
          <p:cNvPr id="5" name="TextBox 4"/>
          <p:cNvSpPr txBox="1"/>
          <p:nvPr/>
        </p:nvSpPr>
        <p:spPr>
          <a:xfrm>
            <a:off x="5617195" y="4497015"/>
            <a:ext cx="693619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82916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СПАСИБО !</a:t>
            </a:r>
            <a:endParaRPr lang="en-US" sz="8800" b="1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52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6652</TotalTime>
  <Words>188</Words>
  <Application>Microsoft Office PowerPoint</Application>
  <PresentationFormat>Произвольный</PresentationFormat>
  <Paragraphs>54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Century Gothic</vt:lpstr>
      <vt:lpstr>5_Тема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Чурдалев Евгений</dc:creator>
  <cp:lastModifiedBy>Алексей</cp:lastModifiedBy>
  <cp:revision>340</cp:revision>
  <cp:lastPrinted>2017-11-07T15:14:54Z</cp:lastPrinted>
  <dcterms:created xsi:type="dcterms:W3CDTF">2017-03-15T08:46:19Z</dcterms:created>
  <dcterms:modified xsi:type="dcterms:W3CDTF">2018-04-23T14:27:52Z</dcterms:modified>
</cp:coreProperties>
</file>