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  <p:sldMasterId id="2147483654" r:id="rId2"/>
  </p:sldMasterIdLst>
  <p:notesMasterIdLst>
    <p:notesMasterId r:id="rId10"/>
  </p:notesMasterIdLst>
  <p:handoutMasterIdLst>
    <p:handoutMasterId r:id="rId11"/>
  </p:handoutMasterIdLst>
  <p:sldIdLst>
    <p:sldId id="966" r:id="rId3"/>
    <p:sldId id="967" r:id="rId4"/>
    <p:sldId id="964" r:id="rId5"/>
    <p:sldId id="965" r:id="rId6"/>
    <p:sldId id="969" r:id="rId7"/>
    <p:sldId id="968" r:id="rId8"/>
    <p:sldId id="970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2BFACC-7823-4102-8329-282508D5A1DD}">
          <p14:sldIdLst/>
        </p14:section>
        <p14:section name="Раздел без заголовка" id="{3CE728DD-B292-4D26-8F3D-7F1C2A3B5F0A}">
          <p14:sldIdLst>
            <p14:sldId id="966"/>
            <p14:sldId id="967"/>
            <p14:sldId id="964"/>
            <p14:sldId id="965"/>
            <p14:sldId id="969"/>
            <p14:sldId id="968"/>
            <p14:sldId id="9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478">
          <p15:clr>
            <a:srgbClr val="A4A3A4"/>
          </p15:clr>
        </p15:guide>
        <p15:guide id="2" pos="3334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3475">
          <p15:clr>
            <a:srgbClr val="A4A3A4"/>
          </p15:clr>
        </p15:guide>
        <p15:guide id="5" pos="3379">
          <p15:clr>
            <a:srgbClr val="A4A3A4"/>
          </p15:clr>
        </p15:guide>
        <p15:guide id="6" pos="68">
          <p15:clr>
            <a:srgbClr val="A4A3A4"/>
          </p15:clr>
        </p15:guide>
        <p15:guide id="7" pos="5692">
          <p15:clr>
            <a:srgbClr val="A4A3A4"/>
          </p15:clr>
        </p15:guide>
        <p15:guide id="8" orient="horz" pos="1117">
          <p15:clr>
            <a:srgbClr val="A4A3A4"/>
          </p15:clr>
        </p15:guide>
        <p15:guide id="9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orient="horz" pos="3128">
          <p15:clr>
            <a:srgbClr val="A4A3A4"/>
          </p15:clr>
        </p15:guide>
        <p15:guide id="3" pos="2142">
          <p15:clr>
            <a:srgbClr val="A4A3A4"/>
          </p15:clr>
        </p15:guide>
        <p15:guide id="4" orient="horz" pos="3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BBB59"/>
    <a:srgbClr val="C00000"/>
    <a:srgbClr val="007E39"/>
    <a:srgbClr val="000000"/>
    <a:srgbClr val="FFFFFF"/>
    <a:srgbClr val="B9CDE5"/>
    <a:srgbClr val="E46C0A"/>
    <a:srgbClr val="DCE6F2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18" autoAdjust="0"/>
    <p:restoredTop sz="96395" autoAdjust="0"/>
  </p:normalViewPr>
  <p:slideViewPr>
    <p:cSldViewPr>
      <p:cViewPr>
        <p:scale>
          <a:sx n="125" d="100"/>
          <a:sy n="125" d="100"/>
        </p:scale>
        <p:origin x="-232" y="752"/>
      </p:cViewPr>
      <p:guideLst>
        <p:guide orient="horz" pos="2478"/>
        <p:guide orient="horz" pos="2160"/>
        <p:guide orient="horz" pos="3475"/>
        <p:guide orient="horz" pos="1117"/>
        <p:guide pos="3334"/>
        <p:guide pos="3379"/>
        <p:guide pos="68"/>
        <p:guide pos="5692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98" y="-96"/>
      </p:cViewPr>
      <p:guideLst>
        <p:guide orient="horz" pos="3127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84A2AA4-D341-45D2-B26A-BE647DD0A059}" type="datetimeFigureOut">
              <a:rPr lang="ru-RU"/>
              <a:pPr>
                <a:defRPr/>
              </a:pPr>
              <a:t>25.04.18</a:t>
            </a:fld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4641F73D-3E55-4D97-8917-104DFA6D9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9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5711"/>
            <a:ext cx="5437187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614A45B-EAB6-4EBA-B077-C21F81888F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395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azna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>
                <a:latin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179F1-F296-491F-8A17-618B743D8A35}" type="datetime1">
              <a:rPr lang="ru-RU" smtClean="0"/>
              <a:t>25.04.18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CE0C-D1C8-4F42-8752-CDA1A7DC8F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00369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A0A0A-0CDD-40E7-B2F8-39406D42FEA4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3089-B9A0-434C-834B-0941DD9A3B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2203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17550"/>
            <a:ext cx="2057400" cy="54086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17550"/>
            <a:ext cx="6019800" cy="54086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8479-A500-46F0-B6B0-ADC11C2680FE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657F-81A8-4475-B35C-79A99B802F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7275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717550"/>
            <a:ext cx="8208963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E52B-CAD3-42E3-88A3-D96BE83E3294}" type="datetime1">
              <a:rPr lang="ru-RU" smtClean="0"/>
              <a:t>25.04.18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C210A-AC73-4C6A-94DE-68771DC6BD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57544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1692275" y="259879"/>
            <a:ext cx="575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62D941-5802-4A73-824A-5DB20D9805BC}" type="datetime1">
              <a:rPr lang="ru-RU" smtClean="0"/>
              <a:t>25.04.18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0233" y="6588125"/>
            <a:ext cx="34827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054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53801-367C-438E-B077-F478A139E49B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0233" y="6588125"/>
            <a:ext cx="34827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229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A49B-52DA-40E7-A614-92D0F2A74DEC}" type="datetime1">
              <a:rPr lang="ru-RU" smtClean="0"/>
              <a:t>25.04.18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27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5A2FF-BEB8-4663-80B7-A2CBDD04F698}" type="datetime1">
              <a:rPr lang="ru-RU"/>
              <a:pPr>
                <a:defRPr/>
              </a:pPr>
              <a:t>25.04.18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D2E0-4AC7-415B-992E-5F49FE061BA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2201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8AE49-8DC2-4C84-B40F-091DDC725E0E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CDBEE-0FC1-4306-9343-093CE3BB9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4102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FA31-CA61-4C31-AA21-6502FBE4C55C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3189-F6D7-43E2-875E-21CEF532A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35843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84A79-1E1F-4D07-85B3-938BD81D5766}" type="datetime1">
              <a:rPr lang="ru-RU" smtClean="0"/>
              <a:t>25.04.18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3F511-3862-45B2-A8BC-52C3F27CF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05830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91DB-23AD-495D-939E-CB65A70B6009}" type="datetime1">
              <a:rPr lang="ru-RU" smtClean="0"/>
              <a:t>25.04.18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04E6-57C3-434C-8C71-3816734434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472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2DB4-4BDB-40FA-8705-737B85EEC39E}" type="datetime1">
              <a:rPr lang="ru-RU" smtClean="0"/>
              <a:t>25.04.18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06B7-BC9A-4149-9889-E597D37455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22334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817B-E5C4-4C0A-8042-F34F472B09B8}" type="datetime1">
              <a:rPr lang="ru-RU" smtClean="0"/>
              <a:t>25.04.18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07E1-FE55-4E4B-96F2-2139FD493D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6226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07CB6-361B-4718-9CDF-F7459C5A3E94}" type="datetime1">
              <a:rPr lang="ru-RU" smtClean="0"/>
              <a:t>25.04.18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248A8-5D10-484E-9941-5AA6D5846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8631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2B0D-A7DB-4DCF-A087-28EB21417DE9}" type="datetime1">
              <a:rPr lang="ru-RU" smtClean="0"/>
              <a:t>25.04.18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5781-6655-4DE1-A727-A9BC7C2AA6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06287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717550"/>
            <a:ext cx="82089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>
              <a:defRPr sz="1500" smtClean="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3669F39-F0C6-47CF-8349-7F7E46E6DFDB}" type="datetime1">
              <a:rPr lang="ru-RU" smtClean="0"/>
              <a:t>25.04.18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45263"/>
            <a:ext cx="4683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16" tIns="47859" rIns="95716" bIns="47859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3BCA94B-7CD2-4959-B9B0-31F3708FB3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31" name="Picture 8" descr="kazna_to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  <p:sldLayoutId id="2147484315" r:id="rId12"/>
  </p:sldLayoutIdLst>
  <p:transition xmlns:p14="http://schemas.microsoft.com/office/powerpoint/2010/main"/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MS PGothic" pitchFamily="34" charset="-128"/>
          <a:cs typeface="MS PGothic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  <a:ea typeface="MS PGothic" pitchFamily="34" charset="-128"/>
          <a:cs typeface="MS PGothic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6098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0670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5242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981450" indent="-236538" algn="l" defTabSz="957263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1692275" y="260350"/>
            <a:ext cx="5759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CACA6-DBF3-4F41-9D5F-4F4D6F8D07EB}" type="datetime1">
              <a:rPr lang="ru-RU" smtClean="0"/>
              <a:t>25.04.18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60233" y="6588125"/>
            <a:ext cx="348271" cy="249238"/>
          </a:xfrm>
          <a:prstGeom prst="rect">
            <a:avLst/>
          </a:prstGeom>
        </p:spPr>
        <p:txBody>
          <a:bodyPr/>
          <a:lstStyle>
            <a:lvl1pPr algn="ctr">
              <a:defRPr sz="1050" i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41C1F5-76D5-4B30-890D-562676ECC5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16" r:id="rId2"/>
    <p:sldLayoutId id="2147484320" r:id="rId3"/>
    <p:sldLayoutId id="214748432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2060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259632" y="1268760"/>
            <a:ext cx="60769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каталога товаров, работ и услуг при осуществлении закупок отдельных видов товаров (работ, услуг) и особенности организации работы заказчиков при осуществлении закупок отдельных видов товаров (работ, услуг)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0900" y="5774521"/>
            <a:ext cx="76644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3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78255" y="1340768"/>
            <a:ext cx="4464496" cy="5112568"/>
          </a:xfrm>
          <a:prstGeom prst="roundRect">
            <a:avLst>
              <a:gd name="adj" fmla="val 269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98289" y="1340768"/>
            <a:ext cx="4464496" cy="5112568"/>
          </a:xfrm>
          <a:prstGeom prst="roundRect">
            <a:avLst>
              <a:gd name="adj" fmla="val 269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603777" y="272047"/>
            <a:ext cx="66516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</a:t>
            </a:r>
            <a:b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Каталога 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товаров, работ, услуг (КТРУ)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2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4214412" y="1916834"/>
            <a:ext cx="715178" cy="576065"/>
          </a:xfrm>
          <a:custGeom>
            <a:avLst/>
            <a:gdLst>
              <a:gd name="connsiteX0" fmla="*/ 0 w 792087"/>
              <a:gd name="connsiteY0" fmla="*/ 532859 h 532859"/>
              <a:gd name="connsiteX1" fmla="*/ 396042 w 792087"/>
              <a:gd name="connsiteY1" fmla="*/ 0 h 532859"/>
              <a:gd name="connsiteX2" fmla="*/ 396045 w 792087"/>
              <a:gd name="connsiteY2" fmla="*/ 0 h 532859"/>
              <a:gd name="connsiteX3" fmla="*/ 792087 w 792087"/>
              <a:gd name="connsiteY3" fmla="*/ 532859 h 532859"/>
              <a:gd name="connsiteX4" fmla="*/ 0 w 792087"/>
              <a:gd name="connsiteY4" fmla="*/ 532859 h 5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087" h="532859">
                <a:moveTo>
                  <a:pt x="0" y="532859"/>
                </a:moveTo>
                <a:lnTo>
                  <a:pt x="396042" y="0"/>
                </a:lnTo>
                <a:lnTo>
                  <a:pt x="396045" y="0"/>
                </a:lnTo>
                <a:lnTo>
                  <a:pt x="792087" y="532859"/>
                </a:lnTo>
                <a:lnTo>
                  <a:pt x="0" y="532859"/>
                </a:lnTo>
                <a:close/>
              </a:path>
            </a:pathLst>
          </a:custGeom>
          <a:noFill/>
          <a:ln w="3175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b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ОКПД2</a:t>
            </a:r>
            <a:endParaRPr lang="ru-RU" sz="1050" b="1" kern="1200" spc="13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829475" y="2543608"/>
            <a:ext cx="1485053" cy="560824"/>
          </a:xfrm>
          <a:custGeom>
            <a:avLst/>
            <a:gdLst>
              <a:gd name="connsiteX0" fmla="*/ 0 w 1584175"/>
              <a:gd name="connsiteY0" fmla="*/ 532859 h 532859"/>
              <a:gd name="connsiteX1" fmla="*/ 396042 w 1584175"/>
              <a:gd name="connsiteY1" fmla="*/ 0 h 532859"/>
              <a:gd name="connsiteX2" fmla="*/ 1188133 w 1584175"/>
              <a:gd name="connsiteY2" fmla="*/ 0 h 532859"/>
              <a:gd name="connsiteX3" fmla="*/ 1584175 w 1584175"/>
              <a:gd name="connsiteY3" fmla="*/ 532859 h 532859"/>
              <a:gd name="connsiteX4" fmla="*/ 0 w 1584175"/>
              <a:gd name="connsiteY4" fmla="*/ 532859 h 5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5" h="532859">
                <a:moveTo>
                  <a:pt x="0" y="532859"/>
                </a:moveTo>
                <a:lnTo>
                  <a:pt x="396042" y="0"/>
                </a:lnTo>
                <a:lnTo>
                  <a:pt x="1188133" y="0"/>
                </a:lnTo>
                <a:lnTo>
                  <a:pt x="1584175" y="532859"/>
                </a:lnTo>
                <a:lnTo>
                  <a:pt x="0" y="532859"/>
                </a:lnTo>
                <a:close/>
              </a:path>
            </a:pathLst>
          </a:custGeom>
          <a:noFill/>
          <a:ln w="3175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252000" rIns="108000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КЛАССИФИКАТОР</a:t>
            </a:r>
            <a:b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</a:t>
            </a:r>
            <a:endParaRPr lang="ru-RU" sz="700" b="1" kern="1200" spc="13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401882" y="3155142"/>
            <a:ext cx="2340239" cy="576064"/>
          </a:xfrm>
          <a:custGeom>
            <a:avLst/>
            <a:gdLst>
              <a:gd name="connsiteX0" fmla="*/ 0 w 2376263"/>
              <a:gd name="connsiteY0" fmla="*/ 532859 h 532859"/>
              <a:gd name="connsiteX1" fmla="*/ 396042 w 2376263"/>
              <a:gd name="connsiteY1" fmla="*/ 0 h 532859"/>
              <a:gd name="connsiteX2" fmla="*/ 1980221 w 2376263"/>
              <a:gd name="connsiteY2" fmla="*/ 0 h 532859"/>
              <a:gd name="connsiteX3" fmla="*/ 2376263 w 2376263"/>
              <a:gd name="connsiteY3" fmla="*/ 532859 h 532859"/>
              <a:gd name="connsiteX4" fmla="*/ 0 w 2376263"/>
              <a:gd name="connsiteY4" fmla="*/ 532859 h 5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6263" h="532859">
                <a:moveTo>
                  <a:pt x="0" y="532859"/>
                </a:moveTo>
                <a:lnTo>
                  <a:pt x="396042" y="0"/>
                </a:lnTo>
                <a:lnTo>
                  <a:pt x="1980221" y="0"/>
                </a:lnTo>
                <a:lnTo>
                  <a:pt x="2376263" y="532859"/>
                </a:lnTo>
                <a:lnTo>
                  <a:pt x="0" y="532859"/>
                </a:lnTo>
                <a:close/>
              </a:path>
            </a:pathLst>
          </a:custGeom>
          <a:noFill/>
          <a:ln w="3175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8000" tIns="72000" rIns="28800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700" b="1" spc="13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РОССИЙСКИЕ И МЕЖДУНАРОДНЫЕ СТАНДАРТЫ И ТЕХРЕГЛАМЕНТЫ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2996045" y="3781918"/>
            <a:ext cx="3151911" cy="604485"/>
          </a:xfrm>
          <a:custGeom>
            <a:avLst/>
            <a:gdLst>
              <a:gd name="connsiteX0" fmla="*/ 0 w 3168351"/>
              <a:gd name="connsiteY0" fmla="*/ 532859 h 532859"/>
              <a:gd name="connsiteX1" fmla="*/ 396042 w 3168351"/>
              <a:gd name="connsiteY1" fmla="*/ 0 h 532859"/>
              <a:gd name="connsiteX2" fmla="*/ 2772309 w 3168351"/>
              <a:gd name="connsiteY2" fmla="*/ 0 h 532859"/>
              <a:gd name="connsiteX3" fmla="*/ 3168351 w 3168351"/>
              <a:gd name="connsiteY3" fmla="*/ 532859 h 532859"/>
              <a:gd name="connsiteX4" fmla="*/ 0 w 3168351"/>
              <a:gd name="connsiteY4" fmla="*/ 532859 h 5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351" h="532859">
                <a:moveTo>
                  <a:pt x="0" y="532859"/>
                </a:moveTo>
                <a:lnTo>
                  <a:pt x="396042" y="0"/>
                </a:lnTo>
                <a:lnTo>
                  <a:pt x="2772309" y="0"/>
                </a:lnTo>
                <a:lnTo>
                  <a:pt x="3168351" y="532859"/>
                </a:lnTo>
                <a:lnTo>
                  <a:pt x="0" y="532859"/>
                </a:lnTo>
                <a:close/>
              </a:path>
            </a:pathLst>
          </a:custGeom>
          <a:noFill/>
          <a:ln w="3175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9701" tIns="15240" rIns="569702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ПОТРЕБИТЕЛЬСКИЕ СВОЙСТВА И ХАРАКТЕРИСТИКИ</a:t>
            </a:r>
            <a:endParaRPr lang="ru-RU" sz="700" b="1" kern="1200" spc="13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2563206" y="4437114"/>
            <a:ext cx="4017590" cy="619269"/>
          </a:xfrm>
          <a:custGeom>
            <a:avLst/>
            <a:gdLst>
              <a:gd name="connsiteX0" fmla="*/ 0 w 3960439"/>
              <a:gd name="connsiteY0" fmla="*/ 532859 h 532859"/>
              <a:gd name="connsiteX1" fmla="*/ 396042 w 3960439"/>
              <a:gd name="connsiteY1" fmla="*/ 0 h 532859"/>
              <a:gd name="connsiteX2" fmla="*/ 3564397 w 3960439"/>
              <a:gd name="connsiteY2" fmla="*/ 0 h 532859"/>
              <a:gd name="connsiteX3" fmla="*/ 3960439 w 3960439"/>
              <a:gd name="connsiteY3" fmla="*/ 532859 h 532859"/>
              <a:gd name="connsiteX4" fmla="*/ 0 w 3960439"/>
              <a:gd name="connsiteY4" fmla="*/ 532859 h 53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0439" h="532859">
                <a:moveTo>
                  <a:pt x="0" y="532859"/>
                </a:moveTo>
                <a:lnTo>
                  <a:pt x="396042" y="0"/>
                </a:lnTo>
                <a:lnTo>
                  <a:pt x="3564397" y="0"/>
                </a:lnTo>
                <a:lnTo>
                  <a:pt x="3960439" y="532859"/>
                </a:lnTo>
                <a:lnTo>
                  <a:pt x="0" y="532859"/>
                </a:lnTo>
                <a:close/>
              </a:path>
            </a:pathLst>
          </a:custGeom>
          <a:noFill/>
          <a:ln w="3175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8316" tIns="15240" rIns="708317" bIns="1524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КОНКРЕТНЫЕ ТОВАРЫ, РАБОТЫ, УСЛУГИ</a:t>
            </a:r>
            <a:b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b="1" kern="1200" spc="13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ИХ ПРОИЗВОДИТЕЛИ И ПОСТАВЩИКИ</a:t>
            </a:r>
            <a:endParaRPr lang="ru-RU" sz="700" b="1" kern="1200" spc="13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36496" y="2243385"/>
            <a:ext cx="2027993" cy="609553"/>
          </a:xfrm>
          <a:prstGeom prst="roundRect">
            <a:avLst>
              <a:gd name="adj" fmla="val 17501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9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ПЛАНИРОВАНИЕ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(планы закупок)</a:t>
            </a:r>
            <a:endParaRPr lang="ru-RU" sz="9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36495" y="2977866"/>
            <a:ext cx="2027993" cy="609553"/>
          </a:xfrm>
          <a:prstGeom prst="roundRect">
            <a:avLst>
              <a:gd name="adj" fmla="val 20002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9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ЗАКУПОЧНОЕ ПЛАНИРОВАНИЕ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(планы-графики закупок)</a:t>
            </a:r>
            <a:endParaRPr lang="ru-RU" sz="9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36494" y="3712347"/>
            <a:ext cx="2027993" cy="609553"/>
          </a:xfrm>
          <a:prstGeom prst="roundRect">
            <a:avLst>
              <a:gd name="adj" fmla="val 17501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9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(извещения)</a:t>
            </a:r>
            <a:endParaRPr lang="ru-RU" sz="9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36494" y="4446830"/>
            <a:ext cx="2027993" cy="609553"/>
          </a:xfrm>
          <a:prstGeom prst="roundRect">
            <a:avLst>
              <a:gd name="adj" fmla="val 25002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900" b="1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(сведения о контрактах</a:t>
            </a:r>
            <a:b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spc="13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их исполнении)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21498" y="1961097"/>
            <a:ext cx="1657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заказа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9645" y="1961097"/>
            <a:ext cx="1828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Отраслевые реестры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99873" y="2243385"/>
            <a:ext cx="2027993" cy="609553"/>
          </a:xfrm>
          <a:prstGeom prst="roundRect">
            <a:avLst>
              <a:gd name="adj" fmla="val 15835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900" b="1" spc="13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ЕСКЛП</a:t>
            </a:r>
            <a:endParaRPr lang="ru-RU" sz="9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99873" y="2977866"/>
            <a:ext cx="2027993" cy="609553"/>
          </a:xfrm>
          <a:prstGeom prst="roundRect">
            <a:avLst>
              <a:gd name="adj" fmla="val 16251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b="1" spc="13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НОМЕНКЛАТУРА МЕДИЦИНСКИХ ИЗДЕЛИЙ</a:t>
            </a:r>
            <a:endParaRPr lang="ru-RU" sz="8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99873" y="3712347"/>
            <a:ext cx="2027993" cy="609553"/>
          </a:xfrm>
          <a:prstGeom prst="roundRect">
            <a:avLst>
              <a:gd name="adj" fmla="val 15835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b="1" spc="13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РОССИЙСКОГО ПО</a:t>
            </a:r>
            <a:endParaRPr lang="ru-RU" sz="8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9873" y="4446830"/>
            <a:ext cx="2027993" cy="609553"/>
          </a:xfrm>
          <a:prstGeom prst="roundRect">
            <a:avLst>
              <a:gd name="adj" fmla="val 17085"/>
            </a:avLst>
          </a:prstGeom>
          <a:noFill/>
          <a:ln w="6350">
            <a:solidFill>
              <a:schemeClr val="tx2"/>
            </a:solidFill>
          </a:ln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800" spc="13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отраслевые реестры</a:t>
            </a:r>
            <a:endParaRPr lang="ru-RU" sz="800" spc="13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2309256" y="2763764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2309256" y="3498245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309256" y="4232726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6564118" y="2763764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6564118" y="3498245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6564118" y="4232726"/>
            <a:ext cx="312139" cy="303272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8255" y="559156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и ведение каталога осуществляется в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ЕИС,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том числе путем информационного взаимодействия с иными информационными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системами,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ведение которых осуществляется уполномоченными федеральными органами исполнительной власти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8255" y="5331375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РФ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96036" y="5331375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контрактной системы в сфере закупок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620024" y="5591562"/>
            <a:ext cx="4464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Каталог используется заказчиками в целях: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а) обеспечения применения информации о товарах, работах,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услугах</a:t>
            </a:r>
            <a:b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) описания объектов закупки, которое включается в план-график закупок, извещение об осуществлении закупки, приглашение и документацию о закупке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9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270223" y="52971"/>
            <a:ext cx="66516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ru-RU" altLang="ru-RU" sz="2000" b="1" dirty="0">
                <a:latin typeface="Century Gothic" panose="020B0502020202020204" pitchFamily="34" charset="0"/>
              </a:rPr>
              <a:t>Новые функциональные возможности </a:t>
            </a:r>
            <a:r>
              <a:rPr lang="ru-RU" altLang="ru-RU" sz="2000" b="1" dirty="0" smtClean="0">
                <a:latin typeface="Century Gothic" panose="020B0502020202020204" pitchFamily="34" charset="0"/>
              </a:rPr>
              <a:t>КТРУ (версия 8.1)</a:t>
            </a:r>
            <a:endParaRPr lang="ru-RU" alt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grpSp>
        <p:nvGrpSpPr>
          <p:cNvPr id="3" name="Группа 2"/>
          <p:cNvGrpSpPr>
            <a:grpSpLocks noChangeAspect="1"/>
          </p:cNvGrpSpPr>
          <p:nvPr/>
        </p:nvGrpSpPr>
        <p:grpSpPr>
          <a:xfrm>
            <a:off x="17748" y="1207041"/>
            <a:ext cx="9108504" cy="4443917"/>
            <a:chOff x="287368" y="1179024"/>
            <a:chExt cx="17715203" cy="8643008"/>
          </a:xfrm>
        </p:grpSpPr>
        <p:sp>
          <p:nvSpPr>
            <p:cNvPr id="86" name="TextBox 85"/>
            <p:cNvSpPr txBox="1"/>
            <p:nvPr/>
          </p:nvSpPr>
          <p:spPr>
            <a:xfrm>
              <a:off x="11698453" y="1179024"/>
              <a:ext cx="6291388" cy="504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1000" b="1" dirty="0">
                  <a:latin typeface="Century Gothic" panose="020B0502020202020204" pitchFamily="34" charset="0"/>
                </a:rPr>
                <a:t>Расширение функций поиска позиций КТРУ</a:t>
              </a: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294837" y="2907899"/>
              <a:ext cx="8772597" cy="69141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9139800" y="2907899"/>
              <a:ext cx="8862770" cy="69141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287368" y="2206465"/>
              <a:ext cx="8780066" cy="64827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Оптимизация процесса </a:t>
              </a:r>
              <a:b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выбора закупаемых товаров, работ, услуг</a:t>
              </a: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139798" y="2206465"/>
              <a:ext cx="8862773" cy="6482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Поиск позиций КТРУ </a:t>
              </a:r>
              <a:b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ru-RU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по характеристикам</a:t>
              </a: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9139800" y="3017947"/>
              <a:ext cx="8850045" cy="8514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700" dirty="0">
                  <a:latin typeface="Century Gothic" panose="020B0502020202020204" pitchFamily="34" charset="0"/>
                </a:rPr>
                <a:t>Пользователю будет предложен интуитивно-понятный интерфейс поиска позиций КТРУ по характеристикам, который в интерактивном режиме поможет Заказчику подобрать необходимые товары, работы, услуги</a:t>
              </a: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9139798" y="7377335"/>
              <a:ext cx="8850043" cy="378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600" dirty="0">
                  <a:latin typeface="Century Gothic" panose="020B0502020202020204" pitchFamily="34" charset="0"/>
                </a:rPr>
                <a:t>ЕИС подбирает позиции КТРУ, удовлетворяющие потребностям Заказчика</a:t>
              </a:r>
            </a:p>
          </p:txBody>
        </p:sp>
        <p:pic>
          <p:nvPicPr>
            <p:cNvPr id="93" name="Рисунок 9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32151" y="4074021"/>
              <a:ext cx="8665336" cy="2719777"/>
            </a:xfrm>
            <a:prstGeom prst="rect">
              <a:avLst/>
            </a:prstGeom>
          </p:spPr>
        </p:pic>
        <p:pic>
          <p:nvPicPr>
            <p:cNvPr id="94" name="Рисунок 9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32151" y="7836786"/>
              <a:ext cx="8665200" cy="1295501"/>
            </a:xfrm>
            <a:prstGeom prst="rect">
              <a:avLst/>
            </a:prstGeom>
          </p:spPr>
        </p:pic>
        <p:grpSp>
          <p:nvGrpSpPr>
            <p:cNvPr id="95" name="Группа 94"/>
            <p:cNvGrpSpPr/>
            <p:nvPr/>
          </p:nvGrpSpPr>
          <p:grpSpPr>
            <a:xfrm>
              <a:off x="368739" y="3000168"/>
              <a:ext cx="8652068" cy="1303566"/>
              <a:chOff x="354830" y="3000168"/>
              <a:chExt cx="8652610" cy="1303566"/>
            </a:xfrm>
          </p:grpSpPr>
          <p:sp>
            <p:nvSpPr>
              <p:cNvPr id="96" name="Прямоугольник 95"/>
              <p:cNvSpPr/>
              <p:nvPr/>
            </p:nvSpPr>
            <p:spPr>
              <a:xfrm>
                <a:off x="354830" y="3000168"/>
                <a:ext cx="8652610" cy="4099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700" b="1" dirty="0">
                    <a:latin typeface="Century Gothic" panose="020B0502020202020204" pitchFamily="34" charset="0"/>
                  </a:rPr>
                  <a:t>1. </a:t>
                </a:r>
                <a:r>
                  <a:rPr lang="ru-RU" sz="700" dirty="0">
                    <a:latin typeface="Century Gothic" panose="020B0502020202020204" pitchFamily="34" charset="0"/>
                  </a:rPr>
                  <a:t>Пользователь выбирает товар, работу, услугу в соответствии с ОКПД2</a:t>
                </a:r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354830" y="3357660"/>
                <a:ext cx="8652610" cy="94607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Пользователь выбирает требуемый код ОКПД2, например: </a:t>
                </a:r>
                <a:b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</a:br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32.50.13.190: Инструменты и приспособления, применяемые в медицинских целях, прочие, не включенные в другие группировки</a:t>
                </a:r>
              </a:p>
            </p:txBody>
          </p:sp>
        </p:grpSp>
        <p:grpSp>
          <p:nvGrpSpPr>
            <p:cNvPr id="98" name="Группа 97"/>
            <p:cNvGrpSpPr/>
            <p:nvPr/>
          </p:nvGrpSpPr>
          <p:grpSpPr>
            <a:xfrm>
              <a:off x="5024807" y="5026220"/>
              <a:ext cx="3996000" cy="1329483"/>
              <a:chOff x="5024807" y="4893221"/>
              <a:chExt cx="3996000" cy="1329483"/>
            </a:xfrm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5024807" y="4893221"/>
                <a:ext cx="3996000" cy="6307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700" b="1" dirty="0">
                    <a:latin typeface="Century Gothic" panose="020B0502020202020204" pitchFamily="34" charset="0"/>
                  </a:rPr>
                  <a:t>2.2. </a:t>
                </a:r>
                <a:r>
                  <a:rPr lang="ru-RU" sz="700" dirty="0">
                    <a:latin typeface="Century Gothic" panose="020B0502020202020204" pitchFamily="34" charset="0"/>
                  </a:rPr>
                  <a:t>По выбранному коду ОКПД2 отсутствуют позиции КТРУ</a:t>
                </a: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5024807" y="5528917"/>
                <a:ext cx="3996000" cy="693787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Объект закупки определяется в соответствии с кодом ОКПД2</a:t>
                </a:r>
              </a:p>
            </p:txBody>
          </p:sp>
        </p:grpSp>
        <p:grpSp>
          <p:nvGrpSpPr>
            <p:cNvPr id="101" name="Группа 100"/>
            <p:cNvGrpSpPr/>
            <p:nvPr/>
          </p:nvGrpSpPr>
          <p:grpSpPr>
            <a:xfrm>
              <a:off x="398826" y="5055978"/>
              <a:ext cx="3996000" cy="1552013"/>
              <a:chOff x="398826" y="4857055"/>
              <a:chExt cx="3996000" cy="1552013"/>
            </a:xfrm>
          </p:grpSpPr>
          <p:sp>
            <p:nvSpPr>
              <p:cNvPr id="102" name="Прямоугольник 101"/>
              <p:cNvSpPr/>
              <p:nvPr/>
            </p:nvSpPr>
            <p:spPr>
              <a:xfrm>
                <a:off x="398826" y="4857055"/>
                <a:ext cx="3996000" cy="6307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700" b="1" dirty="0">
                    <a:latin typeface="Century Gothic" panose="020B0502020202020204" pitchFamily="34" charset="0"/>
                  </a:rPr>
                  <a:t>2.1. </a:t>
                </a:r>
                <a:r>
                  <a:rPr lang="ru-RU" sz="700" dirty="0">
                    <a:latin typeface="Century Gothic" panose="020B0502020202020204" pitchFamily="34" charset="0"/>
                  </a:rPr>
                  <a:t>По выбранному коду ОКПД2 внесены позиции КТРУ</a:t>
                </a:r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>
                <a:off x="398826" y="5462994"/>
                <a:ext cx="3996000" cy="94607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ЕИС предлагает выбрать товар, работу, услугу в соответствии с КТРУ</a:t>
                </a:r>
              </a:p>
            </p:txBody>
          </p:sp>
        </p:grpSp>
        <p:grpSp>
          <p:nvGrpSpPr>
            <p:cNvPr id="104" name="Группа 103"/>
            <p:cNvGrpSpPr/>
            <p:nvPr/>
          </p:nvGrpSpPr>
          <p:grpSpPr>
            <a:xfrm>
              <a:off x="398826" y="7249386"/>
              <a:ext cx="3996000" cy="2264797"/>
              <a:chOff x="398826" y="7365399"/>
              <a:chExt cx="3996000" cy="2264797"/>
            </a:xfrm>
          </p:grpSpPr>
          <p:sp>
            <p:nvSpPr>
              <p:cNvPr id="105" name="Прямоугольник 104"/>
              <p:cNvSpPr/>
              <p:nvPr/>
            </p:nvSpPr>
            <p:spPr>
              <a:xfrm>
                <a:off x="398826" y="7365399"/>
                <a:ext cx="3996000" cy="6307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700" b="1" dirty="0">
                    <a:latin typeface="Century Gothic" panose="020B0502020202020204" pitchFamily="34" charset="0"/>
                  </a:rPr>
                  <a:t>3.1.</a:t>
                </a:r>
                <a:r>
                  <a:rPr lang="ru-RU" sz="700" dirty="0">
                    <a:latin typeface="Century Gothic" panose="020B0502020202020204" pitchFamily="34" charset="0"/>
                  </a:rPr>
                  <a:t> В КТРУ внесена необходимая позиция</a:t>
                </a:r>
              </a:p>
            </p:txBody>
          </p:sp>
          <p:sp>
            <p:nvSpPr>
              <p:cNvPr id="106" name="Прямоугольник 105"/>
              <p:cNvSpPr/>
              <p:nvPr/>
            </p:nvSpPr>
            <p:spPr>
              <a:xfrm>
                <a:off x="398826" y="7927264"/>
                <a:ext cx="3996000" cy="17029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Пользователь выбирает требуемую позицию КТРУ.</a:t>
                </a:r>
                <a:b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</a:br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Наименование и описание объекта закупки заполняются на основании выбранной позиции КТРУ</a:t>
                </a:r>
              </a:p>
            </p:txBody>
          </p:sp>
        </p:grpSp>
        <p:grpSp>
          <p:nvGrpSpPr>
            <p:cNvPr id="107" name="Группа 106"/>
            <p:cNvGrpSpPr/>
            <p:nvPr/>
          </p:nvGrpSpPr>
          <p:grpSpPr>
            <a:xfrm>
              <a:off x="5024807" y="7233319"/>
              <a:ext cx="3996000" cy="2533083"/>
              <a:chOff x="5024807" y="7299457"/>
              <a:chExt cx="3996000" cy="2533083"/>
            </a:xfrm>
          </p:grpSpPr>
          <p:sp>
            <p:nvSpPr>
              <p:cNvPr id="108" name="Прямоугольник 107"/>
              <p:cNvSpPr/>
              <p:nvPr/>
            </p:nvSpPr>
            <p:spPr>
              <a:xfrm>
                <a:off x="5024807" y="7299457"/>
                <a:ext cx="3996000" cy="6307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700" b="1" dirty="0">
                    <a:latin typeface="Century Gothic" panose="020B0502020202020204" pitchFamily="34" charset="0"/>
                  </a:rPr>
                  <a:t>3.2. </a:t>
                </a:r>
                <a:r>
                  <a:rPr lang="ru-RU" sz="700" dirty="0">
                    <a:latin typeface="Century Gothic" panose="020B0502020202020204" pitchFamily="34" charset="0"/>
                  </a:rPr>
                  <a:t>В КТРУ отсутствует необходимая позиция</a:t>
                </a:r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5024807" y="7877323"/>
                <a:ext cx="3996000" cy="1955217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Пользователь подтверждает отсутствие необходимой позиции в КТРУ.</a:t>
                </a:r>
                <a:b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</a:br>
                <a:r>
                  <a:rPr lang="ru-RU" sz="8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Наименование объекта закупки заполняется на основании ОКПД2, описание объекта закупки заполняется вручную.</a:t>
                </a:r>
              </a:p>
            </p:txBody>
          </p:sp>
        </p:grpSp>
        <p:sp>
          <p:nvSpPr>
            <p:cNvPr id="110" name="Стрелка вправо 109"/>
            <p:cNvSpPr/>
            <p:nvPr/>
          </p:nvSpPr>
          <p:spPr>
            <a:xfrm rot="5400000">
              <a:off x="2064977" y="4468823"/>
              <a:ext cx="663697" cy="2880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111" name="Стрелка вправо 110"/>
            <p:cNvSpPr/>
            <p:nvPr/>
          </p:nvSpPr>
          <p:spPr>
            <a:xfrm rot="5400000">
              <a:off x="6690958" y="4468823"/>
              <a:ext cx="663698" cy="2880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112" name="Стрелка вправо 111"/>
            <p:cNvSpPr/>
            <p:nvPr/>
          </p:nvSpPr>
          <p:spPr>
            <a:xfrm rot="5400000">
              <a:off x="2072790" y="6621251"/>
              <a:ext cx="648072" cy="2880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113" name="Стрелка вправо 112"/>
            <p:cNvSpPr/>
            <p:nvPr/>
          </p:nvSpPr>
          <p:spPr>
            <a:xfrm rot="2476449">
              <a:off x="4071735" y="6580461"/>
              <a:ext cx="867074" cy="288032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44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270223" y="52971"/>
            <a:ext cx="66516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ru-RU" altLang="ru-RU" sz="2000" b="1" dirty="0" smtClean="0">
                <a:latin typeface="Century Gothic" panose="020B0502020202020204" pitchFamily="34" charset="0"/>
              </a:rPr>
              <a:t>Процесс поиска и детализации кода ОКПД2, кода позиции КТРУ</a:t>
            </a:r>
            <a:endParaRPr lang="ru-RU" alt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60371" y="1844824"/>
            <a:ext cx="2156939" cy="472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3961" y="1867120"/>
            <a:ext cx="23098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Система предлагает выбрать </a:t>
            </a:r>
          </a:p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ОКПД2 на дереве</a:t>
            </a:r>
          </a:p>
        </p:txBody>
      </p:sp>
      <p:sp>
        <p:nvSpPr>
          <p:cNvPr id="2" name="Блок-схема: решение 1"/>
          <p:cNvSpPr/>
          <p:nvPr/>
        </p:nvSpPr>
        <p:spPr>
          <a:xfrm>
            <a:off x="230708" y="2464973"/>
            <a:ext cx="2253060" cy="726835"/>
          </a:xfrm>
          <a:prstGeom prst="flowChartDecisi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1134" y="2612946"/>
            <a:ext cx="166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Есть ли позиции КТРУ для данного ОКПД2?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138130" y="3211213"/>
            <a:ext cx="1540588" cy="6564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51720" y="3212976"/>
            <a:ext cx="16497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Переход к поиску укрупненной позиции КТРУ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38130" y="4106539"/>
            <a:ext cx="1540588" cy="6564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08324" y="4027711"/>
            <a:ext cx="18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Поиск по характеристикам на основании Укрупненной позиции</a:t>
            </a:r>
          </a:p>
        </p:txBody>
      </p:sp>
      <p:sp>
        <p:nvSpPr>
          <p:cNvPr id="45" name="Блок-схема: решение 44"/>
          <p:cNvSpPr/>
          <p:nvPr/>
        </p:nvSpPr>
        <p:spPr>
          <a:xfrm>
            <a:off x="1770098" y="4937211"/>
            <a:ext cx="2253060" cy="726835"/>
          </a:xfrm>
          <a:prstGeom prst="flowChartDecisi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51720" y="5085184"/>
            <a:ext cx="166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Позиция КТРУ найдена?</a:t>
            </a:r>
          </a:p>
        </p:txBody>
      </p:sp>
      <p:sp>
        <p:nvSpPr>
          <p:cNvPr id="4" name="Овал 3"/>
          <p:cNvSpPr/>
          <p:nvPr/>
        </p:nvSpPr>
        <p:spPr>
          <a:xfrm>
            <a:off x="857397" y="5876111"/>
            <a:ext cx="1446570" cy="50521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5576" y="5913275"/>
            <a:ext cx="166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Выбор кода </a:t>
            </a:r>
          </a:p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ОКПД2</a:t>
            </a:r>
          </a:p>
        </p:txBody>
      </p:sp>
      <p:sp>
        <p:nvSpPr>
          <p:cNvPr id="49" name="Овал 48"/>
          <p:cNvSpPr/>
          <p:nvPr/>
        </p:nvSpPr>
        <p:spPr>
          <a:xfrm>
            <a:off x="3416852" y="5885399"/>
            <a:ext cx="1446570" cy="50521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15031" y="5922563"/>
            <a:ext cx="166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Выбор кода </a:t>
            </a:r>
          </a:p>
          <a:p>
            <a:pPr algn="ctr"/>
            <a:r>
              <a:rPr lang="ru-RU" sz="1100" dirty="0">
                <a:latin typeface="Century Gothic" panose="020B0502020202020204" pitchFamily="34" charset="0"/>
              </a:rPr>
              <a:t>п</a:t>
            </a:r>
            <a:r>
              <a:rPr lang="ru-RU" sz="1100" dirty="0" smtClean="0">
                <a:latin typeface="Century Gothic" panose="020B0502020202020204" pitchFamily="34" charset="0"/>
              </a:rPr>
              <a:t>озиции КТРУ</a:t>
            </a:r>
          </a:p>
        </p:txBody>
      </p:sp>
      <p:cxnSp>
        <p:nvCxnSpPr>
          <p:cNvPr id="53" name="Прямая со стрелкой 101"/>
          <p:cNvCxnSpPr>
            <a:endCxn id="36" idx="0"/>
          </p:cNvCxnSpPr>
          <p:nvPr/>
        </p:nvCxnSpPr>
        <p:spPr>
          <a:xfrm rot="5400000">
            <a:off x="1277913" y="1783894"/>
            <a:ext cx="121859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101"/>
          <p:cNvCxnSpPr>
            <a:stCxn id="36" idx="2"/>
            <a:endCxn id="2" idx="0"/>
          </p:cNvCxnSpPr>
          <p:nvPr/>
        </p:nvCxnSpPr>
        <p:spPr>
          <a:xfrm rot="16200000" flipH="1">
            <a:off x="1273993" y="2381727"/>
            <a:ext cx="148093" cy="183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101"/>
          <p:cNvCxnSpPr>
            <a:stCxn id="2" idx="3"/>
            <a:endCxn id="39" idx="0"/>
          </p:cNvCxnSpPr>
          <p:nvPr/>
        </p:nvCxnSpPr>
        <p:spPr>
          <a:xfrm>
            <a:off x="2483768" y="2828391"/>
            <a:ext cx="424656" cy="3828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101"/>
          <p:cNvCxnSpPr>
            <a:stCxn id="39" idx="2"/>
          </p:cNvCxnSpPr>
          <p:nvPr/>
        </p:nvCxnSpPr>
        <p:spPr>
          <a:xfrm>
            <a:off x="2908424" y="3867694"/>
            <a:ext cx="0" cy="20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101"/>
          <p:cNvCxnSpPr>
            <a:endCxn id="45" idx="0"/>
          </p:cNvCxnSpPr>
          <p:nvPr/>
        </p:nvCxnSpPr>
        <p:spPr>
          <a:xfrm>
            <a:off x="2887704" y="4763020"/>
            <a:ext cx="8924" cy="17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101"/>
          <p:cNvCxnSpPr>
            <a:endCxn id="49" idx="0"/>
          </p:cNvCxnSpPr>
          <p:nvPr/>
        </p:nvCxnSpPr>
        <p:spPr>
          <a:xfrm rot="16200000" flipH="1">
            <a:off x="3789262" y="5534523"/>
            <a:ext cx="584771" cy="116979"/>
          </a:xfrm>
          <a:prstGeom prst="bentConnector3">
            <a:avLst>
              <a:gd name="adj1" fmla="val -4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101"/>
          <p:cNvCxnSpPr>
            <a:stCxn id="45" idx="1"/>
            <a:endCxn id="4" idx="0"/>
          </p:cNvCxnSpPr>
          <p:nvPr/>
        </p:nvCxnSpPr>
        <p:spPr>
          <a:xfrm rot="10800000" flipV="1">
            <a:off x="1580682" y="5300629"/>
            <a:ext cx="189416" cy="575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101"/>
          <p:cNvCxnSpPr>
            <a:stCxn id="2" idx="2"/>
          </p:cNvCxnSpPr>
          <p:nvPr/>
        </p:nvCxnSpPr>
        <p:spPr>
          <a:xfrm flipH="1">
            <a:off x="1350889" y="3191808"/>
            <a:ext cx="6349" cy="269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>
            <a:off x="2444037" y="2610407"/>
            <a:ext cx="6125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3717090" y="5067731"/>
            <a:ext cx="6125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Да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825802" y="3211213"/>
            <a:ext cx="6125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Нет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1331640" y="5085764"/>
            <a:ext cx="6125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Нет</a:t>
            </a:r>
          </a:p>
        </p:txBody>
      </p:sp>
      <p:pic>
        <p:nvPicPr>
          <p:cNvPr id="1026" name="Picture 2" descr="E:\1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19307"/>
            <a:ext cx="2574132" cy="131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12312312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070" y="1273205"/>
            <a:ext cx="3587426" cy="20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ывлаылво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402" y="3356992"/>
            <a:ext cx="4013804" cy="318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Стрелка вправо 117"/>
          <p:cNvSpPr/>
          <p:nvPr/>
        </p:nvSpPr>
        <p:spPr>
          <a:xfrm>
            <a:off x="5274714" y="1871487"/>
            <a:ext cx="348712" cy="33321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19" name="Стрелка вправо 118"/>
          <p:cNvSpPr/>
          <p:nvPr/>
        </p:nvSpPr>
        <p:spPr>
          <a:xfrm rot="5400000">
            <a:off x="7039349" y="3088037"/>
            <a:ext cx="348712" cy="33321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29945" y="1652900"/>
            <a:ext cx="288032" cy="2639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2005725" y="3043833"/>
            <a:ext cx="288032" cy="2639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1" name="Овал 120"/>
          <p:cNvSpPr/>
          <p:nvPr/>
        </p:nvSpPr>
        <p:spPr>
          <a:xfrm>
            <a:off x="1994114" y="3938475"/>
            <a:ext cx="288032" cy="2639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4" name="Овал 123"/>
          <p:cNvSpPr/>
          <p:nvPr/>
        </p:nvSpPr>
        <p:spPr>
          <a:xfrm>
            <a:off x="5130698" y="1141239"/>
            <a:ext cx="288032" cy="2639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8820472" y="1119044"/>
            <a:ext cx="288032" cy="2639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6" name="Овал 125"/>
          <p:cNvSpPr/>
          <p:nvPr/>
        </p:nvSpPr>
        <p:spPr>
          <a:xfrm>
            <a:off x="8806184" y="3244597"/>
            <a:ext cx="288032" cy="2639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3" name="Овал 42"/>
          <p:cNvSpPr/>
          <p:nvPr/>
        </p:nvSpPr>
        <p:spPr>
          <a:xfrm>
            <a:off x="395536" y="1196752"/>
            <a:ext cx="1935147" cy="50521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5536" y="1196752"/>
            <a:ext cx="19415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Инициирован вызов </a:t>
            </a:r>
          </a:p>
          <a:p>
            <a:pPr algn="ctr"/>
            <a:r>
              <a:rPr lang="ru-RU" sz="1100" dirty="0" smtClean="0">
                <a:latin typeface="Century Gothic" panose="020B0502020202020204" pitchFamily="34" charset="0"/>
              </a:rPr>
              <a:t>добавления КТРУ, ОКПД2</a:t>
            </a:r>
          </a:p>
        </p:txBody>
      </p:sp>
    </p:spTree>
    <p:extLst>
      <p:ext uri="{BB962C8B-B14F-4D97-AF65-F5344CB8AC3E}">
        <p14:creationId xmlns:p14="http://schemas.microsoft.com/office/powerpoint/2010/main" val="154334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398811" y="260649"/>
            <a:ext cx="66516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002060"/>
                </a:solidFill>
              </a:rPr>
              <a:t>Открытые вопросы по расчету НМЦК при закупке лекарственных препаратов</a:t>
            </a:r>
            <a:endParaRPr lang="ru-RU" altLang="ru-RU" sz="24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5434" y="973614"/>
            <a:ext cx="8854522" cy="31700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определена взаимозаменяемость лекарственных препаратов, в том числе, внутри одного международного непатентованного наименования, а также в рамках эквивалентных лекарственных форм и дозировок, что, в свою очередь, не дает возможность корректно проводить расчет НМЦК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закреплены требования по увязке вариантов закупок (упаковка, действующее вещество, лекарственная форма) и соответствующих им единиц измерения на этапах планирования, осуществления закупок, заключения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контрактов.Формирование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разделов во взаимодействии с отраслевыми информационными системами (Минстрой, Фонд развития промышленности и пр.)</a:t>
            </a: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определен алгоритм выделения оптовых надбавок в рамках методики расчета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референтных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</a:t>
            </a: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800"/>
              </a:spcAft>
              <a:buClr>
                <a:srgbClr val="00B050"/>
              </a:buClr>
              <a:buSzPct val="125000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3501008"/>
            <a:ext cx="410735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2891" y="4057233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Внесение изменений в: </a:t>
            </a:r>
          </a:p>
          <a:p>
            <a:endParaRPr lang="en-US" sz="1100" dirty="0" smtClean="0">
              <a:latin typeface="Century Gothic" panose="020B0502020202020204" pitchFamily="34" charset="0"/>
            </a:endParaRPr>
          </a:p>
          <a:p>
            <a:r>
              <a:rPr lang="ru-RU" sz="1100" dirty="0" smtClean="0">
                <a:latin typeface="Century Gothic" panose="020B0502020202020204" pitchFamily="34" charset="0"/>
              </a:rPr>
              <a:t>-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>
                <a:latin typeface="Century Gothic" panose="020B0502020202020204" pitchFamily="34" charset="0"/>
              </a:rPr>
              <a:t>Федеральный закон </a:t>
            </a:r>
            <a:r>
              <a:rPr lang="ru-RU" sz="1100" dirty="0" smtClean="0">
                <a:latin typeface="Century Gothic" panose="020B0502020202020204" pitchFamily="34" charset="0"/>
              </a:rPr>
              <a:t>от 12.04.2010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>
                <a:latin typeface="Century Gothic" panose="020B0502020202020204" pitchFamily="34" charset="0"/>
              </a:rPr>
              <a:t>№</a:t>
            </a:r>
            <a:r>
              <a:rPr lang="ru-RU" sz="1100" dirty="0" smtClean="0">
                <a:latin typeface="Century Gothic" panose="020B0502020202020204" pitchFamily="34" charset="0"/>
              </a:rPr>
              <a:t>  </a:t>
            </a:r>
            <a:r>
              <a:rPr lang="ru-RU" sz="1100" dirty="0">
                <a:latin typeface="Century Gothic" panose="020B0502020202020204" pitchFamily="34" charset="0"/>
              </a:rPr>
              <a:t>61-ФЗ « </a:t>
            </a:r>
            <a:r>
              <a:rPr lang="ru-RU" sz="1100" dirty="0" smtClean="0">
                <a:latin typeface="Century Gothic" panose="020B0502020202020204" pitchFamily="34" charset="0"/>
              </a:rPr>
              <a:t>Об </a:t>
            </a:r>
            <a:r>
              <a:rPr lang="ru-RU" sz="1100" dirty="0">
                <a:latin typeface="Century Gothic" panose="020B0502020202020204" pitchFamily="34" charset="0"/>
              </a:rPr>
              <a:t>обращении лекарственных </a:t>
            </a:r>
            <a:r>
              <a:rPr lang="ru-RU" sz="1100" dirty="0" smtClean="0">
                <a:latin typeface="Century Gothic" panose="020B0502020202020204" pitchFamily="34" charset="0"/>
              </a:rPr>
              <a:t>средств</a:t>
            </a:r>
            <a:r>
              <a:rPr lang="ru-RU" sz="1100" dirty="0">
                <a:latin typeface="Century Gothic" panose="020B0502020202020204" pitchFamily="34" charset="0"/>
              </a:rPr>
              <a:t> »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r>
              <a:rPr lang="en-US" sz="1100" dirty="0" smtClean="0">
                <a:latin typeface="Century Gothic" panose="020B0502020202020204" pitchFamily="34" charset="0"/>
              </a:rPr>
              <a:t>-</a:t>
            </a:r>
            <a:r>
              <a:rPr lang="ru-RU" sz="1100" dirty="0" smtClean="0">
                <a:latin typeface="Century Gothic" panose="020B0502020202020204" pitchFamily="34" charset="0"/>
              </a:rPr>
              <a:t> приказ </a:t>
            </a:r>
            <a:r>
              <a:rPr lang="ru-RU" sz="1100" dirty="0">
                <a:latin typeface="Century Gothic" panose="020B0502020202020204" pitchFamily="34" charset="0"/>
              </a:rPr>
              <a:t>Минздрава России от 26.10.2017 № 870н </a:t>
            </a:r>
            <a:r>
              <a:rPr lang="ru-RU" sz="1100" dirty="0" smtClean="0">
                <a:latin typeface="Century Gothic" panose="020B0502020202020204" pitchFamily="34" charset="0"/>
              </a:rPr>
              <a:t>«Об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утверждении </a:t>
            </a:r>
            <a:r>
              <a:rPr lang="ru-RU" sz="1100" dirty="0">
                <a:latin typeface="Century Gothic" panose="020B0502020202020204" pitchFamily="34" charset="0"/>
              </a:rPr>
              <a:t>Типового контракта на поставку лекарственных препаратов для медицинского применения и информационной карты Типового контракта на поставку лекарственных препаратов </a:t>
            </a:r>
            <a:r>
              <a:rPr lang="ru-RU" sz="1100" dirty="0" smtClean="0">
                <a:latin typeface="Century Gothic" panose="020B0502020202020204" pitchFamily="34" charset="0"/>
              </a:rPr>
              <a:t>для </a:t>
            </a:r>
            <a:r>
              <a:rPr lang="ru-RU" sz="1100" dirty="0">
                <a:latin typeface="Century Gothic" panose="020B0502020202020204" pitchFamily="34" charset="0"/>
              </a:rPr>
              <a:t>медицинского применения» (далее – Приказ Минздрава </a:t>
            </a:r>
            <a:r>
              <a:rPr lang="ru-RU" sz="1100" dirty="0" smtClean="0">
                <a:latin typeface="Century Gothic" panose="020B0502020202020204" pitchFamily="34" charset="0"/>
              </a:rPr>
              <a:t>России № </a:t>
            </a:r>
            <a:r>
              <a:rPr lang="ru-RU" sz="1100" dirty="0">
                <a:latin typeface="Century Gothic" panose="020B0502020202020204" pitchFamily="34" charset="0"/>
              </a:rPr>
              <a:t>870н);</a:t>
            </a:r>
          </a:p>
          <a:p>
            <a:r>
              <a:rPr lang="ru-RU" sz="1100" dirty="0">
                <a:latin typeface="Century Gothic" panose="020B0502020202020204" pitchFamily="34" charset="0"/>
              </a:rPr>
              <a:t>– приказ Минздрава России от 26.10.2017 № 871н </a:t>
            </a:r>
            <a:r>
              <a:rPr lang="ru-RU" sz="1100" dirty="0" smtClean="0">
                <a:latin typeface="Century Gothic" panose="020B0502020202020204" pitchFamily="34" charset="0"/>
              </a:rPr>
              <a:t>«</a:t>
            </a:r>
            <a:r>
              <a:rPr lang="ru-RU" sz="1100" dirty="0">
                <a:latin typeface="Century Gothic" panose="020B0502020202020204" pitchFamily="34" charset="0"/>
              </a:rPr>
              <a:t>Об утверждении Порядка определения начальной (максимальной) цены контракта, цены контракта, заключаемого с единственным поставщиком (подрядчиком, исполнителем), при осуществлении закупок лекарственных препаратов для медицинского применения</a:t>
            </a:r>
            <a:r>
              <a:rPr lang="ru-RU" sz="1100" dirty="0" smtClean="0">
                <a:latin typeface="Century Gothic" panose="020B0502020202020204" pitchFamily="34" charset="0"/>
              </a:rPr>
              <a:t>»</a:t>
            </a:r>
            <a:r>
              <a:rPr lang="en-US" sz="1100" dirty="0" smtClean="0">
                <a:latin typeface="Century Gothic" panose="020B0502020202020204" pitchFamily="34" charset="0"/>
              </a:rPr>
              <a:t>;</a:t>
            </a:r>
          </a:p>
          <a:p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latin typeface="Century Gothic" panose="020B0502020202020204" pitchFamily="34" charset="0"/>
            </a:endParaRPr>
          </a:p>
          <a:p>
            <a:pPr algn="ctr"/>
            <a:endParaRPr lang="ru-RU" sz="11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7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398811" y="260648"/>
            <a:ext cx="66516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002060"/>
                </a:solidFill>
              </a:rPr>
              <a:t>Направления развития КТРУ (версия 8.2)</a:t>
            </a:r>
            <a:endParaRPr lang="ru-RU" altLang="ru-RU" sz="24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5434" y="1556792"/>
            <a:ext cx="8854522" cy="27546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Загрузка и применение отраслевых справочников и классификаторов</a:t>
            </a: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единого рубрикатора разделов каталога</a:t>
            </a: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новых разделов во взаимодействии с отраслевыми информационными системами (Минстрой, Фонд развития промышленности и пр.)</a:t>
            </a: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функций формирования сведений о закупке лекарственных препаратов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just">
              <a:spcAft>
                <a:spcPts val="1800"/>
              </a:spcAft>
              <a:buClr>
                <a:srgbClr val="00B050"/>
              </a:buClr>
              <a:buSzPct val="125000"/>
              <a:buFont typeface="Wingdings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8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266860" y="1988840"/>
            <a:ext cx="6076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0900" y="5774521"/>
            <a:ext cx="76644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3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3">
      <a:dk1>
        <a:srgbClr val="003864"/>
      </a:dk1>
      <a:lt1>
        <a:srgbClr val="FFFFFF"/>
      </a:lt1>
      <a:dk2>
        <a:srgbClr val="000066"/>
      </a:dk2>
      <a:lt2>
        <a:srgbClr val="C8C8C8"/>
      </a:lt2>
      <a:accent1>
        <a:srgbClr val="003864"/>
      </a:accent1>
      <a:accent2>
        <a:srgbClr val="333399"/>
      </a:accent2>
      <a:accent3>
        <a:srgbClr val="FFFFFF"/>
      </a:accent3>
      <a:accent4>
        <a:srgbClr val="002E54"/>
      </a:accent4>
      <a:accent5>
        <a:srgbClr val="AAAEB8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3864"/>
        </a:dk1>
        <a:lt1>
          <a:srgbClr val="FFFFFF"/>
        </a:lt1>
        <a:dk2>
          <a:srgbClr val="000066"/>
        </a:dk2>
        <a:lt2>
          <a:srgbClr val="C8C8C8"/>
        </a:lt2>
        <a:accent1>
          <a:srgbClr val="003864"/>
        </a:accent1>
        <a:accent2>
          <a:srgbClr val="333399"/>
        </a:accent2>
        <a:accent3>
          <a:srgbClr val="FFFFFF"/>
        </a:accent3>
        <a:accent4>
          <a:srgbClr val="002E54"/>
        </a:accent4>
        <a:accent5>
          <a:srgbClr val="AAAE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206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620</Words>
  <Application>Microsoft Macintosh PowerPoint</Application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перехода  на современные технологии банковского обслуживания  для ГРБС</dc:title>
  <dc:creator/>
  <cp:lastModifiedBy/>
  <cp:revision>80</cp:revision>
  <dcterms:created xsi:type="dcterms:W3CDTF">2010-11-12T06:22:57Z</dcterms:created>
  <dcterms:modified xsi:type="dcterms:W3CDTF">2018-04-25T04:48:17Z</dcterms:modified>
</cp:coreProperties>
</file>