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105"/>
  </p:notesMasterIdLst>
  <p:handoutMasterIdLst>
    <p:handoutMasterId r:id="rId106"/>
  </p:handoutMasterIdLst>
  <p:sldIdLst>
    <p:sldId id="679" r:id="rId2"/>
    <p:sldId id="1156" r:id="rId3"/>
    <p:sldId id="1157" r:id="rId4"/>
    <p:sldId id="1158" r:id="rId5"/>
    <p:sldId id="1159" r:id="rId6"/>
    <p:sldId id="1160" r:id="rId7"/>
    <p:sldId id="1161" r:id="rId8"/>
    <p:sldId id="1162" r:id="rId9"/>
    <p:sldId id="1163" r:id="rId10"/>
    <p:sldId id="1164" r:id="rId11"/>
    <p:sldId id="1165" r:id="rId12"/>
    <p:sldId id="1166" r:id="rId13"/>
    <p:sldId id="1167" r:id="rId14"/>
    <p:sldId id="1168" r:id="rId15"/>
    <p:sldId id="1169" r:id="rId16"/>
    <p:sldId id="1170" r:id="rId17"/>
    <p:sldId id="1171" r:id="rId18"/>
    <p:sldId id="1172" r:id="rId19"/>
    <p:sldId id="1173" r:id="rId20"/>
    <p:sldId id="1058" r:id="rId21"/>
    <p:sldId id="1059" r:id="rId22"/>
    <p:sldId id="1060" r:id="rId23"/>
    <p:sldId id="1061" r:id="rId24"/>
    <p:sldId id="1062" r:id="rId25"/>
    <p:sldId id="1063" r:id="rId26"/>
    <p:sldId id="1064" r:id="rId27"/>
    <p:sldId id="1065" r:id="rId28"/>
    <p:sldId id="1174" r:id="rId29"/>
    <p:sldId id="1066" r:id="rId30"/>
    <p:sldId id="1067" r:id="rId31"/>
    <p:sldId id="1068" r:id="rId32"/>
    <p:sldId id="1069" r:id="rId33"/>
    <p:sldId id="1085" r:id="rId34"/>
    <p:sldId id="1070" r:id="rId35"/>
    <p:sldId id="1079" r:id="rId36"/>
    <p:sldId id="1071" r:id="rId37"/>
    <p:sldId id="1072" r:id="rId38"/>
    <p:sldId id="1073" r:id="rId39"/>
    <p:sldId id="1227" r:id="rId40"/>
    <p:sldId id="1177" r:id="rId41"/>
    <p:sldId id="1178" r:id="rId42"/>
    <p:sldId id="1179" r:id="rId43"/>
    <p:sldId id="1180" r:id="rId44"/>
    <p:sldId id="1181" r:id="rId45"/>
    <p:sldId id="1182" r:id="rId46"/>
    <p:sldId id="1183" r:id="rId47"/>
    <p:sldId id="1184" r:id="rId48"/>
    <p:sldId id="1185" r:id="rId49"/>
    <p:sldId id="1186" r:id="rId50"/>
    <p:sldId id="1187" r:id="rId51"/>
    <p:sldId id="1176" r:id="rId52"/>
    <p:sldId id="1074" r:id="rId53"/>
    <p:sldId id="1075" r:id="rId54"/>
    <p:sldId id="1092" r:id="rId55"/>
    <p:sldId id="1188" r:id="rId56"/>
    <p:sldId id="1189" r:id="rId57"/>
    <p:sldId id="1190" r:id="rId58"/>
    <p:sldId id="1191" r:id="rId59"/>
    <p:sldId id="1192" r:id="rId60"/>
    <p:sldId id="1193" r:id="rId61"/>
    <p:sldId id="1194" r:id="rId62"/>
    <p:sldId id="1195" r:id="rId63"/>
    <p:sldId id="1196" r:id="rId64"/>
    <p:sldId id="1197" r:id="rId65"/>
    <p:sldId id="1198" r:id="rId66"/>
    <p:sldId id="1199" r:id="rId67"/>
    <p:sldId id="1200" r:id="rId68"/>
    <p:sldId id="1201" r:id="rId69"/>
    <p:sldId id="1202" r:id="rId70"/>
    <p:sldId id="1203" r:id="rId71"/>
    <p:sldId id="1204" r:id="rId72"/>
    <p:sldId id="1205" r:id="rId73"/>
    <p:sldId id="1206" r:id="rId74"/>
    <p:sldId id="1207" r:id="rId75"/>
    <p:sldId id="1208" r:id="rId76"/>
    <p:sldId id="1209" r:id="rId77"/>
    <p:sldId id="1210" r:id="rId78"/>
    <p:sldId id="1211" r:id="rId79"/>
    <p:sldId id="1212" r:id="rId80"/>
    <p:sldId id="1213" r:id="rId81"/>
    <p:sldId id="1214" r:id="rId82"/>
    <p:sldId id="1215" r:id="rId83"/>
    <p:sldId id="1077" r:id="rId84"/>
    <p:sldId id="1078" r:id="rId85"/>
    <p:sldId id="1128" r:id="rId86"/>
    <p:sldId id="1094" r:id="rId87"/>
    <p:sldId id="1080" r:id="rId88"/>
    <p:sldId id="1081" r:id="rId89"/>
    <p:sldId id="1175" r:id="rId90"/>
    <p:sldId id="1093" r:id="rId91"/>
    <p:sldId id="1216" r:id="rId92"/>
    <p:sldId id="1217" r:id="rId93"/>
    <p:sldId id="1218" r:id="rId94"/>
    <p:sldId id="1219" r:id="rId95"/>
    <p:sldId id="1220" r:id="rId96"/>
    <p:sldId id="1221" r:id="rId97"/>
    <p:sldId id="1222" r:id="rId98"/>
    <p:sldId id="1223" r:id="rId99"/>
    <p:sldId id="1224" r:id="rId100"/>
    <p:sldId id="1225" r:id="rId101"/>
    <p:sldId id="1226" r:id="rId102"/>
    <p:sldId id="1155" r:id="rId103"/>
    <p:sldId id="601" r:id="rId10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679"/>
            <p14:sldId id="1156"/>
            <p14:sldId id="1157"/>
            <p14:sldId id="1158"/>
            <p14:sldId id="1159"/>
            <p14:sldId id="1160"/>
            <p14:sldId id="1161"/>
            <p14:sldId id="1162"/>
            <p14:sldId id="1163"/>
            <p14:sldId id="1164"/>
            <p14:sldId id="1165"/>
            <p14:sldId id="1166"/>
            <p14:sldId id="1167"/>
            <p14:sldId id="1168"/>
            <p14:sldId id="1169"/>
            <p14:sldId id="1170"/>
            <p14:sldId id="1171"/>
            <p14:sldId id="1172"/>
            <p14:sldId id="1173"/>
            <p14:sldId id="1058"/>
            <p14:sldId id="1059"/>
            <p14:sldId id="1060"/>
            <p14:sldId id="1061"/>
            <p14:sldId id="1062"/>
            <p14:sldId id="1063"/>
            <p14:sldId id="1064"/>
            <p14:sldId id="1065"/>
            <p14:sldId id="1174"/>
            <p14:sldId id="1066"/>
            <p14:sldId id="1067"/>
            <p14:sldId id="1068"/>
            <p14:sldId id="1069"/>
            <p14:sldId id="1085"/>
            <p14:sldId id="1070"/>
            <p14:sldId id="1079"/>
            <p14:sldId id="1071"/>
            <p14:sldId id="1072"/>
            <p14:sldId id="1073"/>
            <p14:sldId id="1227"/>
            <p14:sldId id="1177"/>
            <p14:sldId id="1178"/>
            <p14:sldId id="1179"/>
            <p14:sldId id="1180"/>
            <p14:sldId id="1181"/>
            <p14:sldId id="1182"/>
            <p14:sldId id="1183"/>
            <p14:sldId id="1184"/>
            <p14:sldId id="1185"/>
            <p14:sldId id="1186"/>
            <p14:sldId id="1187"/>
            <p14:sldId id="1176"/>
            <p14:sldId id="1074"/>
            <p14:sldId id="1075"/>
            <p14:sldId id="1092"/>
            <p14:sldId id="1188"/>
            <p14:sldId id="1189"/>
            <p14:sldId id="1190"/>
            <p14:sldId id="1191"/>
            <p14:sldId id="1192"/>
            <p14:sldId id="1193"/>
            <p14:sldId id="1194"/>
            <p14:sldId id="1195"/>
            <p14:sldId id="1196"/>
            <p14:sldId id="1197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  <p14:sldId id="1077"/>
            <p14:sldId id="1078"/>
            <p14:sldId id="1128"/>
            <p14:sldId id="1094"/>
            <p14:sldId id="1080"/>
            <p14:sldId id="1081"/>
            <p14:sldId id="1175"/>
            <p14:sldId id="1093"/>
            <p14:sldId id="1216"/>
            <p14:sldId id="1217"/>
            <p14:sldId id="1218"/>
            <p14:sldId id="1219"/>
            <p14:sldId id="1220"/>
            <p14:sldId id="1221"/>
            <p14:sldId id="1222"/>
            <p14:sldId id="1223"/>
            <p14:sldId id="1224"/>
            <p14:sldId id="1225"/>
            <p14:sldId id="1226"/>
            <p14:sldId id="1155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  <p:cmAuthor id="2" name="Юлия М" initials="ЮМ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23"/>
    <a:srgbClr val="077A3E"/>
    <a:srgbClr val="F66B88"/>
    <a:srgbClr val="FFF8C1"/>
    <a:srgbClr val="FFFD78"/>
    <a:srgbClr val="FEC5C5"/>
    <a:srgbClr val="FF9999"/>
    <a:srgbClr val="011893"/>
    <a:srgbClr val="FF99CC"/>
    <a:srgbClr val="DEA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01" autoAdjust="0"/>
    <p:restoredTop sz="93967" autoAdjust="0"/>
  </p:normalViewPr>
  <p:slideViewPr>
    <p:cSldViewPr snapToGrid="0" snapToObjects="1" showGuides="1">
      <p:cViewPr varScale="1">
        <p:scale>
          <a:sx n="86" d="100"/>
          <a:sy n="86" d="100"/>
        </p:scale>
        <p:origin x="972" y="8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-2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commentAuthors" Target="commentAuthor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BC1FE-4C4D-A244-9661-5B53B78DCDB8}" type="doc">
      <dgm:prSet loTypeId="urn:microsoft.com/office/officeart/2005/8/layout/hierarchy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7A6613A-19A5-4548-B2C8-B42D88D62D72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15.15.6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8265DB87-5CD0-304B-BA86-9B8118F9AF76}" type="parTrans" cxnId="{9E3D6EFF-BF4D-C74F-A224-9C733B97961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6FF3B73-053C-B34B-84D3-52395E3A388B}" type="sibTrans" cxnId="{9E3D6EFF-BF4D-C74F-A224-9C733B97961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B43FBDF-91CC-4D4D-B835-AB7B02DCD1AF}">
      <dgm:prSet phldrT="[Текст]" custT="1"/>
      <dgm:spPr/>
      <dgm:t>
        <a:bodyPr/>
        <a:lstStyle/>
        <a:p>
          <a:r>
            <a:rPr lang="ru-RU" sz="2800" dirty="0" smtClean="0">
              <a:latin typeface="Times New Roman" charset="0"/>
              <a:ea typeface="Times New Roman" charset="0"/>
              <a:cs typeface="Times New Roman" charset="0"/>
            </a:rPr>
            <a:t>нарушение сроков</a:t>
          </a:r>
          <a:endParaRPr lang="ru-RU" sz="2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DA2C561-09F2-0D41-9C18-8ABF1978E640}" type="parTrans" cxnId="{337C017D-105B-A040-85E6-65E5BDFF987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4AA4EF0-E582-3145-B21E-5FD2535CBD9C}" type="sibTrans" cxnId="{337C017D-105B-A040-85E6-65E5BDFF987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EF83318-F4F7-3F44-B55D-7DB6F695032E}">
      <dgm:prSet phldrT="[Текст]" custT="1"/>
      <dgm:spPr/>
      <dgm:t>
        <a:bodyPr/>
        <a:lstStyle/>
        <a:p>
          <a:r>
            <a:rPr lang="ru-RU" sz="2800" dirty="0" smtClean="0">
              <a:latin typeface="Times New Roman" charset="0"/>
              <a:ea typeface="Times New Roman" charset="0"/>
              <a:cs typeface="Times New Roman" charset="0"/>
            </a:rPr>
            <a:t>нарушение порядка учета и отчетности</a:t>
          </a:r>
          <a:endParaRPr lang="ru-RU" sz="2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6009E0D-731F-4249-AF99-7CA4E5440269}" type="parTrans" cxnId="{2BCD2FFA-1E5E-6A43-9D31-2DD0233A28E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C13712D5-38FC-A947-B9D2-D3EA6DE0DFBF}" type="sibTrans" cxnId="{2BCD2FFA-1E5E-6A43-9D31-2DD0233A28E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79DDD64-8BE8-3E4B-94DD-985A061EEDB8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незначительное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BB12C8B-D201-2245-90FB-5E2CF2716DB8}" type="parTrans" cxnId="{571C7E48-A243-1144-838A-4F5A3BAFE52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2D0076E-5270-CE4A-9787-BAC25D773539}" type="sibTrans" cxnId="{571C7E48-A243-1144-838A-4F5A3BAFE52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1CF5997-F6E2-1D4C-BABD-D6AA585CE916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значительное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71F9A16-AB56-5945-9771-CB88F3B8469B}" type="parTrans" cxnId="{4E9D3F26-09CD-AD4C-96AC-21DFB21FE1C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5E968E1-2189-2540-90E4-FADB1B6790B1}" type="sibTrans" cxnId="{4E9D3F26-09CD-AD4C-96AC-21DFB21FE1C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32E033C-6050-CE45-BF8E-9E2B1060E769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грубое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48CF51D-F171-674E-B666-8A3E9E585673}" type="parTrans" cxnId="{F85527D4-A0F0-8745-B94F-BFAC4FC4EDE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A9FDB8F-4235-D24E-9480-18CF3DCC565E}" type="sibTrans" cxnId="{F85527D4-A0F0-8745-B94F-BFAC4FC4EDE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36780D7-92B9-F444-94D4-E7E824AF66BD}" type="pres">
      <dgm:prSet presAssocID="{EABBC1FE-4C4D-A244-9661-5B53B78DCD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7175C-F638-4A42-B4CF-F64C145ABE03}" type="pres">
      <dgm:prSet presAssocID="{D7A6613A-19A5-4548-B2C8-B42D88D62D72}" presName="root1" presStyleCnt="0"/>
      <dgm:spPr/>
    </dgm:pt>
    <dgm:pt modelId="{71C18299-7689-A449-A63D-6C8EFC483CC5}" type="pres">
      <dgm:prSet presAssocID="{D7A6613A-19A5-4548-B2C8-B42D88D62D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91AD7-408E-D44F-B0D4-B32DAF795DDF}" type="pres">
      <dgm:prSet presAssocID="{D7A6613A-19A5-4548-B2C8-B42D88D62D72}" presName="level2hierChild" presStyleCnt="0"/>
      <dgm:spPr/>
    </dgm:pt>
    <dgm:pt modelId="{E9EE1115-D48D-7C40-A4DA-57DFCACE7CCC}" type="pres">
      <dgm:prSet presAssocID="{9DA2C561-09F2-0D41-9C18-8ABF1978E64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F81860D-4517-6D46-A482-42D38C8F7566}" type="pres">
      <dgm:prSet presAssocID="{9DA2C561-09F2-0D41-9C18-8ABF1978E64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FDE1062-99B9-5F4B-8920-B5D53C6B9106}" type="pres">
      <dgm:prSet presAssocID="{3B43FBDF-91CC-4D4D-B835-AB7B02DCD1AF}" presName="root2" presStyleCnt="0"/>
      <dgm:spPr/>
    </dgm:pt>
    <dgm:pt modelId="{B02DB549-A023-4E40-AF1D-6E9A67B25001}" type="pres">
      <dgm:prSet presAssocID="{3B43FBDF-91CC-4D4D-B835-AB7B02DCD1AF}" presName="LevelTwoTextNode" presStyleLbl="node2" presStyleIdx="0" presStyleCnt="2" custScaleY="133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48A339-4BDC-3A40-8C8D-0A1282CD3D4C}" type="pres">
      <dgm:prSet presAssocID="{3B43FBDF-91CC-4D4D-B835-AB7B02DCD1AF}" presName="level3hierChild" presStyleCnt="0"/>
      <dgm:spPr/>
    </dgm:pt>
    <dgm:pt modelId="{733FAA9D-FCC3-A24B-BF91-A4A2373407C6}" type="pres">
      <dgm:prSet presAssocID="{D6009E0D-731F-4249-AF99-7CA4E544026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FD576E1-F251-7B41-9163-EF82CCAC67EB}" type="pres">
      <dgm:prSet presAssocID="{D6009E0D-731F-4249-AF99-7CA4E544026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D3B4873-0054-1745-8575-E61CAD184438}" type="pres">
      <dgm:prSet presAssocID="{7EF83318-F4F7-3F44-B55D-7DB6F695032E}" presName="root2" presStyleCnt="0"/>
      <dgm:spPr/>
    </dgm:pt>
    <dgm:pt modelId="{AC77576C-A1B3-0245-9C1C-8C3FCBD7DE1A}" type="pres">
      <dgm:prSet presAssocID="{7EF83318-F4F7-3F44-B55D-7DB6F695032E}" presName="LevelTwoTextNode" presStyleLbl="node2" presStyleIdx="1" presStyleCnt="2" custScaleY="189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A115FC-41DC-BF48-9583-8A2D0E609A96}" type="pres">
      <dgm:prSet presAssocID="{7EF83318-F4F7-3F44-B55D-7DB6F695032E}" presName="level3hierChild" presStyleCnt="0"/>
      <dgm:spPr/>
    </dgm:pt>
    <dgm:pt modelId="{FC044E22-D9F8-E444-9378-1C4C644EBB2F}" type="pres">
      <dgm:prSet presAssocID="{5BB12C8B-D201-2245-90FB-5E2CF2716DB8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26DD5A14-6D28-9448-8AD5-A7A4F53154E9}" type="pres">
      <dgm:prSet presAssocID="{5BB12C8B-D201-2245-90FB-5E2CF2716DB8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0F97FF9-9CD8-4D40-BB35-FAD796CD3206}" type="pres">
      <dgm:prSet presAssocID="{F79DDD64-8BE8-3E4B-94DD-985A061EEDB8}" presName="root2" presStyleCnt="0"/>
      <dgm:spPr/>
    </dgm:pt>
    <dgm:pt modelId="{63E4DE3C-E817-2D4F-AD0C-FDCA28727F89}" type="pres">
      <dgm:prSet presAssocID="{F79DDD64-8BE8-3E4B-94DD-985A061EEDB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3EC68D-C2E7-5645-BAD0-AC0E63AB42B3}" type="pres">
      <dgm:prSet presAssocID="{F79DDD64-8BE8-3E4B-94DD-985A061EEDB8}" presName="level3hierChild" presStyleCnt="0"/>
      <dgm:spPr/>
    </dgm:pt>
    <dgm:pt modelId="{E6E73646-B04A-EA4E-91C5-3749CC5FD3A6}" type="pres">
      <dgm:prSet presAssocID="{671F9A16-AB56-5945-9771-CB88F3B8469B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FC96370-C354-9545-8A8E-30763DF3A42D}" type="pres">
      <dgm:prSet presAssocID="{671F9A16-AB56-5945-9771-CB88F3B8469B}" presName="connTx" presStyleLbl="parChTrans1D3" presStyleIdx="1" presStyleCnt="3"/>
      <dgm:spPr/>
      <dgm:t>
        <a:bodyPr/>
        <a:lstStyle/>
        <a:p>
          <a:endParaRPr lang="ru-RU"/>
        </a:p>
      </dgm:t>
    </dgm:pt>
    <dgm:pt modelId="{3401E90C-0D68-1149-B93A-6728B0DA29B1}" type="pres">
      <dgm:prSet presAssocID="{51CF5997-F6E2-1D4C-BABD-D6AA585CE916}" presName="root2" presStyleCnt="0"/>
      <dgm:spPr/>
    </dgm:pt>
    <dgm:pt modelId="{B2143D9A-748E-AB45-A6C3-9BD3BB4C9880}" type="pres">
      <dgm:prSet presAssocID="{51CF5997-F6E2-1D4C-BABD-D6AA585CE91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66801-EE2A-BF41-B54C-77B466A71F2D}" type="pres">
      <dgm:prSet presAssocID="{51CF5997-F6E2-1D4C-BABD-D6AA585CE916}" presName="level3hierChild" presStyleCnt="0"/>
      <dgm:spPr/>
    </dgm:pt>
    <dgm:pt modelId="{53955375-4CEB-6440-A95B-54E48032A8FB}" type="pres">
      <dgm:prSet presAssocID="{C48CF51D-F171-674E-B666-8A3E9E585673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0E79A565-37E0-384A-B476-B4B911AA9DC0}" type="pres">
      <dgm:prSet presAssocID="{C48CF51D-F171-674E-B666-8A3E9E585673}" presName="connTx" presStyleLbl="parChTrans1D3" presStyleIdx="2" presStyleCnt="3"/>
      <dgm:spPr/>
      <dgm:t>
        <a:bodyPr/>
        <a:lstStyle/>
        <a:p>
          <a:endParaRPr lang="ru-RU"/>
        </a:p>
      </dgm:t>
    </dgm:pt>
    <dgm:pt modelId="{436CE1F7-B198-384D-B048-110974B53198}" type="pres">
      <dgm:prSet presAssocID="{A32E033C-6050-CE45-BF8E-9E2B1060E769}" presName="root2" presStyleCnt="0"/>
      <dgm:spPr/>
    </dgm:pt>
    <dgm:pt modelId="{70463E1B-DB62-184B-826B-67D72789437D}" type="pres">
      <dgm:prSet presAssocID="{A32E033C-6050-CE45-BF8E-9E2B1060E76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E966D7-F429-B946-AE9A-67AA335EB754}" type="pres">
      <dgm:prSet presAssocID="{A32E033C-6050-CE45-BF8E-9E2B1060E769}" presName="level3hierChild" presStyleCnt="0"/>
      <dgm:spPr/>
    </dgm:pt>
  </dgm:ptLst>
  <dgm:cxnLst>
    <dgm:cxn modelId="{4E9D3F26-09CD-AD4C-96AC-21DFB21FE1CE}" srcId="{7EF83318-F4F7-3F44-B55D-7DB6F695032E}" destId="{51CF5997-F6E2-1D4C-BABD-D6AA585CE916}" srcOrd="1" destOrd="0" parTransId="{671F9A16-AB56-5945-9771-CB88F3B8469B}" sibTransId="{E5E968E1-2189-2540-90E4-FADB1B6790B1}"/>
    <dgm:cxn modelId="{AEDCE234-9441-4C4C-9B56-025EC1A79FA3}" type="presOf" srcId="{C48CF51D-F171-674E-B666-8A3E9E585673}" destId="{53955375-4CEB-6440-A95B-54E48032A8FB}" srcOrd="0" destOrd="0" presId="urn:microsoft.com/office/officeart/2005/8/layout/hierarchy2"/>
    <dgm:cxn modelId="{1ED790A2-54EA-CC45-B824-5A6E8C180617}" type="presOf" srcId="{671F9A16-AB56-5945-9771-CB88F3B8469B}" destId="{E6E73646-B04A-EA4E-91C5-3749CC5FD3A6}" srcOrd="0" destOrd="0" presId="urn:microsoft.com/office/officeart/2005/8/layout/hierarchy2"/>
    <dgm:cxn modelId="{E1B5618D-5B06-E341-9BDA-40673C816AB9}" type="presOf" srcId="{9DA2C561-09F2-0D41-9C18-8ABF1978E640}" destId="{E9EE1115-D48D-7C40-A4DA-57DFCACE7CCC}" srcOrd="0" destOrd="0" presId="urn:microsoft.com/office/officeart/2005/8/layout/hierarchy2"/>
    <dgm:cxn modelId="{20AE67F0-9D53-5547-8A92-D7DC9B14041C}" type="presOf" srcId="{C48CF51D-F171-674E-B666-8A3E9E585673}" destId="{0E79A565-37E0-384A-B476-B4B911AA9DC0}" srcOrd="1" destOrd="0" presId="urn:microsoft.com/office/officeart/2005/8/layout/hierarchy2"/>
    <dgm:cxn modelId="{9239B899-31B0-7544-B9E4-474E576E5910}" type="presOf" srcId="{EABBC1FE-4C4D-A244-9661-5B53B78DCDB8}" destId="{A36780D7-92B9-F444-94D4-E7E824AF66BD}" srcOrd="0" destOrd="0" presId="urn:microsoft.com/office/officeart/2005/8/layout/hierarchy2"/>
    <dgm:cxn modelId="{337C017D-105B-A040-85E6-65E5BDFF987F}" srcId="{D7A6613A-19A5-4548-B2C8-B42D88D62D72}" destId="{3B43FBDF-91CC-4D4D-B835-AB7B02DCD1AF}" srcOrd="0" destOrd="0" parTransId="{9DA2C561-09F2-0D41-9C18-8ABF1978E640}" sibTransId="{F4AA4EF0-E582-3145-B21E-5FD2535CBD9C}"/>
    <dgm:cxn modelId="{4B8A8387-8BC8-D042-AFB2-16E63916A048}" type="presOf" srcId="{9DA2C561-09F2-0D41-9C18-8ABF1978E640}" destId="{9F81860D-4517-6D46-A482-42D38C8F7566}" srcOrd="1" destOrd="0" presId="urn:microsoft.com/office/officeart/2005/8/layout/hierarchy2"/>
    <dgm:cxn modelId="{9ACEB4C8-9D65-6244-B89D-D24DE8E75B6F}" type="presOf" srcId="{A32E033C-6050-CE45-BF8E-9E2B1060E769}" destId="{70463E1B-DB62-184B-826B-67D72789437D}" srcOrd="0" destOrd="0" presId="urn:microsoft.com/office/officeart/2005/8/layout/hierarchy2"/>
    <dgm:cxn modelId="{CC219621-38BD-7940-A94C-7657098BF5FD}" type="presOf" srcId="{7EF83318-F4F7-3F44-B55D-7DB6F695032E}" destId="{AC77576C-A1B3-0245-9C1C-8C3FCBD7DE1A}" srcOrd="0" destOrd="0" presId="urn:microsoft.com/office/officeart/2005/8/layout/hierarchy2"/>
    <dgm:cxn modelId="{F5CC982B-8482-CD48-91C1-7C8B75C42D59}" type="presOf" srcId="{D7A6613A-19A5-4548-B2C8-B42D88D62D72}" destId="{71C18299-7689-A449-A63D-6C8EFC483CC5}" srcOrd="0" destOrd="0" presId="urn:microsoft.com/office/officeart/2005/8/layout/hierarchy2"/>
    <dgm:cxn modelId="{901891DB-7F6B-5343-835F-B36A246A20F7}" type="presOf" srcId="{D6009E0D-731F-4249-AF99-7CA4E5440269}" destId="{7FD576E1-F251-7B41-9163-EF82CCAC67EB}" srcOrd="1" destOrd="0" presId="urn:microsoft.com/office/officeart/2005/8/layout/hierarchy2"/>
    <dgm:cxn modelId="{571C7E48-A243-1144-838A-4F5A3BAFE527}" srcId="{7EF83318-F4F7-3F44-B55D-7DB6F695032E}" destId="{F79DDD64-8BE8-3E4B-94DD-985A061EEDB8}" srcOrd="0" destOrd="0" parTransId="{5BB12C8B-D201-2245-90FB-5E2CF2716DB8}" sibTransId="{82D0076E-5270-CE4A-9787-BAC25D773539}"/>
    <dgm:cxn modelId="{CDE48617-B019-6540-9F85-5F5A6D287270}" type="presOf" srcId="{51CF5997-F6E2-1D4C-BABD-D6AA585CE916}" destId="{B2143D9A-748E-AB45-A6C3-9BD3BB4C9880}" srcOrd="0" destOrd="0" presId="urn:microsoft.com/office/officeart/2005/8/layout/hierarchy2"/>
    <dgm:cxn modelId="{281042A4-0221-184E-BCA0-02BCCCB4EE6D}" type="presOf" srcId="{671F9A16-AB56-5945-9771-CB88F3B8469B}" destId="{AFC96370-C354-9545-8A8E-30763DF3A42D}" srcOrd="1" destOrd="0" presId="urn:microsoft.com/office/officeart/2005/8/layout/hierarchy2"/>
    <dgm:cxn modelId="{2BCD2FFA-1E5E-6A43-9D31-2DD0233A28EC}" srcId="{D7A6613A-19A5-4548-B2C8-B42D88D62D72}" destId="{7EF83318-F4F7-3F44-B55D-7DB6F695032E}" srcOrd="1" destOrd="0" parTransId="{D6009E0D-731F-4249-AF99-7CA4E5440269}" sibTransId="{C13712D5-38FC-A947-B9D2-D3EA6DE0DFBF}"/>
    <dgm:cxn modelId="{C4E50C7B-DFB5-5549-8EA2-BE18F5D84E80}" type="presOf" srcId="{F79DDD64-8BE8-3E4B-94DD-985A061EEDB8}" destId="{63E4DE3C-E817-2D4F-AD0C-FDCA28727F89}" srcOrd="0" destOrd="0" presId="urn:microsoft.com/office/officeart/2005/8/layout/hierarchy2"/>
    <dgm:cxn modelId="{F85527D4-A0F0-8745-B94F-BFAC4FC4EDE2}" srcId="{7EF83318-F4F7-3F44-B55D-7DB6F695032E}" destId="{A32E033C-6050-CE45-BF8E-9E2B1060E769}" srcOrd="2" destOrd="0" parTransId="{C48CF51D-F171-674E-B666-8A3E9E585673}" sibTransId="{DA9FDB8F-4235-D24E-9480-18CF3DCC565E}"/>
    <dgm:cxn modelId="{04339CCF-EE62-D14C-9D1D-DFCC0EDC591C}" type="presOf" srcId="{D6009E0D-731F-4249-AF99-7CA4E5440269}" destId="{733FAA9D-FCC3-A24B-BF91-A4A2373407C6}" srcOrd="0" destOrd="0" presId="urn:microsoft.com/office/officeart/2005/8/layout/hierarchy2"/>
    <dgm:cxn modelId="{643BDE9D-5A46-B743-8ECC-BED925312518}" type="presOf" srcId="{5BB12C8B-D201-2245-90FB-5E2CF2716DB8}" destId="{26DD5A14-6D28-9448-8AD5-A7A4F53154E9}" srcOrd="1" destOrd="0" presId="urn:microsoft.com/office/officeart/2005/8/layout/hierarchy2"/>
    <dgm:cxn modelId="{E3267897-7C8C-FC4D-A65E-EB2AAB7CF359}" type="presOf" srcId="{3B43FBDF-91CC-4D4D-B835-AB7B02DCD1AF}" destId="{B02DB549-A023-4E40-AF1D-6E9A67B25001}" srcOrd="0" destOrd="0" presId="urn:microsoft.com/office/officeart/2005/8/layout/hierarchy2"/>
    <dgm:cxn modelId="{9E3D6EFF-BF4D-C74F-A224-9C733B979612}" srcId="{EABBC1FE-4C4D-A244-9661-5B53B78DCDB8}" destId="{D7A6613A-19A5-4548-B2C8-B42D88D62D72}" srcOrd="0" destOrd="0" parTransId="{8265DB87-5CD0-304B-BA86-9B8118F9AF76}" sibTransId="{86FF3B73-053C-B34B-84D3-52395E3A388B}"/>
    <dgm:cxn modelId="{5A54A1A5-CDFC-4C42-B975-9B4A086BCFC8}" type="presOf" srcId="{5BB12C8B-D201-2245-90FB-5E2CF2716DB8}" destId="{FC044E22-D9F8-E444-9378-1C4C644EBB2F}" srcOrd="0" destOrd="0" presId="urn:microsoft.com/office/officeart/2005/8/layout/hierarchy2"/>
    <dgm:cxn modelId="{1BFC8AA2-245F-0949-8511-4968E6CF5F0A}" type="presParOf" srcId="{A36780D7-92B9-F444-94D4-E7E824AF66BD}" destId="{D777175C-F638-4A42-B4CF-F64C145ABE03}" srcOrd="0" destOrd="0" presId="urn:microsoft.com/office/officeart/2005/8/layout/hierarchy2"/>
    <dgm:cxn modelId="{FC49E044-1237-D343-89B6-04E17686C6F5}" type="presParOf" srcId="{D777175C-F638-4A42-B4CF-F64C145ABE03}" destId="{71C18299-7689-A449-A63D-6C8EFC483CC5}" srcOrd="0" destOrd="0" presId="urn:microsoft.com/office/officeart/2005/8/layout/hierarchy2"/>
    <dgm:cxn modelId="{A4CCED85-C848-8748-B8F8-E9888549055D}" type="presParOf" srcId="{D777175C-F638-4A42-B4CF-F64C145ABE03}" destId="{8BA91AD7-408E-D44F-B0D4-B32DAF795DDF}" srcOrd="1" destOrd="0" presId="urn:microsoft.com/office/officeart/2005/8/layout/hierarchy2"/>
    <dgm:cxn modelId="{6E372992-0098-4543-8FCC-764A3E8505BC}" type="presParOf" srcId="{8BA91AD7-408E-D44F-B0D4-B32DAF795DDF}" destId="{E9EE1115-D48D-7C40-A4DA-57DFCACE7CCC}" srcOrd="0" destOrd="0" presId="urn:microsoft.com/office/officeart/2005/8/layout/hierarchy2"/>
    <dgm:cxn modelId="{622FAF5C-0EBA-414A-B59A-F9C57F6A7AA1}" type="presParOf" srcId="{E9EE1115-D48D-7C40-A4DA-57DFCACE7CCC}" destId="{9F81860D-4517-6D46-A482-42D38C8F7566}" srcOrd="0" destOrd="0" presId="urn:microsoft.com/office/officeart/2005/8/layout/hierarchy2"/>
    <dgm:cxn modelId="{33A87066-9ED9-5847-9AE3-606167331213}" type="presParOf" srcId="{8BA91AD7-408E-D44F-B0D4-B32DAF795DDF}" destId="{2FDE1062-99B9-5F4B-8920-B5D53C6B9106}" srcOrd="1" destOrd="0" presId="urn:microsoft.com/office/officeart/2005/8/layout/hierarchy2"/>
    <dgm:cxn modelId="{0E7CEA4C-838B-114E-8A9C-152F820B9DA0}" type="presParOf" srcId="{2FDE1062-99B9-5F4B-8920-B5D53C6B9106}" destId="{B02DB549-A023-4E40-AF1D-6E9A67B25001}" srcOrd="0" destOrd="0" presId="urn:microsoft.com/office/officeart/2005/8/layout/hierarchy2"/>
    <dgm:cxn modelId="{F6042C5F-6225-A94D-B065-1CF3ED8DE8E0}" type="presParOf" srcId="{2FDE1062-99B9-5F4B-8920-B5D53C6B9106}" destId="{6F48A339-4BDC-3A40-8C8D-0A1282CD3D4C}" srcOrd="1" destOrd="0" presId="urn:microsoft.com/office/officeart/2005/8/layout/hierarchy2"/>
    <dgm:cxn modelId="{CDA97589-B34E-5742-B1FA-D343FB9F2950}" type="presParOf" srcId="{8BA91AD7-408E-D44F-B0D4-B32DAF795DDF}" destId="{733FAA9D-FCC3-A24B-BF91-A4A2373407C6}" srcOrd="2" destOrd="0" presId="urn:microsoft.com/office/officeart/2005/8/layout/hierarchy2"/>
    <dgm:cxn modelId="{1A479C43-18EF-5846-8DB0-D98667C2DD60}" type="presParOf" srcId="{733FAA9D-FCC3-A24B-BF91-A4A2373407C6}" destId="{7FD576E1-F251-7B41-9163-EF82CCAC67EB}" srcOrd="0" destOrd="0" presId="urn:microsoft.com/office/officeart/2005/8/layout/hierarchy2"/>
    <dgm:cxn modelId="{9F93D3E5-BB51-254A-A493-8E1F3020B9D5}" type="presParOf" srcId="{8BA91AD7-408E-D44F-B0D4-B32DAF795DDF}" destId="{BD3B4873-0054-1745-8575-E61CAD184438}" srcOrd="3" destOrd="0" presId="urn:microsoft.com/office/officeart/2005/8/layout/hierarchy2"/>
    <dgm:cxn modelId="{63C73FE9-9EBF-7948-AD6B-BCF847E0AD10}" type="presParOf" srcId="{BD3B4873-0054-1745-8575-E61CAD184438}" destId="{AC77576C-A1B3-0245-9C1C-8C3FCBD7DE1A}" srcOrd="0" destOrd="0" presId="urn:microsoft.com/office/officeart/2005/8/layout/hierarchy2"/>
    <dgm:cxn modelId="{3CB9542D-C39C-7C4E-982F-332E40318592}" type="presParOf" srcId="{BD3B4873-0054-1745-8575-E61CAD184438}" destId="{3BA115FC-41DC-BF48-9583-8A2D0E609A96}" srcOrd="1" destOrd="0" presId="urn:microsoft.com/office/officeart/2005/8/layout/hierarchy2"/>
    <dgm:cxn modelId="{C292E1A4-DB93-954A-9EFD-8C23A1BBF1F8}" type="presParOf" srcId="{3BA115FC-41DC-BF48-9583-8A2D0E609A96}" destId="{FC044E22-D9F8-E444-9378-1C4C644EBB2F}" srcOrd="0" destOrd="0" presId="urn:microsoft.com/office/officeart/2005/8/layout/hierarchy2"/>
    <dgm:cxn modelId="{8A457154-F678-D649-92DE-C62CE8183A31}" type="presParOf" srcId="{FC044E22-D9F8-E444-9378-1C4C644EBB2F}" destId="{26DD5A14-6D28-9448-8AD5-A7A4F53154E9}" srcOrd="0" destOrd="0" presId="urn:microsoft.com/office/officeart/2005/8/layout/hierarchy2"/>
    <dgm:cxn modelId="{9A77BAF7-5536-0045-994B-C783E8FE6735}" type="presParOf" srcId="{3BA115FC-41DC-BF48-9583-8A2D0E609A96}" destId="{B0F97FF9-9CD8-4D40-BB35-FAD796CD3206}" srcOrd="1" destOrd="0" presId="urn:microsoft.com/office/officeart/2005/8/layout/hierarchy2"/>
    <dgm:cxn modelId="{3A5A1211-A791-7443-9CB5-C27524523CB9}" type="presParOf" srcId="{B0F97FF9-9CD8-4D40-BB35-FAD796CD3206}" destId="{63E4DE3C-E817-2D4F-AD0C-FDCA28727F89}" srcOrd="0" destOrd="0" presId="urn:microsoft.com/office/officeart/2005/8/layout/hierarchy2"/>
    <dgm:cxn modelId="{24DE86F5-12A5-DB4B-B2A5-3A796524C728}" type="presParOf" srcId="{B0F97FF9-9CD8-4D40-BB35-FAD796CD3206}" destId="{1B3EC68D-C2E7-5645-BAD0-AC0E63AB42B3}" srcOrd="1" destOrd="0" presId="urn:microsoft.com/office/officeart/2005/8/layout/hierarchy2"/>
    <dgm:cxn modelId="{AAD89487-2657-AF4E-8AA6-8B1A323FEDAA}" type="presParOf" srcId="{3BA115FC-41DC-BF48-9583-8A2D0E609A96}" destId="{E6E73646-B04A-EA4E-91C5-3749CC5FD3A6}" srcOrd="2" destOrd="0" presId="urn:microsoft.com/office/officeart/2005/8/layout/hierarchy2"/>
    <dgm:cxn modelId="{C6873F7A-5CC6-6347-9615-A70BF0E5B97E}" type="presParOf" srcId="{E6E73646-B04A-EA4E-91C5-3749CC5FD3A6}" destId="{AFC96370-C354-9545-8A8E-30763DF3A42D}" srcOrd="0" destOrd="0" presId="urn:microsoft.com/office/officeart/2005/8/layout/hierarchy2"/>
    <dgm:cxn modelId="{AB550F45-48C9-7445-9B89-80DD9E8279BE}" type="presParOf" srcId="{3BA115FC-41DC-BF48-9583-8A2D0E609A96}" destId="{3401E90C-0D68-1149-B93A-6728B0DA29B1}" srcOrd="3" destOrd="0" presId="urn:microsoft.com/office/officeart/2005/8/layout/hierarchy2"/>
    <dgm:cxn modelId="{50CECA23-4B26-844C-A7C4-C842B6858142}" type="presParOf" srcId="{3401E90C-0D68-1149-B93A-6728B0DA29B1}" destId="{B2143D9A-748E-AB45-A6C3-9BD3BB4C9880}" srcOrd="0" destOrd="0" presId="urn:microsoft.com/office/officeart/2005/8/layout/hierarchy2"/>
    <dgm:cxn modelId="{14CB473B-1E03-A740-BA5D-BC4D9F893C7E}" type="presParOf" srcId="{3401E90C-0D68-1149-B93A-6728B0DA29B1}" destId="{CAD66801-EE2A-BF41-B54C-77B466A71F2D}" srcOrd="1" destOrd="0" presId="urn:microsoft.com/office/officeart/2005/8/layout/hierarchy2"/>
    <dgm:cxn modelId="{86EED33D-58E1-E844-9869-7ADB1F063C5D}" type="presParOf" srcId="{3BA115FC-41DC-BF48-9583-8A2D0E609A96}" destId="{53955375-4CEB-6440-A95B-54E48032A8FB}" srcOrd="4" destOrd="0" presId="urn:microsoft.com/office/officeart/2005/8/layout/hierarchy2"/>
    <dgm:cxn modelId="{2235C767-06E2-D444-A51C-0D28C4FA3310}" type="presParOf" srcId="{53955375-4CEB-6440-A95B-54E48032A8FB}" destId="{0E79A565-37E0-384A-B476-B4B911AA9DC0}" srcOrd="0" destOrd="0" presId="urn:microsoft.com/office/officeart/2005/8/layout/hierarchy2"/>
    <dgm:cxn modelId="{672BDCF7-F78E-B849-9E62-1BEE1AACFE1B}" type="presParOf" srcId="{3BA115FC-41DC-BF48-9583-8A2D0E609A96}" destId="{436CE1F7-B198-384D-B048-110974B53198}" srcOrd="5" destOrd="0" presId="urn:microsoft.com/office/officeart/2005/8/layout/hierarchy2"/>
    <dgm:cxn modelId="{943F47D5-37E9-F64A-AEED-41C163EEFE01}" type="presParOf" srcId="{436CE1F7-B198-384D-B048-110974B53198}" destId="{70463E1B-DB62-184B-826B-67D72789437D}" srcOrd="0" destOrd="0" presId="urn:microsoft.com/office/officeart/2005/8/layout/hierarchy2"/>
    <dgm:cxn modelId="{4C876C07-543C-F84E-B6A2-88192DE0A5AB}" type="presParOf" srcId="{436CE1F7-B198-384D-B048-110974B53198}" destId="{CCE966D7-F429-B946-AE9A-67AA335EB7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67B77-3B57-1049-A0E7-7C1C08649318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5804ED-EA04-DC44-B8B8-046C18DC4001}">
      <dgm:prSet phldrT="[Текст]"/>
      <dgm:spPr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</a:gradFill>
        <a:ln w="19050" cmpd="tri">
          <a:solidFill>
            <a:srgbClr val="077A3E"/>
          </a:solidFill>
        </a:ln>
      </dgm:spPr>
      <dgm:t>
        <a:bodyPr/>
        <a:lstStyle/>
        <a:p>
          <a:r>
            <a:rPr lang="ru-RU" b="1" dirty="0" smtClean="0">
              <a:latin typeface="Bookman Old Style" charset="0"/>
              <a:ea typeface="Bookman Old Style" charset="0"/>
              <a:cs typeface="Bookman Old Style" charset="0"/>
            </a:rPr>
            <a:t>1</a:t>
          </a:r>
          <a:endParaRPr lang="ru-RU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74AADD60-2F40-FF43-B5B3-1CA47DF2AD44}" type="parTrans" cxnId="{86C41F92-5D10-9A47-82E1-C7CB4BF94968}">
      <dgm:prSet/>
      <dgm:spPr/>
      <dgm:t>
        <a:bodyPr/>
        <a:lstStyle/>
        <a:p>
          <a:endParaRPr lang="ru-RU"/>
        </a:p>
      </dgm:t>
    </dgm:pt>
    <dgm:pt modelId="{74722ECE-4EFC-F94D-9B45-DAB75B8D3A66}" type="sibTrans" cxnId="{86C41F92-5D10-9A47-82E1-C7CB4BF94968}">
      <dgm:prSet/>
      <dgm:spPr/>
      <dgm:t>
        <a:bodyPr/>
        <a:lstStyle/>
        <a:p>
          <a:endParaRPr lang="ru-RU"/>
        </a:p>
      </dgm:t>
    </dgm:pt>
    <dgm:pt modelId="{8E22CE1F-944E-D44B-9BB2-B0A3D424AD44}">
      <dgm:prSet phldrT="[Текст]" custT="1"/>
      <dgm:spPr>
        <a:ln w="19050" cmpd="tri">
          <a:solidFill>
            <a:srgbClr val="077A3E"/>
          </a:solidFill>
        </a:ln>
      </dgm:spPr>
      <dgm:t>
        <a:bodyPr/>
        <a:lstStyle/>
        <a:p>
          <a:r>
            <a:rPr lang="ru-RU" sz="2800" b="1" dirty="0" smtClean="0">
              <a:latin typeface="Times New Roman" charset="0"/>
              <a:ea typeface="Times New Roman" charset="0"/>
              <a:cs typeface="Times New Roman" charset="0"/>
            </a:rPr>
            <a:t>Федеральные стандарты</a:t>
          </a:r>
          <a:endParaRPr lang="ru-RU" sz="28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48FD3668-847F-1642-9BD4-216555A91F18}" type="parTrans" cxnId="{7E5FBAF0-3430-5A44-8E19-EB6EC375E7F5}">
      <dgm:prSet/>
      <dgm:spPr/>
      <dgm:t>
        <a:bodyPr/>
        <a:lstStyle/>
        <a:p>
          <a:endParaRPr lang="ru-RU"/>
        </a:p>
      </dgm:t>
    </dgm:pt>
    <dgm:pt modelId="{228E999C-8423-5245-BB2A-3380DD737F5F}" type="sibTrans" cxnId="{7E5FBAF0-3430-5A44-8E19-EB6EC375E7F5}">
      <dgm:prSet/>
      <dgm:spPr/>
      <dgm:t>
        <a:bodyPr/>
        <a:lstStyle/>
        <a:p>
          <a:endParaRPr lang="ru-RU"/>
        </a:p>
      </dgm:t>
    </dgm:pt>
    <dgm:pt modelId="{CB8CC07D-8290-7449-9D34-657AC5896AFD}">
      <dgm:prSet phldrT="[Текст]"/>
      <dgm:spPr>
        <a:gradFill rotWithShape="0">
          <a:gsLst>
            <a:gs pos="0">
              <a:schemeClr val="accent3">
                <a:lumMod val="75000"/>
              </a:schemeClr>
            </a:gs>
            <a:gs pos="99000">
              <a:schemeClr val="accent3">
                <a:lumMod val="40000"/>
                <a:lumOff val="60000"/>
              </a:schemeClr>
            </a:gs>
          </a:gsLst>
        </a:gradFill>
        <a:ln w="19050" cmpd="tri">
          <a:solidFill>
            <a:srgbClr val="077A3E"/>
          </a:solidFill>
        </a:ln>
      </dgm:spPr>
      <dgm:t>
        <a:bodyPr/>
        <a:lstStyle/>
        <a:p>
          <a:r>
            <a:rPr lang="ru-RU" b="1" dirty="0" smtClean="0">
              <a:latin typeface="Bookman Old Style" charset="0"/>
              <a:ea typeface="Bookman Old Style" charset="0"/>
              <a:cs typeface="Bookman Old Style" charset="0"/>
            </a:rPr>
            <a:t>2</a:t>
          </a:r>
          <a:endParaRPr lang="ru-RU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842B8A40-02A2-DA42-A382-F1841E4C7587}" type="parTrans" cxnId="{4904A931-A812-0A49-ABA8-68C604F2DF25}">
      <dgm:prSet/>
      <dgm:spPr/>
      <dgm:t>
        <a:bodyPr/>
        <a:lstStyle/>
        <a:p>
          <a:endParaRPr lang="ru-RU"/>
        </a:p>
      </dgm:t>
    </dgm:pt>
    <dgm:pt modelId="{AF01CA1E-FE20-B946-B0E3-235A6B4BDD3E}" type="sibTrans" cxnId="{4904A931-A812-0A49-ABA8-68C604F2DF25}">
      <dgm:prSet/>
      <dgm:spPr/>
      <dgm:t>
        <a:bodyPr/>
        <a:lstStyle/>
        <a:p>
          <a:endParaRPr lang="ru-RU"/>
        </a:p>
      </dgm:t>
    </dgm:pt>
    <dgm:pt modelId="{B628E4EC-EC73-1642-9D89-6DECBD6B4F4C}">
      <dgm:prSet phldrT="[Текст]" custT="1"/>
      <dgm:spPr>
        <a:ln w="19050" cmpd="tri">
          <a:solidFill>
            <a:srgbClr val="077A3E"/>
          </a:solidFill>
        </a:ln>
      </dgm:spPr>
      <dgm:t>
        <a:bodyPr/>
        <a:lstStyle/>
        <a:p>
          <a:r>
            <a:rPr lang="ru-RU" sz="2800" b="1" dirty="0" smtClean="0">
              <a:latin typeface="Times New Roman" charset="0"/>
              <a:ea typeface="Times New Roman" charset="0"/>
              <a:cs typeface="Times New Roman" charset="0"/>
            </a:rPr>
            <a:t>Отраслевые стандарты</a:t>
          </a:r>
          <a:endParaRPr lang="ru-RU" sz="28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1AEBAA82-A75B-4A45-804C-5DD89061D13A}" type="parTrans" cxnId="{D28DF731-36C6-CD42-B9C9-74740B405E94}">
      <dgm:prSet/>
      <dgm:spPr/>
      <dgm:t>
        <a:bodyPr/>
        <a:lstStyle/>
        <a:p>
          <a:endParaRPr lang="ru-RU"/>
        </a:p>
      </dgm:t>
    </dgm:pt>
    <dgm:pt modelId="{BDAE2FD0-B89B-7E49-86FA-608A90F4AA9F}" type="sibTrans" cxnId="{D28DF731-36C6-CD42-B9C9-74740B405E94}">
      <dgm:prSet/>
      <dgm:spPr/>
      <dgm:t>
        <a:bodyPr/>
        <a:lstStyle/>
        <a:p>
          <a:endParaRPr lang="ru-RU"/>
        </a:p>
      </dgm:t>
    </dgm:pt>
    <dgm:pt modelId="{A8748FB4-DBAE-5441-BA1B-C1BEB7BBB9EF}">
      <dgm:prSet phldrT="[Текст]"/>
      <dgm:spPr>
        <a:gradFill rotWithShape="0">
          <a:gsLst>
            <a:gs pos="0">
              <a:schemeClr val="accent3">
                <a:lumMod val="75000"/>
              </a:schemeClr>
            </a:gs>
            <a:gs pos="99000">
              <a:schemeClr val="accent3">
                <a:lumMod val="40000"/>
                <a:lumOff val="60000"/>
              </a:schemeClr>
            </a:gs>
          </a:gsLst>
        </a:gradFill>
        <a:ln w="19050" cmpd="tri">
          <a:solidFill>
            <a:srgbClr val="077A3E"/>
          </a:solidFill>
        </a:ln>
      </dgm:spPr>
      <dgm:t>
        <a:bodyPr/>
        <a:lstStyle/>
        <a:p>
          <a:r>
            <a:rPr lang="ru-RU" b="1" i="0" dirty="0" smtClean="0">
              <a:latin typeface="Bookman Old Style" charset="0"/>
              <a:ea typeface="Bookman Old Style" charset="0"/>
              <a:cs typeface="Bookman Old Style" charset="0"/>
            </a:rPr>
            <a:t>3</a:t>
          </a:r>
          <a:endParaRPr lang="ru-RU" b="1" i="0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CA714F46-7F09-B445-AB5D-F210FC0F74BE}" type="parTrans" cxnId="{3EDB1431-6CD4-D446-9176-E8575CA02F8E}">
      <dgm:prSet/>
      <dgm:spPr/>
      <dgm:t>
        <a:bodyPr/>
        <a:lstStyle/>
        <a:p>
          <a:endParaRPr lang="ru-RU"/>
        </a:p>
      </dgm:t>
    </dgm:pt>
    <dgm:pt modelId="{6779B00E-0FB4-2F4F-B335-78383169A87E}" type="sibTrans" cxnId="{3EDB1431-6CD4-D446-9176-E8575CA02F8E}">
      <dgm:prSet/>
      <dgm:spPr/>
      <dgm:t>
        <a:bodyPr/>
        <a:lstStyle/>
        <a:p>
          <a:endParaRPr lang="ru-RU"/>
        </a:p>
      </dgm:t>
    </dgm:pt>
    <dgm:pt modelId="{A8D13D8E-E382-5449-B7F9-6F2879268741}">
      <dgm:prSet phldrT="[Текст]" custT="1"/>
      <dgm:spPr>
        <a:ln w="19050" cmpd="tri">
          <a:solidFill>
            <a:srgbClr val="077A3E"/>
          </a:solidFill>
        </a:ln>
      </dgm:spPr>
      <dgm:t>
        <a:bodyPr/>
        <a:lstStyle/>
        <a:p>
          <a:r>
            <a:rPr lang="ru-RU" sz="2800" b="1" dirty="0" smtClean="0">
              <a:latin typeface="Times New Roman" charset="0"/>
              <a:ea typeface="Times New Roman" charset="0"/>
              <a:cs typeface="Times New Roman" charset="0"/>
            </a:rPr>
            <a:t>Рекомендации в области бухгалтерского учета</a:t>
          </a:r>
          <a:endParaRPr lang="ru-RU" sz="28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B0654ED-2654-294A-AB38-E81FFEA3747F}" type="parTrans" cxnId="{75DC858E-C5AD-0C4C-A36D-2307DC6D7BE4}">
      <dgm:prSet/>
      <dgm:spPr/>
      <dgm:t>
        <a:bodyPr/>
        <a:lstStyle/>
        <a:p>
          <a:endParaRPr lang="ru-RU"/>
        </a:p>
      </dgm:t>
    </dgm:pt>
    <dgm:pt modelId="{6EF4BC7E-243D-4649-8C42-66A20EBF9E91}" type="sibTrans" cxnId="{75DC858E-C5AD-0C4C-A36D-2307DC6D7BE4}">
      <dgm:prSet/>
      <dgm:spPr/>
      <dgm:t>
        <a:bodyPr/>
        <a:lstStyle/>
        <a:p>
          <a:endParaRPr lang="ru-RU"/>
        </a:p>
      </dgm:t>
    </dgm:pt>
    <dgm:pt modelId="{24D5876C-2AB1-9840-BA1F-2B21E345E0EC}">
      <dgm:prSet phldrT="[Текст]" custT="1"/>
      <dgm:spPr>
        <a:ln w="19050" cmpd="tri">
          <a:solidFill>
            <a:srgbClr val="077A3E"/>
          </a:solidFill>
        </a:ln>
      </dgm:spPr>
      <dgm:t>
        <a:bodyPr/>
        <a:lstStyle/>
        <a:p>
          <a:r>
            <a:rPr lang="ru-RU" sz="2800" b="1" dirty="0" smtClean="0">
              <a:latin typeface="Times New Roman" charset="0"/>
              <a:ea typeface="Times New Roman" charset="0"/>
              <a:cs typeface="Times New Roman" charset="0"/>
            </a:rPr>
            <a:t>Стандарты экономического субъекта</a:t>
          </a:r>
          <a:endParaRPr lang="ru-RU" sz="28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7935882-7EAB-594C-BD8D-918B03912DDF}" type="parTrans" cxnId="{CE884C82-52C1-904B-902D-4AA88931E473}">
      <dgm:prSet/>
      <dgm:spPr/>
      <dgm:t>
        <a:bodyPr/>
        <a:lstStyle/>
        <a:p>
          <a:endParaRPr lang="ru-RU"/>
        </a:p>
      </dgm:t>
    </dgm:pt>
    <dgm:pt modelId="{CB0E3E24-3BFC-9D45-A294-3B72AF637BF5}" type="sibTrans" cxnId="{CE884C82-52C1-904B-902D-4AA88931E473}">
      <dgm:prSet/>
      <dgm:spPr/>
      <dgm:t>
        <a:bodyPr/>
        <a:lstStyle/>
        <a:p>
          <a:endParaRPr lang="ru-RU"/>
        </a:p>
      </dgm:t>
    </dgm:pt>
    <dgm:pt modelId="{7398EDD7-C05E-5641-B789-E2D87598E286}">
      <dgm:prSet phldrT="[Текст]"/>
      <dgm:spPr>
        <a:gradFill rotWithShape="0">
          <a:gsLst>
            <a:gs pos="0">
              <a:schemeClr val="accent3">
                <a:lumMod val="75000"/>
              </a:schemeClr>
            </a:gs>
            <a:gs pos="99000">
              <a:schemeClr val="accent3">
                <a:lumMod val="40000"/>
                <a:lumOff val="60000"/>
              </a:schemeClr>
            </a:gs>
          </a:gsLst>
        </a:gradFill>
        <a:ln w="19050" cmpd="tri">
          <a:solidFill>
            <a:srgbClr val="077A3E"/>
          </a:solidFill>
        </a:ln>
      </dgm:spPr>
      <dgm:t>
        <a:bodyPr/>
        <a:lstStyle/>
        <a:p>
          <a:r>
            <a:rPr lang="ru-RU" b="1" i="0" dirty="0" smtClean="0">
              <a:latin typeface="Bookman Old Style" charset="0"/>
              <a:ea typeface="Bookman Old Style" charset="0"/>
              <a:cs typeface="Bookman Old Style" charset="0"/>
            </a:rPr>
            <a:t>4</a:t>
          </a:r>
          <a:endParaRPr lang="ru-RU" b="1" i="0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4185A4D7-7438-1B43-9469-010105C0CAE7}" type="parTrans" cxnId="{89BFA60D-15C0-8F45-A7FD-14E9B2FA768B}">
      <dgm:prSet/>
      <dgm:spPr/>
      <dgm:t>
        <a:bodyPr/>
        <a:lstStyle/>
        <a:p>
          <a:endParaRPr lang="ru-RU"/>
        </a:p>
      </dgm:t>
    </dgm:pt>
    <dgm:pt modelId="{89770AA3-22B4-D247-A739-4A397F14B89E}" type="sibTrans" cxnId="{89BFA60D-15C0-8F45-A7FD-14E9B2FA768B}">
      <dgm:prSet/>
      <dgm:spPr/>
      <dgm:t>
        <a:bodyPr/>
        <a:lstStyle/>
        <a:p>
          <a:endParaRPr lang="ru-RU"/>
        </a:p>
      </dgm:t>
    </dgm:pt>
    <dgm:pt modelId="{9E9DE978-2983-8144-B833-85DF25383F87}" type="pres">
      <dgm:prSet presAssocID="{7D667B77-3B57-1049-A0E7-7C1C086493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AEA98E-DB5C-394E-A1C8-6DF65751F6F0}" type="pres">
      <dgm:prSet presAssocID="{4C5804ED-EA04-DC44-B8B8-046C18DC4001}" presName="composite" presStyleCnt="0"/>
      <dgm:spPr/>
      <dgm:t>
        <a:bodyPr/>
        <a:lstStyle/>
        <a:p>
          <a:endParaRPr lang="ru-RU"/>
        </a:p>
      </dgm:t>
    </dgm:pt>
    <dgm:pt modelId="{6A8C9906-0432-0B43-A681-2C5FB4128D10}" type="pres">
      <dgm:prSet presAssocID="{4C5804ED-EA04-DC44-B8B8-046C18DC400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74E9A-6E22-644D-A796-20C5FA336114}" type="pres">
      <dgm:prSet presAssocID="{4C5804ED-EA04-DC44-B8B8-046C18DC4001}" presName="descendantText" presStyleLbl="alignAcc1" presStyleIdx="0" presStyleCnt="4" custLinFactNeighborX="5990" custLinFactNeighborY="-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76B80-FDC1-2C4B-8980-5A20E197DCEF}" type="pres">
      <dgm:prSet presAssocID="{74722ECE-4EFC-F94D-9B45-DAB75B8D3A66}" presName="sp" presStyleCnt="0"/>
      <dgm:spPr/>
      <dgm:t>
        <a:bodyPr/>
        <a:lstStyle/>
        <a:p>
          <a:endParaRPr lang="ru-RU"/>
        </a:p>
      </dgm:t>
    </dgm:pt>
    <dgm:pt modelId="{09CD4EA0-C2FD-DA41-8205-ECFEBB08700C}" type="pres">
      <dgm:prSet presAssocID="{CB8CC07D-8290-7449-9D34-657AC5896AFD}" presName="composite" presStyleCnt="0"/>
      <dgm:spPr/>
      <dgm:t>
        <a:bodyPr/>
        <a:lstStyle/>
        <a:p>
          <a:endParaRPr lang="ru-RU"/>
        </a:p>
      </dgm:t>
    </dgm:pt>
    <dgm:pt modelId="{13A2CA49-5225-2343-BD9C-2D54873FAD59}" type="pres">
      <dgm:prSet presAssocID="{CB8CC07D-8290-7449-9D34-657AC5896AF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D6C91-28D2-AF4D-B7E3-1991E3F059EE}" type="pres">
      <dgm:prSet presAssocID="{CB8CC07D-8290-7449-9D34-657AC5896AF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2A5C3-F1BE-E343-BFA6-B780F9F2747D}" type="pres">
      <dgm:prSet presAssocID="{AF01CA1E-FE20-B946-B0E3-235A6B4BDD3E}" presName="sp" presStyleCnt="0"/>
      <dgm:spPr/>
      <dgm:t>
        <a:bodyPr/>
        <a:lstStyle/>
        <a:p>
          <a:endParaRPr lang="ru-RU"/>
        </a:p>
      </dgm:t>
    </dgm:pt>
    <dgm:pt modelId="{6464BAF9-389C-CC4F-8B37-C0CFC2B81BA7}" type="pres">
      <dgm:prSet presAssocID="{A8748FB4-DBAE-5441-BA1B-C1BEB7BBB9EF}" presName="composite" presStyleCnt="0"/>
      <dgm:spPr/>
      <dgm:t>
        <a:bodyPr/>
        <a:lstStyle/>
        <a:p>
          <a:endParaRPr lang="ru-RU"/>
        </a:p>
      </dgm:t>
    </dgm:pt>
    <dgm:pt modelId="{002D720A-9DFC-A74F-848E-6B3EA24E254A}" type="pres">
      <dgm:prSet presAssocID="{A8748FB4-DBAE-5441-BA1B-C1BEB7BBB9E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CDE80-9DB1-0442-850D-3628B84F382A}" type="pres">
      <dgm:prSet presAssocID="{A8748FB4-DBAE-5441-BA1B-C1BEB7BBB9E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D2C57-818D-1B40-9985-8BAD942F9CF2}" type="pres">
      <dgm:prSet presAssocID="{6779B00E-0FB4-2F4F-B335-78383169A87E}" presName="sp" presStyleCnt="0"/>
      <dgm:spPr/>
      <dgm:t>
        <a:bodyPr/>
        <a:lstStyle/>
        <a:p>
          <a:endParaRPr lang="ru-RU"/>
        </a:p>
      </dgm:t>
    </dgm:pt>
    <dgm:pt modelId="{C5B06266-5B1C-CD4A-B358-29B1C21DBB17}" type="pres">
      <dgm:prSet presAssocID="{7398EDD7-C05E-5641-B789-E2D87598E286}" presName="composite" presStyleCnt="0"/>
      <dgm:spPr/>
      <dgm:t>
        <a:bodyPr/>
        <a:lstStyle/>
        <a:p>
          <a:endParaRPr lang="ru-RU"/>
        </a:p>
      </dgm:t>
    </dgm:pt>
    <dgm:pt modelId="{BD61D08E-82E6-C548-B62D-C1887B885A1D}" type="pres">
      <dgm:prSet presAssocID="{7398EDD7-C05E-5641-B789-E2D87598E2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06A15-6963-D642-8843-B348F393A5F2}" type="pres">
      <dgm:prSet presAssocID="{7398EDD7-C05E-5641-B789-E2D87598E28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17EB70-2111-3D43-9737-C53768E4177E}" type="presOf" srcId="{CB8CC07D-8290-7449-9D34-657AC5896AFD}" destId="{13A2CA49-5225-2343-BD9C-2D54873FAD59}" srcOrd="0" destOrd="0" presId="urn:microsoft.com/office/officeart/2005/8/layout/chevron2"/>
    <dgm:cxn modelId="{B87DC5F9-66C4-B04B-8691-693560F854E3}" type="presOf" srcId="{A8D13D8E-E382-5449-B7F9-6F2879268741}" destId="{024CDE80-9DB1-0442-850D-3628B84F382A}" srcOrd="0" destOrd="0" presId="urn:microsoft.com/office/officeart/2005/8/layout/chevron2"/>
    <dgm:cxn modelId="{3EDB1431-6CD4-D446-9176-E8575CA02F8E}" srcId="{7D667B77-3B57-1049-A0E7-7C1C08649318}" destId="{A8748FB4-DBAE-5441-BA1B-C1BEB7BBB9EF}" srcOrd="2" destOrd="0" parTransId="{CA714F46-7F09-B445-AB5D-F210FC0F74BE}" sibTransId="{6779B00E-0FB4-2F4F-B335-78383169A87E}"/>
    <dgm:cxn modelId="{4904A931-A812-0A49-ABA8-68C604F2DF25}" srcId="{7D667B77-3B57-1049-A0E7-7C1C08649318}" destId="{CB8CC07D-8290-7449-9D34-657AC5896AFD}" srcOrd="1" destOrd="0" parTransId="{842B8A40-02A2-DA42-A382-F1841E4C7587}" sibTransId="{AF01CA1E-FE20-B946-B0E3-235A6B4BDD3E}"/>
    <dgm:cxn modelId="{226047CE-2FE4-DF45-A8BC-2BF713B8E8A8}" type="presOf" srcId="{B628E4EC-EC73-1642-9D89-6DECBD6B4F4C}" destId="{9B5D6C91-28D2-AF4D-B7E3-1991E3F059EE}" srcOrd="0" destOrd="0" presId="urn:microsoft.com/office/officeart/2005/8/layout/chevron2"/>
    <dgm:cxn modelId="{02258F4B-73DC-814D-B08F-904A633F2FA6}" type="presOf" srcId="{A8748FB4-DBAE-5441-BA1B-C1BEB7BBB9EF}" destId="{002D720A-9DFC-A74F-848E-6B3EA24E254A}" srcOrd="0" destOrd="0" presId="urn:microsoft.com/office/officeart/2005/8/layout/chevron2"/>
    <dgm:cxn modelId="{86C41F92-5D10-9A47-82E1-C7CB4BF94968}" srcId="{7D667B77-3B57-1049-A0E7-7C1C08649318}" destId="{4C5804ED-EA04-DC44-B8B8-046C18DC4001}" srcOrd="0" destOrd="0" parTransId="{74AADD60-2F40-FF43-B5B3-1CA47DF2AD44}" sibTransId="{74722ECE-4EFC-F94D-9B45-DAB75B8D3A66}"/>
    <dgm:cxn modelId="{9FDEA44F-A7C0-3749-95D6-96F35256CD67}" type="presOf" srcId="{7D667B77-3B57-1049-A0E7-7C1C08649318}" destId="{9E9DE978-2983-8144-B833-85DF25383F87}" srcOrd="0" destOrd="0" presId="urn:microsoft.com/office/officeart/2005/8/layout/chevron2"/>
    <dgm:cxn modelId="{7E5FBAF0-3430-5A44-8E19-EB6EC375E7F5}" srcId="{4C5804ED-EA04-DC44-B8B8-046C18DC4001}" destId="{8E22CE1F-944E-D44B-9BB2-B0A3D424AD44}" srcOrd="0" destOrd="0" parTransId="{48FD3668-847F-1642-9BD4-216555A91F18}" sibTransId="{228E999C-8423-5245-BB2A-3380DD737F5F}"/>
    <dgm:cxn modelId="{2CBCF6C1-3F49-494E-8ACB-1050242CBBCF}" type="presOf" srcId="{8E22CE1F-944E-D44B-9BB2-B0A3D424AD44}" destId="{34474E9A-6E22-644D-A796-20C5FA336114}" srcOrd="0" destOrd="0" presId="urn:microsoft.com/office/officeart/2005/8/layout/chevron2"/>
    <dgm:cxn modelId="{D28DF731-36C6-CD42-B9C9-74740B405E94}" srcId="{CB8CC07D-8290-7449-9D34-657AC5896AFD}" destId="{B628E4EC-EC73-1642-9D89-6DECBD6B4F4C}" srcOrd="0" destOrd="0" parTransId="{1AEBAA82-A75B-4A45-804C-5DD89061D13A}" sibTransId="{BDAE2FD0-B89B-7E49-86FA-608A90F4AA9F}"/>
    <dgm:cxn modelId="{EA358417-6A1D-A043-8F8D-73E9727AA9C9}" type="presOf" srcId="{4C5804ED-EA04-DC44-B8B8-046C18DC4001}" destId="{6A8C9906-0432-0B43-A681-2C5FB4128D10}" srcOrd="0" destOrd="0" presId="urn:microsoft.com/office/officeart/2005/8/layout/chevron2"/>
    <dgm:cxn modelId="{75DC858E-C5AD-0C4C-A36D-2307DC6D7BE4}" srcId="{A8748FB4-DBAE-5441-BA1B-C1BEB7BBB9EF}" destId="{A8D13D8E-E382-5449-B7F9-6F2879268741}" srcOrd="0" destOrd="0" parTransId="{9B0654ED-2654-294A-AB38-E81FFEA3747F}" sibTransId="{6EF4BC7E-243D-4649-8C42-66A20EBF9E91}"/>
    <dgm:cxn modelId="{CE884C82-52C1-904B-902D-4AA88931E473}" srcId="{7398EDD7-C05E-5641-B789-E2D87598E286}" destId="{24D5876C-2AB1-9840-BA1F-2B21E345E0EC}" srcOrd="0" destOrd="0" parTransId="{37935882-7EAB-594C-BD8D-918B03912DDF}" sibTransId="{CB0E3E24-3BFC-9D45-A294-3B72AF637BF5}"/>
    <dgm:cxn modelId="{A0D62339-DD88-0F40-A2CE-E0443FD27B77}" type="presOf" srcId="{7398EDD7-C05E-5641-B789-E2D87598E286}" destId="{BD61D08E-82E6-C548-B62D-C1887B885A1D}" srcOrd="0" destOrd="0" presId="urn:microsoft.com/office/officeart/2005/8/layout/chevron2"/>
    <dgm:cxn modelId="{89BFA60D-15C0-8F45-A7FD-14E9B2FA768B}" srcId="{7D667B77-3B57-1049-A0E7-7C1C08649318}" destId="{7398EDD7-C05E-5641-B789-E2D87598E286}" srcOrd="3" destOrd="0" parTransId="{4185A4D7-7438-1B43-9469-010105C0CAE7}" sibTransId="{89770AA3-22B4-D247-A739-4A397F14B89E}"/>
    <dgm:cxn modelId="{FD492E38-764D-3740-98D8-440C8DFA31D6}" type="presOf" srcId="{24D5876C-2AB1-9840-BA1F-2B21E345E0EC}" destId="{02206A15-6963-D642-8843-B348F393A5F2}" srcOrd="0" destOrd="0" presId="urn:microsoft.com/office/officeart/2005/8/layout/chevron2"/>
    <dgm:cxn modelId="{8E9FCACB-AFE9-DD43-BD93-7268103AB959}" type="presParOf" srcId="{9E9DE978-2983-8144-B833-85DF25383F87}" destId="{A9AEA98E-DB5C-394E-A1C8-6DF65751F6F0}" srcOrd="0" destOrd="0" presId="urn:microsoft.com/office/officeart/2005/8/layout/chevron2"/>
    <dgm:cxn modelId="{5F24AF13-1B94-EB43-9216-C476679C9629}" type="presParOf" srcId="{A9AEA98E-DB5C-394E-A1C8-6DF65751F6F0}" destId="{6A8C9906-0432-0B43-A681-2C5FB4128D10}" srcOrd="0" destOrd="0" presId="urn:microsoft.com/office/officeart/2005/8/layout/chevron2"/>
    <dgm:cxn modelId="{BD2FCDEC-DD62-014E-A8D3-C968E44D5C8D}" type="presParOf" srcId="{A9AEA98E-DB5C-394E-A1C8-6DF65751F6F0}" destId="{34474E9A-6E22-644D-A796-20C5FA336114}" srcOrd="1" destOrd="0" presId="urn:microsoft.com/office/officeart/2005/8/layout/chevron2"/>
    <dgm:cxn modelId="{E6CAA2B9-CD14-A740-9A69-F94AC2C7D4E6}" type="presParOf" srcId="{9E9DE978-2983-8144-B833-85DF25383F87}" destId="{0D076B80-FDC1-2C4B-8980-5A20E197DCEF}" srcOrd="1" destOrd="0" presId="urn:microsoft.com/office/officeart/2005/8/layout/chevron2"/>
    <dgm:cxn modelId="{42A21041-1277-9F44-B8A2-A7DFE564DF83}" type="presParOf" srcId="{9E9DE978-2983-8144-B833-85DF25383F87}" destId="{09CD4EA0-C2FD-DA41-8205-ECFEBB08700C}" srcOrd="2" destOrd="0" presId="urn:microsoft.com/office/officeart/2005/8/layout/chevron2"/>
    <dgm:cxn modelId="{01305E92-8D66-FC40-A389-137B53075EBE}" type="presParOf" srcId="{09CD4EA0-C2FD-DA41-8205-ECFEBB08700C}" destId="{13A2CA49-5225-2343-BD9C-2D54873FAD59}" srcOrd="0" destOrd="0" presId="urn:microsoft.com/office/officeart/2005/8/layout/chevron2"/>
    <dgm:cxn modelId="{67C3136B-5418-D249-83D3-4C91F0B73537}" type="presParOf" srcId="{09CD4EA0-C2FD-DA41-8205-ECFEBB08700C}" destId="{9B5D6C91-28D2-AF4D-B7E3-1991E3F059EE}" srcOrd="1" destOrd="0" presId="urn:microsoft.com/office/officeart/2005/8/layout/chevron2"/>
    <dgm:cxn modelId="{72D83FC2-2B3B-3F4B-A83B-4BFC27CDBD29}" type="presParOf" srcId="{9E9DE978-2983-8144-B833-85DF25383F87}" destId="{9AB2A5C3-F1BE-E343-BFA6-B780F9F2747D}" srcOrd="3" destOrd="0" presId="urn:microsoft.com/office/officeart/2005/8/layout/chevron2"/>
    <dgm:cxn modelId="{456B91D8-D1A7-F748-B836-81B00F23DA1D}" type="presParOf" srcId="{9E9DE978-2983-8144-B833-85DF25383F87}" destId="{6464BAF9-389C-CC4F-8B37-C0CFC2B81BA7}" srcOrd="4" destOrd="0" presId="urn:microsoft.com/office/officeart/2005/8/layout/chevron2"/>
    <dgm:cxn modelId="{A25CEA72-7CA1-CE41-B8B0-A69EBF324BED}" type="presParOf" srcId="{6464BAF9-389C-CC4F-8B37-C0CFC2B81BA7}" destId="{002D720A-9DFC-A74F-848E-6B3EA24E254A}" srcOrd="0" destOrd="0" presId="urn:microsoft.com/office/officeart/2005/8/layout/chevron2"/>
    <dgm:cxn modelId="{35D8DF40-C9AD-1F48-A0C0-3900D3AEB6E7}" type="presParOf" srcId="{6464BAF9-389C-CC4F-8B37-C0CFC2B81BA7}" destId="{024CDE80-9DB1-0442-850D-3628B84F382A}" srcOrd="1" destOrd="0" presId="urn:microsoft.com/office/officeart/2005/8/layout/chevron2"/>
    <dgm:cxn modelId="{6F1E24B8-F6FB-3148-9807-547063D49BCB}" type="presParOf" srcId="{9E9DE978-2983-8144-B833-85DF25383F87}" destId="{261D2C57-818D-1B40-9985-8BAD942F9CF2}" srcOrd="5" destOrd="0" presId="urn:microsoft.com/office/officeart/2005/8/layout/chevron2"/>
    <dgm:cxn modelId="{97D55671-B692-4643-979A-1C4C92AE4E1C}" type="presParOf" srcId="{9E9DE978-2983-8144-B833-85DF25383F87}" destId="{C5B06266-5B1C-CD4A-B358-29B1C21DBB17}" srcOrd="6" destOrd="0" presId="urn:microsoft.com/office/officeart/2005/8/layout/chevron2"/>
    <dgm:cxn modelId="{0C9B1031-D606-1D42-BE84-35FA7BC4576A}" type="presParOf" srcId="{C5B06266-5B1C-CD4A-B358-29B1C21DBB17}" destId="{BD61D08E-82E6-C548-B62D-C1887B885A1D}" srcOrd="0" destOrd="0" presId="urn:microsoft.com/office/officeart/2005/8/layout/chevron2"/>
    <dgm:cxn modelId="{E6848220-11BD-1B48-A7AC-E50CF9B4A4CE}" type="presParOf" srcId="{C5B06266-5B1C-CD4A-B358-29B1C21DBB17}" destId="{02206A15-6963-D642-8843-B348F393A5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5C4D7B-FD38-CB4E-AEE7-9F8D0EC8B12D}" type="doc">
      <dgm:prSet loTypeId="urn:microsoft.com/office/officeart/2005/8/layout/lProcess3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861B12-B9CC-4B48-B4E1-60599CC16FC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Февраль 2019</a:t>
          </a:r>
          <a:endParaRPr lang="ru-RU" b="1" dirty="0">
            <a:solidFill>
              <a:srgbClr val="002060"/>
            </a:solidFill>
          </a:endParaRPr>
        </a:p>
      </dgm:t>
    </dgm:pt>
    <dgm:pt modelId="{750BE653-EE08-034B-B1B2-80EA30CF0C46}" type="parTrans" cxnId="{404D7885-BBE5-F841-B346-30CCEB2899D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F1BD332-E9BF-8548-834B-59BB6952CE1D}" type="sibTrans" cxnId="{404D7885-BBE5-F841-B346-30CCEB2899D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3802C79C-2541-EE47-AA8B-270998A659C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F911FC36-A9B8-9440-BFE3-E78A46E2CD1A}" type="parTrans" cxnId="{66D203F2-5CBA-D446-87EB-FB614C0B19A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082298B-F595-C440-B528-CB6984ED2ED3}" type="sibTrans" cxnId="{66D203F2-5CBA-D446-87EB-FB614C0B19A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B06C00D-ED8C-714A-B65C-A8928082A4A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E81A7252-5260-FE42-8F97-306541DA58F3}" type="parTrans" cxnId="{BD58249E-3CAD-534C-9901-839E8DA4D7E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235F704-3418-1B47-92F2-54EF62AE6D51}" type="sibTrans" cxnId="{BD58249E-3CAD-534C-9901-839E8DA4D7E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B80F5A9-8FA3-0E4E-B4DE-7E80993F7F6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Май 2019</a:t>
          </a:r>
          <a:endParaRPr lang="ru-RU" b="1" dirty="0">
            <a:solidFill>
              <a:srgbClr val="002060"/>
            </a:solidFill>
          </a:endParaRPr>
        </a:p>
      </dgm:t>
    </dgm:pt>
    <dgm:pt modelId="{C25FC228-2ED8-764E-8646-D366355E367C}" type="parTrans" cxnId="{1EB30D31-466F-BF4A-91B8-A9A0D3611A0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0CE03A6-D015-804C-AE99-8503A660A8D0}" type="sibTrans" cxnId="{1EB30D31-466F-BF4A-91B8-A9A0D3611A0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24BA20B-61C7-C146-93BC-15630525D9B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58424C1A-4EAE-F347-BF96-1453499AB07A}" type="parTrans" cxnId="{2E70D455-B7BD-984F-B919-552E03DDFC3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998C54F-E911-1C48-BE30-F58EC8A67ED0}" type="sibTrans" cxnId="{2E70D455-B7BD-984F-B919-552E03DDFC3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C1CE432-792E-4A43-A636-46E44CED228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CFF9C968-9C7D-3F4C-B88B-F1279AEDC7BD}" type="parTrans" cxnId="{A2BEDD6A-DC97-3248-8499-0F088F6634E9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4D872E2-6633-BE47-BC62-8334D771C298}" type="sibTrans" cxnId="{A2BEDD6A-DC97-3248-8499-0F088F6634E9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59E021F-64F4-7440-A7AC-14DA3841FCC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???</a:t>
          </a:r>
          <a:endParaRPr lang="ru-RU" b="1" dirty="0">
            <a:solidFill>
              <a:srgbClr val="002060"/>
            </a:solidFill>
          </a:endParaRPr>
        </a:p>
      </dgm:t>
    </dgm:pt>
    <dgm:pt modelId="{808A6EE6-90BC-0A46-A6F6-FA15C7825ABF}" type="parTrans" cxnId="{5CEBBA7A-4F54-C34A-95A3-95F55B00EBA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D1A0C5F-2C66-474E-B326-94840E28F5FE}" type="sibTrans" cxnId="{5CEBBA7A-4F54-C34A-95A3-95F55B00EBA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76C9B4C2-52D1-1548-AACF-FD1ED392FC4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CFBBA187-BBD6-6A44-91AB-7B2BFD03068F}" type="parTrans" cxnId="{74A1F9BA-293F-1D4E-9102-8DD54097A3C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7C5E055-4A07-0341-8DC7-A9FD15B54C8B}" type="sibTrans" cxnId="{74A1F9BA-293F-1D4E-9102-8DD54097A3C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7B2F215-B661-EE4E-B54A-8EE222DCD04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EF83A0FF-14DC-2948-859E-093AE5298D94}" type="parTrans" cxnId="{BF7A8ADF-01C3-144E-816A-ACDFD0E2B84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0C762FAA-E2C2-8B40-A602-2A69BE76A2AC}" type="sibTrans" cxnId="{BF7A8ADF-01C3-144E-816A-ACDFD0E2B84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D8BC84F0-1269-F14D-92BF-B43CB233CF00}" type="pres">
      <dgm:prSet presAssocID="{F65C4D7B-FD38-CB4E-AEE7-9F8D0EC8B12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244A75-5DC9-D049-9AE2-3034AFE63FD5}" type="pres">
      <dgm:prSet presAssocID="{C3861B12-B9CC-4B48-B4E1-60599CC16FC9}" presName="horFlow" presStyleCnt="0"/>
      <dgm:spPr/>
    </dgm:pt>
    <dgm:pt modelId="{0422D26F-7B09-0D49-A067-70F220D0B5B3}" type="pres">
      <dgm:prSet presAssocID="{C3861B12-B9CC-4B48-B4E1-60599CC16FC9}" presName="bigChev" presStyleLbl="node1" presStyleIdx="0" presStyleCnt="3"/>
      <dgm:spPr/>
      <dgm:t>
        <a:bodyPr/>
        <a:lstStyle/>
        <a:p>
          <a:endParaRPr lang="ru-RU"/>
        </a:p>
      </dgm:t>
    </dgm:pt>
    <dgm:pt modelId="{3E807487-1BCC-2C42-BE28-9136C709656A}" type="pres">
      <dgm:prSet presAssocID="{F911FC36-A9B8-9440-BFE3-E78A46E2CD1A}" presName="parTrans" presStyleCnt="0"/>
      <dgm:spPr/>
    </dgm:pt>
    <dgm:pt modelId="{8A238791-0CCD-1040-B179-C492FD02C917}" type="pres">
      <dgm:prSet presAssocID="{3802C79C-2541-EE47-AA8B-270998A659CB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F1F55-EC32-FB43-BFC7-4B22C4889B3B}" type="pres">
      <dgm:prSet presAssocID="{C082298B-F595-C440-B528-CB6984ED2ED3}" presName="sibTrans" presStyleCnt="0"/>
      <dgm:spPr/>
    </dgm:pt>
    <dgm:pt modelId="{874583BF-61E3-A449-8C16-0C85BD2C5F3C}" type="pres">
      <dgm:prSet presAssocID="{1B06C00D-ED8C-714A-B65C-A8928082A4AF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E9D62-5987-434C-9EF1-75F18CE20457}" type="pres">
      <dgm:prSet presAssocID="{C3861B12-B9CC-4B48-B4E1-60599CC16FC9}" presName="vSp" presStyleCnt="0"/>
      <dgm:spPr/>
    </dgm:pt>
    <dgm:pt modelId="{194C2DA5-2E97-BC49-ABED-4697C4276B5F}" type="pres">
      <dgm:prSet presAssocID="{CB80F5A9-8FA3-0E4E-B4DE-7E80993F7F63}" presName="horFlow" presStyleCnt="0"/>
      <dgm:spPr/>
    </dgm:pt>
    <dgm:pt modelId="{09C87E78-7E79-B749-99B4-9D87AE993ACD}" type="pres">
      <dgm:prSet presAssocID="{CB80F5A9-8FA3-0E4E-B4DE-7E80993F7F63}" presName="bigChev" presStyleLbl="node1" presStyleIdx="1" presStyleCnt="3"/>
      <dgm:spPr/>
      <dgm:t>
        <a:bodyPr/>
        <a:lstStyle/>
        <a:p>
          <a:endParaRPr lang="ru-RU"/>
        </a:p>
      </dgm:t>
    </dgm:pt>
    <dgm:pt modelId="{1B6D4CB0-2D98-1A45-9632-E75DF0ACC701}" type="pres">
      <dgm:prSet presAssocID="{58424C1A-4EAE-F347-BF96-1453499AB07A}" presName="parTrans" presStyleCnt="0"/>
      <dgm:spPr/>
    </dgm:pt>
    <dgm:pt modelId="{493EE531-FCD7-804E-9DCD-8F5086320687}" type="pres">
      <dgm:prSet presAssocID="{224BA20B-61C7-C146-93BC-15630525D9BB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851D0-0688-C44B-B96B-5A2C2E4BE275}" type="pres">
      <dgm:prSet presAssocID="{8998C54F-E911-1C48-BE30-F58EC8A67ED0}" presName="sibTrans" presStyleCnt="0"/>
      <dgm:spPr/>
    </dgm:pt>
    <dgm:pt modelId="{A2BCE841-8699-3444-84FF-348E9048EF6F}" type="pres">
      <dgm:prSet presAssocID="{BC1CE432-792E-4A43-A636-46E44CED2280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EE6F5-B3B0-BA4E-8702-44219BF552C9}" type="pres">
      <dgm:prSet presAssocID="{CB80F5A9-8FA3-0E4E-B4DE-7E80993F7F63}" presName="vSp" presStyleCnt="0"/>
      <dgm:spPr/>
    </dgm:pt>
    <dgm:pt modelId="{638C7607-1D45-9047-A948-283BC90B6C45}" type="pres">
      <dgm:prSet presAssocID="{859E021F-64F4-7440-A7AC-14DA3841FCCD}" presName="horFlow" presStyleCnt="0"/>
      <dgm:spPr/>
    </dgm:pt>
    <dgm:pt modelId="{048729F4-A465-134F-A9D3-FD72B751D752}" type="pres">
      <dgm:prSet presAssocID="{859E021F-64F4-7440-A7AC-14DA3841FCCD}" presName="bigChev" presStyleLbl="node1" presStyleIdx="2" presStyleCnt="3"/>
      <dgm:spPr/>
      <dgm:t>
        <a:bodyPr/>
        <a:lstStyle/>
        <a:p>
          <a:endParaRPr lang="ru-RU"/>
        </a:p>
      </dgm:t>
    </dgm:pt>
    <dgm:pt modelId="{A568B846-5618-4647-9FBD-803518D2A4B8}" type="pres">
      <dgm:prSet presAssocID="{CFBBA187-BBD6-6A44-91AB-7B2BFD03068F}" presName="parTrans" presStyleCnt="0"/>
      <dgm:spPr/>
    </dgm:pt>
    <dgm:pt modelId="{0ACE9C18-2340-D84D-8C85-BA80ED35A462}" type="pres">
      <dgm:prSet presAssocID="{76C9B4C2-52D1-1548-AACF-FD1ED392FC47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64A78-38DE-B449-8060-5474DAF25137}" type="pres">
      <dgm:prSet presAssocID="{27C5E055-4A07-0341-8DC7-A9FD15B54C8B}" presName="sibTrans" presStyleCnt="0"/>
      <dgm:spPr/>
    </dgm:pt>
    <dgm:pt modelId="{11D2D810-8E23-AC4E-AD4A-8480D1BBC422}" type="pres">
      <dgm:prSet presAssocID="{97B2F215-B661-EE4E-B54A-8EE222DCD045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466848-9442-5043-B78A-C60DFC212E64}" type="presOf" srcId="{3802C79C-2541-EE47-AA8B-270998A659CB}" destId="{8A238791-0CCD-1040-B179-C492FD02C917}" srcOrd="0" destOrd="0" presId="urn:microsoft.com/office/officeart/2005/8/layout/lProcess3"/>
    <dgm:cxn modelId="{BD58249E-3CAD-534C-9901-839E8DA4D7E2}" srcId="{C3861B12-B9CC-4B48-B4E1-60599CC16FC9}" destId="{1B06C00D-ED8C-714A-B65C-A8928082A4AF}" srcOrd="1" destOrd="0" parTransId="{E81A7252-5260-FE42-8F97-306541DA58F3}" sibTransId="{E235F704-3418-1B47-92F2-54EF62AE6D51}"/>
    <dgm:cxn modelId="{66D203F2-5CBA-D446-87EB-FB614C0B19A2}" srcId="{C3861B12-B9CC-4B48-B4E1-60599CC16FC9}" destId="{3802C79C-2541-EE47-AA8B-270998A659CB}" srcOrd="0" destOrd="0" parTransId="{F911FC36-A9B8-9440-BFE3-E78A46E2CD1A}" sibTransId="{C082298B-F595-C440-B528-CB6984ED2ED3}"/>
    <dgm:cxn modelId="{AD8AE458-3AC5-644A-9730-68E16225BD0C}" type="presOf" srcId="{76C9B4C2-52D1-1548-AACF-FD1ED392FC47}" destId="{0ACE9C18-2340-D84D-8C85-BA80ED35A462}" srcOrd="0" destOrd="0" presId="urn:microsoft.com/office/officeart/2005/8/layout/lProcess3"/>
    <dgm:cxn modelId="{74A1F9BA-293F-1D4E-9102-8DD54097A3C2}" srcId="{859E021F-64F4-7440-A7AC-14DA3841FCCD}" destId="{76C9B4C2-52D1-1548-AACF-FD1ED392FC47}" srcOrd="0" destOrd="0" parTransId="{CFBBA187-BBD6-6A44-91AB-7B2BFD03068F}" sibTransId="{27C5E055-4A07-0341-8DC7-A9FD15B54C8B}"/>
    <dgm:cxn modelId="{5BB545ED-4BE0-2947-BE6C-6E07F84F4C69}" type="presOf" srcId="{F65C4D7B-FD38-CB4E-AEE7-9F8D0EC8B12D}" destId="{D8BC84F0-1269-F14D-92BF-B43CB233CF00}" srcOrd="0" destOrd="0" presId="urn:microsoft.com/office/officeart/2005/8/layout/lProcess3"/>
    <dgm:cxn modelId="{47AD76D3-DD67-4349-B154-64DEE9826CAF}" type="presOf" srcId="{1B06C00D-ED8C-714A-B65C-A8928082A4AF}" destId="{874583BF-61E3-A449-8C16-0C85BD2C5F3C}" srcOrd="0" destOrd="0" presId="urn:microsoft.com/office/officeart/2005/8/layout/lProcess3"/>
    <dgm:cxn modelId="{1FDD576F-0D8A-6D42-9020-887BA0485199}" type="presOf" srcId="{859E021F-64F4-7440-A7AC-14DA3841FCCD}" destId="{048729F4-A465-134F-A9D3-FD72B751D752}" srcOrd="0" destOrd="0" presId="urn:microsoft.com/office/officeart/2005/8/layout/lProcess3"/>
    <dgm:cxn modelId="{9872E472-CE19-7447-BB04-53A953AFF519}" type="presOf" srcId="{97B2F215-B661-EE4E-B54A-8EE222DCD045}" destId="{11D2D810-8E23-AC4E-AD4A-8480D1BBC422}" srcOrd="0" destOrd="0" presId="urn:microsoft.com/office/officeart/2005/8/layout/lProcess3"/>
    <dgm:cxn modelId="{1170F3BE-4B69-5F45-94F2-F63884D286BB}" type="presOf" srcId="{224BA20B-61C7-C146-93BC-15630525D9BB}" destId="{493EE531-FCD7-804E-9DCD-8F5086320687}" srcOrd="0" destOrd="0" presId="urn:microsoft.com/office/officeart/2005/8/layout/lProcess3"/>
    <dgm:cxn modelId="{975978F9-7A90-CA40-B475-CF929E2AB381}" type="presOf" srcId="{C3861B12-B9CC-4B48-B4E1-60599CC16FC9}" destId="{0422D26F-7B09-0D49-A067-70F220D0B5B3}" srcOrd="0" destOrd="0" presId="urn:microsoft.com/office/officeart/2005/8/layout/lProcess3"/>
    <dgm:cxn modelId="{BF7A8ADF-01C3-144E-816A-ACDFD0E2B846}" srcId="{859E021F-64F4-7440-A7AC-14DA3841FCCD}" destId="{97B2F215-B661-EE4E-B54A-8EE222DCD045}" srcOrd="1" destOrd="0" parTransId="{EF83A0FF-14DC-2948-859E-093AE5298D94}" sibTransId="{0C762FAA-E2C2-8B40-A602-2A69BE76A2AC}"/>
    <dgm:cxn modelId="{1EB30D31-466F-BF4A-91B8-A9A0D3611A03}" srcId="{F65C4D7B-FD38-CB4E-AEE7-9F8D0EC8B12D}" destId="{CB80F5A9-8FA3-0E4E-B4DE-7E80993F7F63}" srcOrd="1" destOrd="0" parTransId="{C25FC228-2ED8-764E-8646-D366355E367C}" sibTransId="{90CE03A6-D015-804C-AE99-8503A660A8D0}"/>
    <dgm:cxn modelId="{A2BEDD6A-DC97-3248-8499-0F088F6634E9}" srcId="{CB80F5A9-8FA3-0E4E-B4DE-7E80993F7F63}" destId="{BC1CE432-792E-4A43-A636-46E44CED2280}" srcOrd="1" destOrd="0" parTransId="{CFF9C968-9C7D-3F4C-B88B-F1279AEDC7BD}" sibTransId="{44D872E2-6633-BE47-BC62-8334D771C298}"/>
    <dgm:cxn modelId="{7DBD632B-BBB4-4E44-90E3-698F433C10AA}" type="presOf" srcId="{CB80F5A9-8FA3-0E4E-B4DE-7E80993F7F63}" destId="{09C87E78-7E79-B749-99B4-9D87AE993ACD}" srcOrd="0" destOrd="0" presId="urn:microsoft.com/office/officeart/2005/8/layout/lProcess3"/>
    <dgm:cxn modelId="{404D7885-BBE5-F841-B346-30CCEB2899D3}" srcId="{F65C4D7B-FD38-CB4E-AEE7-9F8D0EC8B12D}" destId="{C3861B12-B9CC-4B48-B4E1-60599CC16FC9}" srcOrd="0" destOrd="0" parTransId="{750BE653-EE08-034B-B1B2-80EA30CF0C46}" sibTransId="{CF1BD332-E9BF-8548-834B-59BB6952CE1D}"/>
    <dgm:cxn modelId="{5CEBBA7A-4F54-C34A-95A3-95F55B00EBA4}" srcId="{F65C4D7B-FD38-CB4E-AEE7-9F8D0EC8B12D}" destId="{859E021F-64F4-7440-A7AC-14DA3841FCCD}" srcOrd="2" destOrd="0" parTransId="{808A6EE6-90BC-0A46-A6F6-FA15C7825ABF}" sibTransId="{4D1A0C5F-2C66-474E-B326-94840E28F5FE}"/>
    <dgm:cxn modelId="{850C854C-F201-164C-94B0-AC8E4A347BB1}" type="presOf" srcId="{BC1CE432-792E-4A43-A636-46E44CED2280}" destId="{A2BCE841-8699-3444-84FF-348E9048EF6F}" srcOrd="0" destOrd="0" presId="urn:microsoft.com/office/officeart/2005/8/layout/lProcess3"/>
    <dgm:cxn modelId="{2E70D455-B7BD-984F-B919-552E03DDFC33}" srcId="{CB80F5A9-8FA3-0E4E-B4DE-7E80993F7F63}" destId="{224BA20B-61C7-C146-93BC-15630525D9BB}" srcOrd="0" destOrd="0" parTransId="{58424C1A-4EAE-F347-BF96-1453499AB07A}" sibTransId="{8998C54F-E911-1C48-BE30-F58EC8A67ED0}"/>
    <dgm:cxn modelId="{61B9AAC7-4B91-1741-BE9B-D03FF5BC924B}" type="presParOf" srcId="{D8BC84F0-1269-F14D-92BF-B43CB233CF00}" destId="{82244A75-5DC9-D049-9AE2-3034AFE63FD5}" srcOrd="0" destOrd="0" presId="urn:microsoft.com/office/officeart/2005/8/layout/lProcess3"/>
    <dgm:cxn modelId="{2510EE54-6B98-5C41-B017-6D449F27F9E5}" type="presParOf" srcId="{82244A75-5DC9-D049-9AE2-3034AFE63FD5}" destId="{0422D26F-7B09-0D49-A067-70F220D0B5B3}" srcOrd="0" destOrd="0" presId="urn:microsoft.com/office/officeart/2005/8/layout/lProcess3"/>
    <dgm:cxn modelId="{A7E7E93F-7610-944B-AB3E-56C1C8C3A84F}" type="presParOf" srcId="{82244A75-5DC9-D049-9AE2-3034AFE63FD5}" destId="{3E807487-1BCC-2C42-BE28-9136C709656A}" srcOrd="1" destOrd="0" presId="urn:microsoft.com/office/officeart/2005/8/layout/lProcess3"/>
    <dgm:cxn modelId="{9EDF4F50-1157-1546-950A-CA382B4E6368}" type="presParOf" srcId="{82244A75-5DC9-D049-9AE2-3034AFE63FD5}" destId="{8A238791-0CCD-1040-B179-C492FD02C917}" srcOrd="2" destOrd="0" presId="urn:microsoft.com/office/officeart/2005/8/layout/lProcess3"/>
    <dgm:cxn modelId="{F8AE9C00-1D39-E14B-BFF6-5AA8541C2BD8}" type="presParOf" srcId="{82244A75-5DC9-D049-9AE2-3034AFE63FD5}" destId="{493F1F55-EC32-FB43-BFC7-4B22C4889B3B}" srcOrd="3" destOrd="0" presId="urn:microsoft.com/office/officeart/2005/8/layout/lProcess3"/>
    <dgm:cxn modelId="{3379F540-0B26-654E-A451-A587C3DCEC9B}" type="presParOf" srcId="{82244A75-5DC9-D049-9AE2-3034AFE63FD5}" destId="{874583BF-61E3-A449-8C16-0C85BD2C5F3C}" srcOrd="4" destOrd="0" presId="urn:microsoft.com/office/officeart/2005/8/layout/lProcess3"/>
    <dgm:cxn modelId="{AFD29A76-8239-3B4D-8917-834EB888E51F}" type="presParOf" srcId="{D8BC84F0-1269-F14D-92BF-B43CB233CF00}" destId="{BDCE9D62-5987-434C-9EF1-75F18CE20457}" srcOrd="1" destOrd="0" presId="urn:microsoft.com/office/officeart/2005/8/layout/lProcess3"/>
    <dgm:cxn modelId="{2C25890A-FCD8-C14E-9F77-DB1B1786C220}" type="presParOf" srcId="{D8BC84F0-1269-F14D-92BF-B43CB233CF00}" destId="{194C2DA5-2E97-BC49-ABED-4697C4276B5F}" srcOrd="2" destOrd="0" presId="urn:microsoft.com/office/officeart/2005/8/layout/lProcess3"/>
    <dgm:cxn modelId="{3E35BFEB-76FA-9F42-AA2A-6BE29DF394A3}" type="presParOf" srcId="{194C2DA5-2E97-BC49-ABED-4697C4276B5F}" destId="{09C87E78-7E79-B749-99B4-9D87AE993ACD}" srcOrd="0" destOrd="0" presId="urn:microsoft.com/office/officeart/2005/8/layout/lProcess3"/>
    <dgm:cxn modelId="{4B26C5B8-888D-5945-A4DA-EF8597880CAA}" type="presParOf" srcId="{194C2DA5-2E97-BC49-ABED-4697C4276B5F}" destId="{1B6D4CB0-2D98-1A45-9632-E75DF0ACC701}" srcOrd="1" destOrd="0" presId="urn:microsoft.com/office/officeart/2005/8/layout/lProcess3"/>
    <dgm:cxn modelId="{5638DDD5-595F-CE47-BC24-7C2A1E3CA2BD}" type="presParOf" srcId="{194C2DA5-2E97-BC49-ABED-4697C4276B5F}" destId="{493EE531-FCD7-804E-9DCD-8F5086320687}" srcOrd="2" destOrd="0" presId="urn:microsoft.com/office/officeart/2005/8/layout/lProcess3"/>
    <dgm:cxn modelId="{6403EDB3-64B4-3E43-960E-C8512B6A795E}" type="presParOf" srcId="{194C2DA5-2E97-BC49-ABED-4697C4276B5F}" destId="{741851D0-0688-C44B-B96B-5A2C2E4BE275}" srcOrd="3" destOrd="0" presId="urn:microsoft.com/office/officeart/2005/8/layout/lProcess3"/>
    <dgm:cxn modelId="{2A3FEB80-103F-A240-B5EC-5C20EAA06FA8}" type="presParOf" srcId="{194C2DA5-2E97-BC49-ABED-4697C4276B5F}" destId="{A2BCE841-8699-3444-84FF-348E9048EF6F}" srcOrd="4" destOrd="0" presId="urn:microsoft.com/office/officeart/2005/8/layout/lProcess3"/>
    <dgm:cxn modelId="{151D53BB-9B45-474D-A102-9F5934FBE2C0}" type="presParOf" srcId="{D8BC84F0-1269-F14D-92BF-B43CB233CF00}" destId="{3E4EE6F5-B3B0-BA4E-8702-44219BF552C9}" srcOrd="3" destOrd="0" presId="urn:microsoft.com/office/officeart/2005/8/layout/lProcess3"/>
    <dgm:cxn modelId="{8C153A26-13F7-0F42-9E9E-C4B149679CCA}" type="presParOf" srcId="{D8BC84F0-1269-F14D-92BF-B43CB233CF00}" destId="{638C7607-1D45-9047-A948-283BC90B6C45}" srcOrd="4" destOrd="0" presId="urn:microsoft.com/office/officeart/2005/8/layout/lProcess3"/>
    <dgm:cxn modelId="{9E4E8080-1929-2E44-81CA-6DB67DBFBFA5}" type="presParOf" srcId="{638C7607-1D45-9047-A948-283BC90B6C45}" destId="{048729F4-A465-134F-A9D3-FD72B751D752}" srcOrd="0" destOrd="0" presId="urn:microsoft.com/office/officeart/2005/8/layout/lProcess3"/>
    <dgm:cxn modelId="{BA6C4633-532E-BD44-BBB2-48DAFB67C386}" type="presParOf" srcId="{638C7607-1D45-9047-A948-283BC90B6C45}" destId="{A568B846-5618-4647-9FBD-803518D2A4B8}" srcOrd="1" destOrd="0" presId="urn:microsoft.com/office/officeart/2005/8/layout/lProcess3"/>
    <dgm:cxn modelId="{5491A77A-DA5E-DE4D-8E58-8F45C1E9B0D7}" type="presParOf" srcId="{638C7607-1D45-9047-A948-283BC90B6C45}" destId="{0ACE9C18-2340-D84D-8C85-BA80ED35A462}" srcOrd="2" destOrd="0" presId="urn:microsoft.com/office/officeart/2005/8/layout/lProcess3"/>
    <dgm:cxn modelId="{72EFDF47-BB5D-1342-9F44-E2CED076BCA1}" type="presParOf" srcId="{638C7607-1D45-9047-A948-283BC90B6C45}" destId="{17B64A78-38DE-B449-8060-5474DAF25137}" srcOrd="3" destOrd="0" presId="urn:microsoft.com/office/officeart/2005/8/layout/lProcess3"/>
    <dgm:cxn modelId="{BE8BC542-24BB-C44C-BF0F-CEB750C701FE}" type="presParOf" srcId="{638C7607-1D45-9047-A948-283BC90B6C45}" destId="{11D2D810-8E23-AC4E-AD4A-8480D1BBC42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C12D09-72C0-2944-95D2-A87FCCD7B374}" type="doc">
      <dgm:prSet loTypeId="urn:microsoft.com/office/officeart/2008/layout/VerticalCurvedList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FC05EC2-BE33-7F4D-B7CE-B52EDC41DF15}">
      <dgm:prSet phldrT="[Текст]"/>
      <dgm:spPr/>
      <dgm:t>
        <a:bodyPr/>
        <a:lstStyle/>
        <a:p>
          <a:r>
            <a:rPr lang="ru-RU" b="1" smtClean="0"/>
            <a:t>Безвозмездная передача (получение) ФА (кроме денежных средств) и НФА</a:t>
          </a:r>
          <a:endParaRPr lang="ru-RU" b="1" dirty="0"/>
        </a:p>
      </dgm:t>
    </dgm:pt>
    <dgm:pt modelId="{E4007F4B-8535-2147-9A2B-1789B3D3F3DE}" type="parTrans" cxnId="{152B6EDD-BB6A-F345-A881-56CAE0164C4E}">
      <dgm:prSet/>
      <dgm:spPr/>
      <dgm:t>
        <a:bodyPr/>
        <a:lstStyle/>
        <a:p>
          <a:endParaRPr lang="ru-RU"/>
        </a:p>
      </dgm:t>
    </dgm:pt>
    <dgm:pt modelId="{C9898291-0A69-484E-956E-A0FD5ACF8CAE}" type="sibTrans" cxnId="{152B6EDD-BB6A-F345-A881-56CAE0164C4E}">
      <dgm:prSet/>
      <dgm:spPr/>
      <dgm:t>
        <a:bodyPr/>
        <a:lstStyle/>
        <a:p>
          <a:endParaRPr lang="ru-RU"/>
        </a:p>
      </dgm:t>
    </dgm:pt>
    <dgm:pt modelId="{BCEC726C-DFFA-1B44-8EA0-47E5950B9EBE}">
      <dgm:prSet phldrT="[Текст]"/>
      <dgm:spPr/>
      <dgm:t>
        <a:bodyPr/>
        <a:lstStyle/>
        <a:p>
          <a:r>
            <a:rPr lang="ru-RU" b="1" smtClean="0"/>
            <a:t>Перечисления и финансовый результат</a:t>
          </a:r>
          <a:endParaRPr lang="ru-RU" b="1" dirty="0"/>
        </a:p>
      </dgm:t>
    </dgm:pt>
    <dgm:pt modelId="{8D07F677-60A6-404D-9BFF-04E080B58701}" type="parTrans" cxnId="{B778FA02-9C08-B049-B0F8-105099B3413B}">
      <dgm:prSet/>
      <dgm:spPr/>
      <dgm:t>
        <a:bodyPr/>
        <a:lstStyle/>
        <a:p>
          <a:endParaRPr lang="ru-RU"/>
        </a:p>
      </dgm:t>
    </dgm:pt>
    <dgm:pt modelId="{EE416BAB-3EF6-FD46-B02B-73FDD5338352}" type="sibTrans" cxnId="{B778FA02-9C08-B049-B0F8-105099B3413B}">
      <dgm:prSet/>
      <dgm:spPr/>
      <dgm:t>
        <a:bodyPr/>
        <a:lstStyle/>
        <a:p>
          <a:endParaRPr lang="ru-RU"/>
        </a:p>
      </dgm:t>
    </dgm:pt>
    <dgm:pt modelId="{D3E15E6F-EFB1-AE45-B07F-62F0B3E9A4C5}" type="pres">
      <dgm:prSet presAssocID="{97C12D09-72C0-2944-95D2-A87FCCD7B3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5D341AB-D84F-954C-AB94-A1A51BD828EB}" type="pres">
      <dgm:prSet presAssocID="{97C12D09-72C0-2944-95D2-A87FCCD7B374}" presName="Name1" presStyleCnt="0"/>
      <dgm:spPr/>
    </dgm:pt>
    <dgm:pt modelId="{68684F40-C93C-764A-B64B-38DED6541B9C}" type="pres">
      <dgm:prSet presAssocID="{97C12D09-72C0-2944-95D2-A87FCCD7B374}" presName="cycle" presStyleCnt="0"/>
      <dgm:spPr/>
    </dgm:pt>
    <dgm:pt modelId="{6B109F5F-C712-7D4A-80D4-AC58DDC58B5F}" type="pres">
      <dgm:prSet presAssocID="{97C12D09-72C0-2944-95D2-A87FCCD7B374}" presName="srcNode" presStyleLbl="node1" presStyleIdx="0" presStyleCnt="2"/>
      <dgm:spPr/>
    </dgm:pt>
    <dgm:pt modelId="{1B731C2C-00CB-7949-8919-B04D706B3B09}" type="pres">
      <dgm:prSet presAssocID="{97C12D09-72C0-2944-95D2-A87FCCD7B374}" presName="conn" presStyleLbl="parChTrans1D2" presStyleIdx="0" presStyleCnt="1"/>
      <dgm:spPr/>
      <dgm:t>
        <a:bodyPr/>
        <a:lstStyle/>
        <a:p>
          <a:endParaRPr lang="ru-RU"/>
        </a:p>
      </dgm:t>
    </dgm:pt>
    <dgm:pt modelId="{0DE04FA2-BCAA-B247-A652-424AC28FBC68}" type="pres">
      <dgm:prSet presAssocID="{97C12D09-72C0-2944-95D2-A87FCCD7B374}" presName="extraNode" presStyleLbl="node1" presStyleIdx="0" presStyleCnt="2"/>
      <dgm:spPr/>
    </dgm:pt>
    <dgm:pt modelId="{104403B2-E029-C74C-94F9-96FEBBC2C090}" type="pres">
      <dgm:prSet presAssocID="{97C12D09-72C0-2944-95D2-A87FCCD7B374}" presName="dstNode" presStyleLbl="node1" presStyleIdx="0" presStyleCnt="2"/>
      <dgm:spPr/>
    </dgm:pt>
    <dgm:pt modelId="{9E8CB4FF-9239-EE4F-A964-81DC1D8CF1A3}" type="pres">
      <dgm:prSet presAssocID="{5FC05EC2-BE33-7F4D-B7CE-B52EDC41DF1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33FC2-68EE-D347-9748-4F6C279A39A1}" type="pres">
      <dgm:prSet presAssocID="{5FC05EC2-BE33-7F4D-B7CE-B52EDC41DF15}" presName="accent_1" presStyleCnt="0"/>
      <dgm:spPr/>
    </dgm:pt>
    <dgm:pt modelId="{2A2D0E40-A992-4747-9EF4-BDE31ABA331F}" type="pres">
      <dgm:prSet presAssocID="{5FC05EC2-BE33-7F4D-B7CE-B52EDC41DF15}" presName="accentRepeatNode" presStyleLbl="solidFgAcc1" presStyleIdx="0" presStyleCnt="2"/>
      <dgm:spPr/>
    </dgm:pt>
    <dgm:pt modelId="{7854F997-863A-4843-A642-9234A73B3F62}" type="pres">
      <dgm:prSet presAssocID="{BCEC726C-DFFA-1B44-8EA0-47E5950B9EB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76E24-3A51-DA44-9EF0-ECB6E3AC68B5}" type="pres">
      <dgm:prSet presAssocID="{BCEC726C-DFFA-1B44-8EA0-47E5950B9EBE}" presName="accent_2" presStyleCnt="0"/>
      <dgm:spPr/>
    </dgm:pt>
    <dgm:pt modelId="{81A1FA34-36BD-AA4A-9D92-784DB65D1CD3}" type="pres">
      <dgm:prSet presAssocID="{BCEC726C-DFFA-1B44-8EA0-47E5950B9EBE}" presName="accentRepeatNode" presStyleLbl="solidFgAcc1" presStyleIdx="1" presStyleCnt="2"/>
      <dgm:spPr/>
    </dgm:pt>
  </dgm:ptLst>
  <dgm:cxnLst>
    <dgm:cxn modelId="{F6E2C6C2-B91A-9249-B79B-832A42B8408F}" type="presOf" srcId="{97C12D09-72C0-2944-95D2-A87FCCD7B374}" destId="{D3E15E6F-EFB1-AE45-B07F-62F0B3E9A4C5}" srcOrd="0" destOrd="0" presId="urn:microsoft.com/office/officeart/2008/layout/VerticalCurvedList"/>
    <dgm:cxn modelId="{C59A3530-7427-6A43-9AE6-BFCEE48E6D0F}" type="presOf" srcId="{BCEC726C-DFFA-1B44-8EA0-47E5950B9EBE}" destId="{7854F997-863A-4843-A642-9234A73B3F62}" srcOrd="0" destOrd="0" presId="urn:microsoft.com/office/officeart/2008/layout/VerticalCurvedList"/>
    <dgm:cxn modelId="{152B6EDD-BB6A-F345-A881-56CAE0164C4E}" srcId="{97C12D09-72C0-2944-95D2-A87FCCD7B374}" destId="{5FC05EC2-BE33-7F4D-B7CE-B52EDC41DF15}" srcOrd="0" destOrd="0" parTransId="{E4007F4B-8535-2147-9A2B-1789B3D3F3DE}" sibTransId="{C9898291-0A69-484E-956E-A0FD5ACF8CAE}"/>
    <dgm:cxn modelId="{AD11F9A1-501D-5845-8F1A-4B825B5D9FCF}" type="presOf" srcId="{C9898291-0A69-484E-956E-A0FD5ACF8CAE}" destId="{1B731C2C-00CB-7949-8919-B04D706B3B09}" srcOrd="0" destOrd="0" presId="urn:microsoft.com/office/officeart/2008/layout/VerticalCurvedList"/>
    <dgm:cxn modelId="{B778FA02-9C08-B049-B0F8-105099B3413B}" srcId="{97C12D09-72C0-2944-95D2-A87FCCD7B374}" destId="{BCEC726C-DFFA-1B44-8EA0-47E5950B9EBE}" srcOrd="1" destOrd="0" parTransId="{8D07F677-60A6-404D-9BFF-04E080B58701}" sibTransId="{EE416BAB-3EF6-FD46-B02B-73FDD5338352}"/>
    <dgm:cxn modelId="{68980F50-A44E-804E-9300-A9ED0AB585AF}" type="presOf" srcId="{5FC05EC2-BE33-7F4D-B7CE-B52EDC41DF15}" destId="{9E8CB4FF-9239-EE4F-A964-81DC1D8CF1A3}" srcOrd="0" destOrd="0" presId="urn:microsoft.com/office/officeart/2008/layout/VerticalCurvedList"/>
    <dgm:cxn modelId="{8CD0CAFA-C0A9-9543-9D5D-57E71F45942F}" type="presParOf" srcId="{D3E15E6F-EFB1-AE45-B07F-62F0B3E9A4C5}" destId="{45D341AB-D84F-954C-AB94-A1A51BD828EB}" srcOrd="0" destOrd="0" presId="urn:microsoft.com/office/officeart/2008/layout/VerticalCurvedList"/>
    <dgm:cxn modelId="{582CDFFF-5CB6-A64A-A5D3-A2F181E5A1FC}" type="presParOf" srcId="{45D341AB-D84F-954C-AB94-A1A51BD828EB}" destId="{68684F40-C93C-764A-B64B-38DED6541B9C}" srcOrd="0" destOrd="0" presId="urn:microsoft.com/office/officeart/2008/layout/VerticalCurvedList"/>
    <dgm:cxn modelId="{848F06F8-2B0F-784F-985B-E928972FCED9}" type="presParOf" srcId="{68684F40-C93C-764A-B64B-38DED6541B9C}" destId="{6B109F5F-C712-7D4A-80D4-AC58DDC58B5F}" srcOrd="0" destOrd="0" presId="urn:microsoft.com/office/officeart/2008/layout/VerticalCurvedList"/>
    <dgm:cxn modelId="{C209EEC9-FA63-8944-91D5-20E1188D5173}" type="presParOf" srcId="{68684F40-C93C-764A-B64B-38DED6541B9C}" destId="{1B731C2C-00CB-7949-8919-B04D706B3B09}" srcOrd="1" destOrd="0" presId="urn:microsoft.com/office/officeart/2008/layout/VerticalCurvedList"/>
    <dgm:cxn modelId="{328E0A6E-12B8-2247-BF14-D2C5B0AA0A46}" type="presParOf" srcId="{68684F40-C93C-764A-B64B-38DED6541B9C}" destId="{0DE04FA2-BCAA-B247-A652-424AC28FBC68}" srcOrd="2" destOrd="0" presId="urn:microsoft.com/office/officeart/2008/layout/VerticalCurvedList"/>
    <dgm:cxn modelId="{44BA155E-0B90-9646-A0FD-B6229B42F712}" type="presParOf" srcId="{68684F40-C93C-764A-B64B-38DED6541B9C}" destId="{104403B2-E029-C74C-94F9-96FEBBC2C090}" srcOrd="3" destOrd="0" presId="urn:microsoft.com/office/officeart/2008/layout/VerticalCurvedList"/>
    <dgm:cxn modelId="{71294D60-77E2-D94B-91EF-6B514FA56038}" type="presParOf" srcId="{45D341AB-D84F-954C-AB94-A1A51BD828EB}" destId="{9E8CB4FF-9239-EE4F-A964-81DC1D8CF1A3}" srcOrd="1" destOrd="0" presId="urn:microsoft.com/office/officeart/2008/layout/VerticalCurvedList"/>
    <dgm:cxn modelId="{64BD4598-39AD-B946-BB9D-51242A588518}" type="presParOf" srcId="{45D341AB-D84F-954C-AB94-A1A51BD828EB}" destId="{80D33FC2-68EE-D347-9748-4F6C279A39A1}" srcOrd="2" destOrd="0" presId="urn:microsoft.com/office/officeart/2008/layout/VerticalCurvedList"/>
    <dgm:cxn modelId="{BCE0D770-CF9B-2043-9807-8DD7DE03C8DF}" type="presParOf" srcId="{80D33FC2-68EE-D347-9748-4F6C279A39A1}" destId="{2A2D0E40-A992-4747-9EF4-BDE31ABA331F}" srcOrd="0" destOrd="0" presId="urn:microsoft.com/office/officeart/2008/layout/VerticalCurvedList"/>
    <dgm:cxn modelId="{014133BE-7C0F-2044-B84B-21DA61B73EFD}" type="presParOf" srcId="{45D341AB-D84F-954C-AB94-A1A51BD828EB}" destId="{7854F997-863A-4843-A642-9234A73B3F62}" srcOrd="3" destOrd="0" presId="urn:microsoft.com/office/officeart/2008/layout/VerticalCurvedList"/>
    <dgm:cxn modelId="{8D9A7F22-C476-CC45-A343-7B83D90EDB98}" type="presParOf" srcId="{45D341AB-D84F-954C-AB94-A1A51BD828EB}" destId="{DE576E24-3A51-DA44-9EF0-ECB6E3AC68B5}" srcOrd="4" destOrd="0" presId="urn:microsoft.com/office/officeart/2008/layout/VerticalCurvedList"/>
    <dgm:cxn modelId="{C6C56EA4-CE7E-174E-BD88-82E90416B7DE}" type="presParOf" srcId="{DE576E24-3A51-DA44-9EF0-ECB6E3AC68B5}" destId="{81A1FA34-36BD-AA4A-9D92-784DB65D1C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4580A8-99FC-7941-A20D-77C78917EAEC}" type="doc">
      <dgm:prSet loTypeId="urn:microsoft.com/office/officeart/2005/8/layout/hierarchy2" loCatId="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D3D4D99-2720-9E42-A43C-EA87F7806E0C}">
      <dgm:prSet phldrT="[Текст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Передача </a:t>
          </a:r>
          <a:r>
            <a:rPr lang="ru-RU" smtClean="0">
              <a:latin typeface="Times New Roman" charset="0"/>
              <a:ea typeface="Times New Roman" charset="0"/>
              <a:cs typeface="Times New Roman" charset="0"/>
            </a:rPr>
            <a:t>/ получение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153F71F-5EDE-D044-ABDE-E79AC52E1E09}" type="parTrans" cxnId="{B60656E1-3EC6-9A4E-80EC-5A0044F8400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87B819A-8568-C54D-BAEE-70B3BCE19B50}" type="sibTrans" cxnId="{B60656E1-3EC6-9A4E-80EC-5A0044F8400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8BC0644-4710-B14A-BFA0-C003F29E1FAA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Внутри ППО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9C8FBE9-5921-D440-878D-8CAE9D6E8E1C}" type="parTrans" cxnId="{99F0BC18-2408-D045-A8DE-E12BC82A4F2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9EEA505-CE07-4C45-B58D-DA1980B9638A}" type="sibTrans" cxnId="{99F0BC18-2408-D045-A8DE-E12BC82A4F2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4476A7F-10B2-BD4D-9159-ACDDEF32BFDC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передает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1C186DFF-12A7-2B4C-A403-BEF8BF637AD4}" type="parTrans" cxnId="{12AC6547-9EAA-1544-B206-43A18DB26313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C4012AC-EDD5-9646-B289-ACD2121EE9C3}" type="sibTrans" cxnId="{12AC6547-9EAA-1544-B206-43A18DB26313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128DC2A-EE76-9045-90EE-3A1227014EA6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получает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47CE7B35-F350-0E48-A8A5-9D249D732447}" type="parTrans" cxnId="{029F2D9E-4AAB-7C41-8B5F-8727BF08AF9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C8F75C0-5405-BC4B-A197-2380C9755E68}" type="sibTrans" cxnId="{029F2D9E-4AAB-7C41-8B5F-8727BF08AF9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8CE568D-8D8C-864E-895C-6D528928B2C7}">
      <dgm:prSet phldrT="[Текст]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Между ППО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880A59D-91E1-864B-9690-99FB663CE076}" type="parTrans" cxnId="{3A38ED74-B905-0040-85EB-D8F077A47DF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FCD9D91-FC68-DF45-922C-AFE8156AD79A}" type="sibTrans" cxnId="{3A38ED74-B905-0040-85EB-D8F077A47DF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28CFA9F-E0A1-CB43-8C02-C1D8C17BBFC2}">
      <dgm:prSet phldrT="[Текст]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передает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D607909-8326-8A49-AB3B-D0211E967D38}" type="parTrans" cxnId="{1817E6E0-F200-4D47-9A66-FAF32EC3FB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5577723-620B-9548-8FA2-A3A857943535}" type="sibTrans" cxnId="{1817E6E0-F200-4D47-9A66-FAF32EC3FB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1D35C75-F587-D64F-A6A2-A54D8DC11968}">
      <dgm:prSet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получает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89F5DF8-75F0-C14C-8907-D8FBF4E171A5}" type="parTrans" cxnId="{D7EE2304-2426-4B4F-96AC-09A48EA68B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D88239A-3A5E-3742-9E43-BD672C2D0C62}" type="sibTrans" cxnId="{D7EE2304-2426-4B4F-96AC-09A48EA68B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8B5E812-FEEC-B44C-9ED6-6B1525A60144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241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53886D9-F415-7D41-8599-E955975AA3A7}" type="parTrans" cxnId="{E8A27D5B-F383-1F47-A272-581F95F33A4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A737765-AD17-ED43-9E74-2E7080CFFC5B}" type="sibTrans" cxnId="{E8A27D5B-F383-1F47-A272-581F95F33A4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62964E3-1E6C-704F-851F-EC2CA81EB219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191 (189)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F388D25-800B-024D-8F5D-86AE836247CA}" type="parTrans" cxnId="{5DBB65B4-B98C-3349-A5EA-A907174CB3C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FBDCE94-F867-654F-A32D-35AD282407DE}" type="sibTrans" cxnId="{5DBB65B4-B98C-3349-A5EA-A907174CB3C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2BA49399-CD97-EF48-B2E5-FFA62CDAA213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281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0E76EA6-DF60-0944-ABB0-D927C958CA41}" type="parTrans" cxnId="{2B2FFE9B-1982-4F44-BBBB-F5C483883AB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FA058E9-ECD6-204C-AEA4-423698FC3BF9}" type="sibTrans" cxnId="{2B2FFE9B-1982-4F44-BBBB-F5C483883AB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C5EB9A3-9DC1-9341-ADB4-45418616B576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C30E1B4-7DFC-E344-ADDE-C732A532F866}" type="parTrans" cxnId="{245831F4-E5E4-6048-95A2-B5524E3170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7E474CC-F1B3-2548-9DC9-136CFDDDAF0A}" type="sibTrans" cxnId="{245831F4-E5E4-6048-95A2-B5524E3170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191E9FF-0B34-B84A-8BAC-6ACDE8B6419A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251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FF95BA1-50EF-7346-8716-74787CFA0D9F}" type="parTrans" cxnId="{A242CF7B-66C8-4D47-B217-8B90064A603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BE8A82B-8888-2E41-AA1F-906373119127}" type="sibTrans" cxnId="{A242CF7B-66C8-4D47-B217-8B90064A603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E8AE02A-96B8-A945-87CB-E0D77EC3B619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191 (189)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7E34F02-9F33-3145-BAA4-8A4FA7F79CAB}" type="parTrans" cxnId="{B5864404-9254-434B-982E-B1331F3E91B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27519FB-10BC-A947-ABA5-BFF064A98575}" type="sibTrans" cxnId="{B5864404-9254-434B-982E-B1331F3E91B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70AA824-F2EC-3840-8EE8-195E88D3AA25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FAF41894-5DD9-0F41-AFF2-AF1AE620649C}" type="parTrans" cxnId="{32630F48-E711-794B-AAE4-48874AC428D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1AB1700-7554-7C4D-AA5D-468B8CFFCFFA}" type="sibTrans" cxnId="{32630F48-E711-794B-AAE4-48874AC428D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21ADD12-14E1-5F41-9E73-64A32ECDF61A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251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EB34FD7-E3BD-074A-81F9-D0A55A7D15AC}" type="parTrans" cxnId="{48A8FD99-EC09-0D48-88C4-B623F615C6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23CAAE4D-B8EF-B84F-B59F-22CA577986AA}" type="sibTrans" cxnId="{48A8FD99-EC09-0D48-88C4-B623F615C6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0C463E2-8BA2-2F4B-912C-9E76F96A33F3}" type="pres">
      <dgm:prSet presAssocID="{1D4580A8-99FC-7941-A20D-77C78917EA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023435-D7EC-234C-A135-4ABBB45AB57E}" type="pres">
      <dgm:prSet presAssocID="{3D3D4D99-2720-9E42-A43C-EA87F7806E0C}" presName="root1" presStyleCnt="0"/>
      <dgm:spPr/>
    </dgm:pt>
    <dgm:pt modelId="{AFD70BCF-B738-AD44-BF36-7600B8F3007E}" type="pres">
      <dgm:prSet presAssocID="{3D3D4D99-2720-9E42-A43C-EA87F7806E0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3C4F97-A73B-434C-8730-D68C4BF38B60}" type="pres">
      <dgm:prSet presAssocID="{3D3D4D99-2720-9E42-A43C-EA87F7806E0C}" presName="level2hierChild" presStyleCnt="0"/>
      <dgm:spPr/>
    </dgm:pt>
    <dgm:pt modelId="{47D77141-C67C-BD48-87DE-BD8509D8E027}" type="pres">
      <dgm:prSet presAssocID="{69C8FBE9-5921-D440-878D-8CAE9D6E8E1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9F74516-FE44-6646-9AA2-5A2A288DC9CA}" type="pres">
      <dgm:prSet presAssocID="{69C8FBE9-5921-D440-878D-8CAE9D6E8E1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4A47EB7-DF40-214C-9F99-CCA1EAF8C5E7}" type="pres">
      <dgm:prSet presAssocID="{88BC0644-4710-B14A-BFA0-C003F29E1FAA}" presName="root2" presStyleCnt="0"/>
      <dgm:spPr/>
    </dgm:pt>
    <dgm:pt modelId="{7B6DA366-F440-C743-A332-C2B56D2018EC}" type="pres">
      <dgm:prSet presAssocID="{88BC0644-4710-B14A-BFA0-C003F29E1FA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70FA2A-C9EF-7945-A7B8-072AB30F07FF}" type="pres">
      <dgm:prSet presAssocID="{88BC0644-4710-B14A-BFA0-C003F29E1FAA}" presName="level3hierChild" presStyleCnt="0"/>
      <dgm:spPr/>
    </dgm:pt>
    <dgm:pt modelId="{33A4127A-FDB5-4340-A1BC-DC0F6DAC0CE2}" type="pres">
      <dgm:prSet presAssocID="{1C186DFF-12A7-2B4C-A403-BEF8BF637AD4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BA433AA5-E754-FC4C-A787-9023AE89E650}" type="pres">
      <dgm:prSet presAssocID="{1C186DFF-12A7-2B4C-A403-BEF8BF637AD4}" presName="connTx" presStyleLbl="parChTrans1D3" presStyleIdx="0" presStyleCnt="4"/>
      <dgm:spPr/>
      <dgm:t>
        <a:bodyPr/>
        <a:lstStyle/>
        <a:p>
          <a:endParaRPr lang="ru-RU"/>
        </a:p>
      </dgm:t>
    </dgm:pt>
    <dgm:pt modelId="{CF022FC0-5839-734D-A142-09181A5E9FA2}" type="pres">
      <dgm:prSet presAssocID="{B4476A7F-10B2-BD4D-9159-ACDDEF32BFDC}" presName="root2" presStyleCnt="0"/>
      <dgm:spPr/>
    </dgm:pt>
    <dgm:pt modelId="{8A8047B4-01B1-5248-8241-CEFA6ACEF31E}" type="pres">
      <dgm:prSet presAssocID="{B4476A7F-10B2-BD4D-9159-ACDDEF32BFD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617DFF-D8A7-0943-ACC4-14FC3DD0CBF2}" type="pres">
      <dgm:prSet presAssocID="{B4476A7F-10B2-BD4D-9159-ACDDEF32BFDC}" presName="level3hierChild" presStyleCnt="0"/>
      <dgm:spPr/>
    </dgm:pt>
    <dgm:pt modelId="{A5074600-DF33-854C-96F1-11C9B4DADCEC}" type="pres">
      <dgm:prSet presAssocID="{A53886D9-F415-7D41-8599-E955975AA3A7}" presName="conn2-1" presStyleLbl="parChTrans1D4" presStyleIdx="0" presStyleCnt="8"/>
      <dgm:spPr/>
      <dgm:t>
        <a:bodyPr/>
        <a:lstStyle/>
        <a:p>
          <a:endParaRPr lang="ru-RU"/>
        </a:p>
      </dgm:t>
    </dgm:pt>
    <dgm:pt modelId="{6C562E50-2606-7049-8708-A5923F186296}" type="pres">
      <dgm:prSet presAssocID="{A53886D9-F415-7D41-8599-E955975AA3A7}" presName="connTx" presStyleLbl="parChTrans1D4" presStyleIdx="0" presStyleCnt="8"/>
      <dgm:spPr/>
      <dgm:t>
        <a:bodyPr/>
        <a:lstStyle/>
        <a:p>
          <a:endParaRPr lang="ru-RU"/>
        </a:p>
      </dgm:t>
    </dgm:pt>
    <dgm:pt modelId="{94F51BC5-1DA7-7D47-BDEF-274974D0FCDC}" type="pres">
      <dgm:prSet presAssocID="{98B5E812-FEEC-B44C-9ED6-6B1525A60144}" presName="root2" presStyleCnt="0"/>
      <dgm:spPr/>
    </dgm:pt>
    <dgm:pt modelId="{F4E02F4E-FF22-6C4C-B950-B3E52B40145E}" type="pres">
      <dgm:prSet presAssocID="{98B5E812-FEEC-B44C-9ED6-6B1525A60144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CA515-F641-3341-86B5-E67A2BF4A98A}" type="pres">
      <dgm:prSet presAssocID="{98B5E812-FEEC-B44C-9ED6-6B1525A60144}" presName="level3hierChild" presStyleCnt="0"/>
      <dgm:spPr/>
    </dgm:pt>
    <dgm:pt modelId="{7099B9BF-2F55-A142-93B1-478555E98D43}" type="pres">
      <dgm:prSet presAssocID="{30E76EA6-DF60-0944-ABB0-D927C958CA41}" presName="conn2-1" presStyleLbl="parChTrans1D4" presStyleIdx="1" presStyleCnt="8"/>
      <dgm:spPr/>
      <dgm:t>
        <a:bodyPr/>
        <a:lstStyle/>
        <a:p>
          <a:endParaRPr lang="ru-RU"/>
        </a:p>
      </dgm:t>
    </dgm:pt>
    <dgm:pt modelId="{AD562240-75B4-5D45-8714-30AFC661BBE1}" type="pres">
      <dgm:prSet presAssocID="{30E76EA6-DF60-0944-ABB0-D927C958CA41}" presName="connTx" presStyleLbl="parChTrans1D4" presStyleIdx="1" presStyleCnt="8"/>
      <dgm:spPr/>
      <dgm:t>
        <a:bodyPr/>
        <a:lstStyle/>
        <a:p>
          <a:endParaRPr lang="ru-RU"/>
        </a:p>
      </dgm:t>
    </dgm:pt>
    <dgm:pt modelId="{B48B9155-59B7-9848-A898-1A8C75806353}" type="pres">
      <dgm:prSet presAssocID="{2BA49399-CD97-EF48-B2E5-FFA62CDAA213}" presName="root2" presStyleCnt="0"/>
      <dgm:spPr/>
    </dgm:pt>
    <dgm:pt modelId="{3102D46C-6F40-4746-AA2B-14C3FD88FFF0}" type="pres">
      <dgm:prSet presAssocID="{2BA49399-CD97-EF48-B2E5-FFA62CDAA213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556E8A-23E7-B94E-8A52-DB9905BD605E}" type="pres">
      <dgm:prSet presAssocID="{2BA49399-CD97-EF48-B2E5-FFA62CDAA213}" presName="level3hierChild" presStyleCnt="0"/>
      <dgm:spPr/>
    </dgm:pt>
    <dgm:pt modelId="{51E78CE8-32FC-374E-973F-4FE6D6807CD0}" type="pres">
      <dgm:prSet presAssocID="{47CE7B35-F350-0E48-A8A5-9D249D732447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79288B04-1C0D-2F4D-9B01-16CB738EC58E}" type="pres">
      <dgm:prSet presAssocID="{47CE7B35-F350-0E48-A8A5-9D249D732447}" presName="connTx" presStyleLbl="parChTrans1D3" presStyleIdx="1" presStyleCnt="4"/>
      <dgm:spPr/>
      <dgm:t>
        <a:bodyPr/>
        <a:lstStyle/>
        <a:p>
          <a:endParaRPr lang="ru-RU"/>
        </a:p>
      </dgm:t>
    </dgm:pt>
    <dgm:pt modelId="{CD27FBCE-FE47-744E-8601-90B42534413B}" type="pres">
      <dgm:prSet presAssocID="{A128DC2A-EE76-9045-90EE-3A1227014EA6}" presName="root2" presStyleCnt="0"/>
      <dgm:spPr/>
    </dgm:pt>
    <dgm:pt modelId="{6A270B9A-391C-3246-A9EF-4B392A2E263B}" type="pres">
      <dgm:prSet presAssocID="{A128DC2A-EE76-9045-90EE-3A1227014EA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06404-7D31-4F4C-8B88-95952CC5C4D6}" type="pres">
      <dgm:prSet presAssocID="{A128DC2A-EE76-9045-90EE-3A1227014EA6}" presName="level3hierChild" presStyleCnt="0"/>
      <dgm:spPr/>
    </dgm:pt>
    <dgm:pt modelId="{AC49A770-C1D7-E140-A9CF-C4BC4614E3BC}" type="pres">
      <dgm:prSet presAssocID="{DF388D25-800B-024D-8F5D-86AE836247CA}" presName="conn2-1" presStyleLbl="parChTrans1D4" presStyleIdx="2" presStyleCnt="8"/>
      <dgm:spPr/>
      <dgm:t>
        <a:bodyPr/>
        <a:lstStyle/>
        <a:p>
          <a:endParaRPr lang="ru-RU"/>
        </a:p>
      </dgm:t>
    </dgm:pt>
    <dgm:pt modelId="{319C6574-8253-6047-888E-21183EBFA23F}" type="pres">
      <dgm:prSet presAssocID="{DF388D25-800B-024D-8F5D-86AE836247CA}" presName="connTx" presStyleLbl="parChTrans1D4" presStyleIdx="2" presStyleCnt="8"/>
      <dgm:spPr/>
      <dgm:t>
        <a:bodyPr/>
        <a:lstStyle/>
        <a:p>
          <a:endParaRPr lang="ru-RU"/>
        </a:p>
      </dgm:t>
    </dgm:pt>
    <dgm:pt modelId="{455B6C2D-B920-2C4E-A475-9F5CE01F9DD6}" type="pres">
      <dgm:prSet presAssocID="{962964E3-1E6C-704F-851F-EC2CA81EB219}" presName="root2" presStyleCnt="0"/>
      <dgm:spPr/>
    </dgm:pt>
    <dgm:pt modelId="{FC9AAAE5-FCD9-A243-B697-6521284270DE}" type="pres">
      <dgm:prSet presAssocID="{962964E3-1E6C-704F-851F-EC2CA81EB219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9B87D9-133E-F944-9472-A883BAB3ED65}" type="pres">
      <dgm:prSet presAssocID="{962964E3-1E6C-704F-851F-EC2CA81EB219}" presName="level3hierChild" presStyleCnt="0"/>
      <dgm:spPr/>
    </dgm:pt>
    <dgm:pt modelId="{19FCF3DB-BC46-4D44-AF52-2EB59308C4C0}" type="pres">
      <dgm:prSet presAssocID="{6C30E1B4-7DFC-E344-ADDE-C732A532F866}" presName="conn2-1" presStyleLbl="parChTrans1D4" presStyleIdx="3" presStyleCnt="8"/>
      <dgm:spPr/>
      <dgm:t>
        <a:bodyPr/>
        <a:lstStyle/>
        <a:p>
          <a:endParaRPr lang="ru-RU"/>
        </a:p>
      </dgm:t>
    </dgm:pt>
    <dgm:pt modelId="{8AF485DD-4832-7046-A160-8A868DD3CAEE}" type="pres">
      <dgm:prSet presAssocID="{6C30E1B4-7DFC-E344-ADDE-C732A532F866}" presName="connTx" presStyleLbl="parChTrans1D4" presStyleIdx="3" presStyleCnt="8"/>
      <dgm:spPr/>
      <dgm:t>
        <a:bodyPr/>
        <a:lstStyle/>
        <a:p>
          <a:endParaRPr lang="ru-RU"/>
        </a:p>
      </dgm:t>
    </dgm:pt>
    <dgm:pt modelId="{9ADEA8C8-04AB-6046-AB04-0D5F359C40EC}" type="pres">
      <dgm:prSet presAssocID="{5C5EB9A3-9DC1-9341-ADB4-45418616B576}" presName="root2" presStyleCnt="0"/>
      <dgm:spPr/>
    </dgm:pt>
    <dgm:pt modelId="{240A99EC-7C41-B24E-B5A1-BBF13CBD0262}" type="pres">
      <dgm:prSet presAssocID="{5C5EB9A3-9DC1-9341-ADB4-45418616B576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6DB6BB-90C6-2945-AB7C-5C3BB51CEB14}" type="pres">
      <dgm:prSet presAssocID="{5C5EB9A3-9DC1-9341-ADB4-45418616B576}" presName="level3hierChild" presStyleCnt="0"/>
      <dgm:spPr/>
    </dgm:pt>
    <dgm:pt modelId="{77CB688C-2EAA-E140-B3C1-42FF5DB8140A}" type="pres">
      <dgm:prSet presAssocID="{0880A59D-91E1-864B-9690-99FB663CE07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C9BF7A6-435B-9E46-A125-B42AB9A299FA}" type="pres">
      <dgm:prSet presAssocID="{0880A59D-91E1-864B-9690-99FB663CE07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7D96C4D-B379-AE4F-95C3-7A8B770BB6B2}" type="pres">
      <dgm:prSet presAssocID="{08CE568D-8D8C-864E-895C-6D528928B2C7}" presName="root2" presStyleCnt="0"/>
      <dgm:spPr/>
    </dgm:pt>
    <dgm:pt modelId="{043F985C-17DF-6C47-8D39-78E2FA978EA4}" type="pres">
      <dgm:prSet presAssocID="{08CE568D-8D8C-864E-895C-6D528928B2C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77714F-650C-4943-8FA4-7E4FE908374E}" type="pres">
      <dgm:prSet presAssocID="{08CE568D-8D8C-864E-895C-6D528928B2C7}" presName="level3hierChild" presStyleCnt="0"/>
      <dgm:spPr/>
    </dgm:pt>
    <dgm:pt modelId="{8EAAE8BA-8A05-4E4C-BDD4-AE72EB43C0B7}" type="pres">
      <dgm:prSet presAssocID="{BD607909-8326-8A49-AB3B-D0211E967D38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07CB6F62-FC46-8C44-9E0A-DE62EA8551D8}" type="pres">
      <dgm:prSet presAssocID="{BD607909-8326-8A49-AB3B-D0211E967D38}" presName="connTx" presStyleLbl="parChTrans1D3" presStyleIdx="2" presStyleCnt="4"/>
      <dgm:spPr/>
      <dgm:t>
        <a:bodyPr/>
        <a:lstStyle/>
        <a:p>
          <a:endParaRPr lang="ru-RU"/>
        </a:p>
      </dgm:t>
    </dgm:pt>
    <dgm:pt modelId="{6A18E743-BE28-7547-8805-D37CA15D7076}" type="pres">
      <dgm:prSet presAssocID="{428CFA9F-E0A1-CB43-8C02-C1D8C17BBFC2}" presName="root2" presStyleCnt="0"/>
      <dgm:spPr/>
    </dgm:pt>
    <dgm:pt modelId="{3C4EE06B-C4F9-0248-8CB6-DF4AC82A5259}" type="pres">
      <dgm:prSet presAssocID="{428CFA9F-E0A1-CB43-8C02-C1D8C17BBFC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04FD20-E552-0448-9CAC-A613064ECBF4}" type="pres">
      <dgm:prSet presAssocID="{428CFA9F-E0A1-CB43-8C02-C1D8C17BBFC2}" presName="level3hierChild" presStyleCnt="0"/>
      <dgm:spPr/>
    </dgm:pt>
    <dgm:pt modelId="{209C86CE-88C4-5942-A6AF-08BDFE993C31}" type="pres">
      <dgm:prSet presAssocID="{3FF95BA1-50EF-7346-8716-74787CFA0D9F}" presName="conn2-1" presStyleLbl="parChTrans1D4" presStyleIdx="4" presStyleCnt="8"/>
      <dgm:spPr/>
      <dgm:t>
        <a:bodyPr/>
        <a:lstStyle/>
        <a:p>
          <a:endParaRPr lang="ru-RU"/>
        </a:p>
      </dgm:t>
    </dgm:pt>
    <dgm:pt modelId="{AD9932B7-F7FD-D041-945C-C6699F490F0A}" type="pres">
      <dgm:prSet presAssocID="{3FF95BA1-50EF-7346-8716-74787CFA0D9F}" presName="connTx" presStyleLbl="parChTrans1D4" presStyleIdx="4" presStyleCnt="8"/>
      <dgm:spPr/>
      <dgm:t>
        <a:bodyPr/>
        <a:lstStyle/>
        <a:p>
          <a:endParaRPr lang="ru-RU"/>
        </a:p>
      </dgm:t>
    </dgm:pt>
    <dgm:pt modelId="{FA0758E6-6693-304D-AE37-10FD90DE1372}" type="pres">
      <dgm:prSet presAssocID="{6191E9FF-0B34-B84A-8BAC-6ACDE8B6419A}" presName="root2" presStyleCnt="0"/>
      <dgm:spPr/>
    </dgm:pt>
    <dgm:pt modelId="{6302BD1A-A022-6847-B030-1162CE8E7C34}" type="pres">
      <dgm:prSet presAssocID="{6191E9FF-0B34-B84A-8BAC-6ACDE8B6419A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3477B1-8412-3644-8ABF-0B3A7D6486E7}" type="pres">
      <dgm:prSet presAssocID="{6191E9FF-0B34-B84A-8BAC-6ACDE8B6419A}" presName="level3hierChild" presStyleCnt="0"/>
      <dgm:spPr/>
    </dgm:pt>
    <dgm:pt modelId="{EBC37F26-C80A-1845-9271-91B8C7BAB5A9}" type="pres">
      <dgm:prSet presAssocID="{5EB34FD7-E3BD-074A-81F9-D0A55A7D15AC}" presName="conn2-1" presStyleLbl="parChTrans1D4" presStyleIdx="5" presStyleCnt="8"/>
      <dgm:spPr/>
      <dgm:t>
        <a:bodyPr/>
        <a:lstStyle/>
        <a:p>
          <a:endParaRPr lang="ru-RU"/>
        </a:p>
      </dgm:t>
    </dgm:pt>
    <dgm:pt modelId="{FD7AB0B8-7EEE-E344-A38F-D35B3C59DEA9}" type="pres">
      <dgm:prSet presAssocID="{5EB34FD7-E3BD-074A-81F9-D0A55A7D15AC}" presName="connTx" presStyleLbl="parChTrans1D4" presStyleIdx="5" presStyleCnt="8"/>
      <dgm:spPr/>
      <dgm:t>
        <a:bodyPr/>
        <a:lstStyle/>
        <a:p>
          <a:endParaRPr lang="ru-RU"/>
        </a:p>
      </dgm:t>
    </dgm:pt>
    <dgm:pt modelId="{C28C4361-39BE-884A-8B97-DF2996D42D38}" type="pres">
      <dgm:prSet presAssocID="{E21ADD12-14E1-5F41-9E73-64A32ECDF61A}" presName="root2" presStyleCnt="0"/>
      <dgm:spPr/>
    </dgm:pt>
    <dgm:pt modelId="{BDB76C4D-D562-1347-857D-1D5DFF6F679C}" type="pres">
      <dgm:prSet presAssocID="{E21ADD12-14E1-5F41-9E73-64A32ECDF61A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49E189-902F-7B4C-ABE7-403761ECDDC7}" type="pres">
      <dgm:prSet presAssocID="{E21ADD12-14E1-5F41-9E73-64A32ECDF61A}" presName="level3hierChild" presStyleCnt="0"/>
      <dgm:spPr/>
    </dgm:pt>
    <dgm:pt modelId="{BD6BDB26-341B-4043-90BF-E9A0106962BD}" type="pres">
      <dgm:prSet presAssocID="{B89F5DF8-75F0-C14C-8907-D8FBF4E171A5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EAEAC617-939F-AB49-A183-04CD28A9C53B}" type="pres">
      <dgm:prSet presAssocID="{B89F5DF8-75F0-C14C-8907-D8FBF4E171A5}" presName="connTx" presStyleLbl="parChTrans1D3" presStyleIdx="3" presStyleCnt="4"/>
      <dgm:spPr/>
      <dgm:t>
        <a:bodyPr/>
        <a:lstStyle/>
        <a:p>
          <a:endParaRPr lang="ru-RU"/>
        </a:p>
      </dgm:t>
    </dgm:pt>
    <dgm:pt modelId="{0FC7CEF2-ACC0-B84B-8334-F555EB8DB3B9}" type="pres">
      <dgm:prSet presAssocID="{51D35C75-F587-D64F-A6A2-A54D8DC11968}" presName="root2" presStyleCnt="0"/>
      <dgm:spPr/>
    </dgm:pt>
    <dgm:pt modelId="{3C73D5BE-63E0-3F45-9BFB-A5C2D02BEDB5}" type="pres">
      <dgm:prSet presAssocID="{51D35C75-F587-D64F-A6A2-A54D8DC1196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DAC018-AFA7-614B-9FFA-3B8274832F9B}" type="pres">
      <dgm:prSet presAssocID="{51D35C75-F587-D64F-A6A2-A54D8DC11968}" presName="level3hierChild" presStyleCnt="0"/>
      <dgm:spPr/>
    </dgm:pt>
    <dgm:pt modelId="{9D49343A-F35C-DD49-9F3C-1C67BC973F62}" type="pres">
      <dgm:prSet presAssocID="{A7E34F02-9F33-3145-BAA4-8A4FA7F79CAB}" presName="conn2-1" presStyleLbl="parChTrans1D4" presStyleIdx="6" presStyleCnt="8"/>
      <dgm:spPr/>
      <dgm:t>
        <a:bodyPr/>
        <a:lstStyle/>
        <a:p>
          <a:endParaRPr lang="ru-RU"/>
        </a:p>
      </dgm:t>
    </dgm:pt>
    <dgm:pt modelId="{123C8800-9DD9-2740-9EF7-133DAC6EAAD0}" type="pres">
      <dgm:prSet presAssocID="{A7E34F02-9F33-3145-BAA4-8A4FA7F79CAB}" presName="connTx" presStyleLbl="parChTrans1D4" presStyleIdx="6" presStyleCnt="8"/>
      <dgm:spPr/>
      <dgm:t>
        <a:bodyPr/>
        <a:lstStyle/>
        <a:p>
          <a:endParaRPr lang="ru-RU"/>
        </a:p>
      </dgm:t>
    </dgm:pt>
    <dgm:pt modelId="{83866C13-D19A-8845-833F-9B40C9EF5C29}" type="pres">
      <dgm:prSet presAssocID="{7E8AE02A-96B8-A945-87CB-E0D77EC3B619}" presName="root2" presStyleCnt="0"/>
      <dgm:spPr/>
    </dgm:pt>
    <dgm:pt modelId="{E47B6E1D-A62F-344C-AE1C-D00631ADE1A1}" type="pres">
      <dgm:prSet presAssocID="{7E8AE02A-96B8-A945-87CB-E0D77EC3B619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214C33-AB42-AA4B-86EA-F2B4FC1B0806}" type="pres">
      <dgm:prSet presAssocID="{7E8AE02A-96B8-A945-87CB-E0D77EC3B619}" presName="level3hierChild" presStyleCnt="0"/>
      <dgm:spPr/>
    </dgm:pt>
    <dgm:pt modelId="{9781405C-999B-EA4B-A99C-FB5836752C42}" type="pres">
      <dgm:prSet presAssocID="{FAF41894-5DD9-0F41-AFF2-AF1AE620649C}" presName="conn2-1" presStyleLbl="parChTrans1D4" presStyleIdx="7" presStyleCnt="8"/>
      <dgm:spPr/>
      <dgm:t>
        <a:bodyPr/>
        <a:lstStyle/>
        <a:p>
          <a:endParaRPr lang="ru-RU"/>
        </a:p>
      </dgm:t>
    </dgm:pt>
    <dgm:pt modelId="{9191E3F3-C832-F64D-9B30-61C31A264188}" type="pres">
      <dgm:prSet presAssocID="{FAF41894-5DD9-0F41-AFF2-AF1AE620649C}" presName="connTx" presStyleLbl="parChTrans1D4" presStyleIdx="7" presStyleCnt="8"/>
      <dgm:spPr/>
      <dgm:t>
        <a:bodyPr/>
        <a:lstStyle/>
        <a:p>
          <a:endParaRPr lang="ru-RU"/>
        </a:p>
      </dgm:t>
    </dgm:pt>
    <dgm:pt modelId="{271CF252-57F4-3C48-9C78-8BA0D1AFAE0E}" type="pres">
      <dgm:prSet presAssocID="{B70AA824-F2EC-3840-8EE8-195E88D3AA25}" presName="root2" presStyleCnt="0"/>
      <dgm:spPr/>
    </dgm:pt>
    <dgm:pt modelId="{579B3AFC-C6F1-2248-A6FE-643804B03858}" type="pres">
      <dgm:prSet presAssocID="{B70AA824-F2EC-3840-8EE8-195E88D3AA25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70B5B9-E4F7-E74C-982B-E5BDD853B6DA}" type="pres">
      <dgm:prSet presAssocID="{B70AA824-F2EC-3840-8EE8-195E88D3AA25}" presName="level3hierChild" presStyleCnt="0"/>
      <dgm:spPr/>
    </dgm:pt>
  </dgm:ptLst>
  <dgm:cxnLst>
    <dgm:cxn modelId="{96E48A4F-5799-FB48-AB33-B87984EDCB0B}" type="presOf" srcId="{30E76EA6-DF60-0944-ABB0-D927C958CA41}" destId="{7099B9BF-2F55-A142-93B1-478555E98D43}" srcOrd="0" destOrd="0" presId="urn:microsoft.com/office/officeart/2005/8/layout/hierarchy2"/>
    <dgm:cxn modelId="{99F0BC18-2408-D045-A8DE-E12BC82A4F2C}" srcId="{3D3D4D99-2720-9E42-A43C-EA87F7806E0C}" destId="{88BC0644-4710-B14A-BFA0-C003F29E1FAA}" srcOrd="0" destOrd="0" parTransId="{69C8FBE9-5921-D440-878D-8CAE9D6E8E1C}" sibTransId="{89EEA505-CE07-4C45-B58D-DA1980B9638A}"/>
    <dgm:cxn modelId="{82B650FF-91A0-9C45-991D-63754BA80339}" type="presOf" srcId="{DF388D25-800B-024D-8F5D-86AE836247CA}" destId="{AC49A770-C1D7-E140-A9CF-C4BC4614E3BC}" srcOrd="0" destOrd="0" presId="urn:microsoft.com/office/officeart/2005/8/layout/hierarchy2"/>
    <dgm:cxn modelId="{2B2FFE9B-1982-4F44-BBBB-F5C483883AB8}" srcId="{98B5E812-FEEC-B44C-9ED6-6B1525A60144}" destId="{2BA49399-CD97-EF48-B2E5-FFA62CDAA213}" srcOrd="0" destOrd="0" parTransId="{30E76EA6-DF60-0944-ABB0-D927C958CA41}" sibTransId="{DFA058E9-ECD6-204C-AEA4-423698FC3BF9}"/>
    <dgm:cxn modelId="{C02210E7-DA9A-D34E-A927-8AB16B6358A5}" type="presOf" srcId="{A53886D9-F415-7D41-8599-E955975AA3A7}" destId="{A5074600-DF33-854C-96F1-11C9B4DADCEC}" srcOrd="0" destOrd="0" presId="urn:microsoft.com/office/officeart/2005/8/layout/hierarchy2"/>
    <dgm:cxn modelId="{0A9A6313-9598-4346-842E-CBA0F32B1B11}" type="presOf" srcId="{69C8FBE9-5921-D440-878D-8CAE9D6E8E1C}" destId="{09F74516-FE44-6646-9AA2-5A2A288DC9CA}" srcOrd="1" destOrd="0" presId="urn:microsoft.com/office/officeart/2005/8/layout/hierarchy2"/>
    <dgm:cxn modelId="{E42C7B42-B511-5D44-99A2-E00438996F42}" type="presOf" srcId="{DF388D25-800B-024D-8F5D-86AE836247CA}" destId="{319C6574-8253-6047-888E-21183EBFA23F}" srcOrd="1" destOrd="0" presId="urn:microsoft.com/office/officeart/2005/8/layout/hierarchy2"/>
    <dgm:cxn modelId="{A6165FF3-ECFC-1645-ADAC-4C12DF6D660D}" type="presOf" srcId="{B89F5DF8-75F0-C14C-8907-D8FBF4E171A5}" destId="{EAEAC617-939F-AB49-A183-04CD28A9C53B}" srcOrd="1" destOrd="0" presId="urn:microsoft.com/office/officeart/2005/8/layout/hierarchy2"/>
    <dgm:cxn modelId="{A4EBC93D-5B16-E445-A977-FE933B94B173}" type="presOf" srcId="{A7E34F02-9F33-3145-BAA4-8A4FA7F79CAB}" destId="{123C8800-9DD9-2740-9EF7-133DAC6EAAD0}" srcOrd="1" destOrd="0" presId="urn:microsoft.com/office/officeart/2005/8/layout/hierarchy2"/>
    <dgm:cxn modelId="{A242CF7B-66C8-4D47-B217-8B90064A603D}" srcId="{428CFA9F-E0A1-CB43-8C02-C1D8C17BBFC2}" destId="{6191E9FF-0B34-B84A-8BAC-6ACDE8B6419A}" srcOrd="0" destOrd="0" parTransId="{3FF95BA1-50EF-7346-8716-74787CFA0D9F}" sibTransId="{6BE8A82B-8888-2E41-AA1F-906373119127}"/>
    <dgm:cxn modelId="{B60656E1-3EC6-9A4E-80EC-5A0044F84004}" srcId="{1D4580A8-99FC-7941-A20D-77C78917EAEC}" destId="{3D3D4D99-2720-9E42-A43C-EA87F7806E0C}" srcOrd="0" destOrd="0" parTransId="{A153F71F-5EDE-D044-ABDE-E79AC52E1E09}" sibTransId="{B87B819A-8568-C54D-BAEE-70B3BCE19B50}"/>
    <dgm:cxn modelId="{DDE34132-CE24-BD45-9472-54C37CBCC656}" type="presOf" srcId="{6C30E1B4-7DFC-E344-ADDE-C732A532F866}" destId="{19FCF3DB-BC46-4D44-AF52-2EB59308C4C0}" srcOrd="0" destOrd="0" presId="urn:microsoft.com/office/officeart/2005/8/layout/hierarchy2"/>
    <dgm:cxn modelId="{245831F4-E5E4-6048-95A2-B5524E3170EA}" srcId="{962964E3-1E6C-704F-851F-EC2CA81EB219}" destId="{5C5EB9A3-9DC1-9341-ADB4-45418616B576}" srcOrd="0" destOrd="0" parTransId="{6C30E1B4-7DFC-E344-ADDE-C732A532F866}" sibTransId="{97E474CC-F1B3-2548-9DC9-136CFDDDAF0A}"/>
    <dgm:cxn modelId="{ABD25B84-483B-184D-BA14-E89D38694CC9}" type="presOf" srcId="{0880A59D-91E1-864B-9690-99FB663CE076}" destId="{77CB688C-2EAA-E140-B3C1-42FF5DB8140A}" srcOrd="0" destOrd="0" presId="urn:microsoft.com/office/officeart/2005/8/layout/hierarchy2"/>
    <dgm:cxn modelId="{2C3A372F-32CE-BB40-B291-34FB338365E5}" type="presOf" srcId="{08CE568D-8D8C-864E-895C-6D528928B2C7}" destId="{043F985C-17DF-6C47-8D39-78E2FA978EA4}" srcOrd="0" destOrd="0" presId="urn:microsoft.com/office/officeart/2005/8/layout/hierarchy2"/>
    <dgm:cxn modelId="{65925044-5038-A748-8711-282DE16710BE}" type="presOf" srcId="{B70AA824-F2EC-3840-8EE8-195E88D3AA25}" destId="{579B3AFC-C6F1-2248-A6FE-643804B03858}" srcOrd="0" destOrd="0" presId="urn:microsoft.com/office/officeart/2005/8/layout/hierarchy2"/>
    <dgm:cxn modelId="{D7EE2304-2426-4B4F-96AC-09A48EA68BEA}" srcId="{08CE568D-8D8C-864E-895C-6D528928B2C7}" destId="{51D35C75-F587-D64F-A6A2-A54D8DC11968}" srcOrd="1" destOrd="0" parTransId="{B89F5DF8-75F0-C14C-8907-D8FBF4E171A5}" sibTransId="{AD88239A-3A5E-3742-9E43-BD672C2D0C62}"/>
    <dgm:cxn modelId="{3A38ED74-B905-0040-85EB-D8F077A47DF2}" srcId="{3D3D4D99-2720-9E42-A43C-EA87F7806E0C}" destId="{08CE568D-8D8C-864E-895C-6D528928B2C7}" srcOrd="1" destOrd="0" parTransId="{0880A59D-91E1-864B-9690-99FB663CE076}" sibTransId="{9FCD9D91-FC68-DF45-922C-AFE8156AD79A}"/>
    <dgm:cxn modelId="{4D875ADB-0C55-994D-B044-8B815DB76DE6}" type="presOf" srcId="{E21ADD12-14E1-5F41-9E73-64A32ECDF61A}" destId="{BDB76C4D-D562-1347-857D-1D5DFF6F679C}" srcOrd="0" destOrd="0" presId="urn:microsoft.com/office/officeart/2005/8/layout/hierarchy2"/>
    <dgm:cxn modelId="{12AC6547-9EAA-1544-B206-43A18DB26313}" srcId="{88BC0644-4710-B14A-BFA0-C003F29E1FAA}" destId="{B4476A7F-10B2-BD4D-9159-ACDDEF32BFDC}" srcOrd="0" destOrd="0" parTransId="{1C186DFF-12A7-2B4C-A403-BEF8BF637AD4}" sibTransId="{5C4012AC-EDD5-9646-B289-ACD2121EE9C3}"/>
    <dgm:cxn modelId="{929E5B73-58DA-3A4D-BBFB-D88549296621}" type="presOf" srcId="{51D35C75-F587-D64F-A6A2-A54D8DC11968}" destId="{3C73D5BE-63E0-3F45-9BFB-A5C2D02BEDB5}" srcOrd="0" destOrd="0" presId="urn:microsoft.com/office/officeart/2005/8/layout/hierarchy2"/>
    <dgm:cxn modelId="{059314DF-C88D-F94C-A683-413F7C8DCA69}" type="presOf" srcId="{1C186DFF-12A7-2B4C-A403-BEF8BF637AD4}" destId="{BA433AA5-E754-FC4C-A787-9023AE89E650}" srcOrd="1" destOrd="0" presId="urn:microsoft.com/office/officeart/2005/8/layout/hierarchy2"/>
    <dgm:cxn modelId="{AA36FA48-69F7-1040-AB34-6D4BA4E59FA1}" type="presOf" srcId="{3FF95BA1-50EF-7346-8716-74787CFA0D9F}" destId="{AD9932B7-F7FD-D041-945C-C6699F490F0A}" srcOrd="1" destOrd="0" presId="urn:microsoft.com/office/officeart/2005/8/layout/hierarchy2"/>
    <dgm:cxn modelId="{32630F48-E711-794B-AAE4-48874AC428D5}" srcId="{7E8AE02A-96B8-A945-87CB-E0D77EC3B619}" destId="{B70AA824-F2EC-3840-8EE8-195E88D3AA25}" srcOrd="0" destOrd="0" parTransId="{FAF41894-5DD9-0F41-AFF2-AF1AE620649C}" sibTransId="{51AB1700-7554-7C4D-AA5D-468B8CFFCFFA}"/>
    <dgm:cxn modelId="{48A8FD99-EC09-0D48-88C4-B623F615C6EA}" srcId="{6191E9FF-0B34-B84A-8BAC-6ACDE8B6419A}" destId="{E21ADD12-14E1-5F41-9E73-64A32ECDF61A}" srcOrd="0" destOrd="0" parTransId="{5EB34FD7-E3BD-074A-81F9-D0A55A7D15AC}" sibTransId="{23CAAE4D-B8EF-B84F-B59F-22CA577986AA}"/>
    <dgm:cxn modelId="{A0987547-511E-0440-B72B-7E77E36499BA}" type="presOf" srcId="{6C30E1B4-7DFC-E344-ADDE-C732A532F866}" destId="{8AF485DD-4832-7046-A160-8A868DD3CAEE}" srcOrd="1" destOrd="0" presId="urn:microsoft.com/office/officeart/2005/8/layout/hierarchy2"/>
    <dgm:cxn modelId="{D2C18E45-D42D-F645-99C0-0E6F0918913F}" type="presOf" srcId="{5C5EB9A3-9DC1-9341-ADB4-45418616B576}" destId="{240A99EC-7C41-B24E-B5A1-BBF13CBD0262}" srcOrd="0" destOrd="0" presId="urn:microsoft.com/office/officeart/2005/8/layout/hierarchy2"/>
    <dgm:cxn modelId="{00149FF8-5A9C-C34A-A0A0-FA93F40C89F7}" type="presOf" srcId="{88BC0644-4710-B14A-BFA0-C003F29E1FAA}" destId="{7B6DA366-F440-C743-A332-C2B56D2018EC}" srcOrd="0" destOrd="0" presId="urn:microsoft.com/office/officeart/2005/8/layout/hierarchy2"/>
    <dgm:cxn modelId="{92B785DC-8937-654D-AE66-BA09C050573C}" type="presOf" srcId="{5EB34FD7-E3BD-074A-81F9-D0A55A7D15AC}" destId="{EBC37F26-C80A-1845-9271-91B8C7BAB5A9}" srcOrd="0" destOrd="0" presId="urn:microsoft.com/office/officeart/2005/8/layout/hierarchy2"/>
    <dgm:cxn modelId="{E8A27D5B-F383-1F47-A272-581F95F33A48}" srcId="{B4476A7F-10B2-BD4D-9159-ACDDEF32BFDC}" destId="{98B5E812-FEEC-B44C-9ED6-6B1525A60144}" srcOrd="0" destOrd="0" parTransId="{A53886D9-F415-7D41-8599-E955975AA3A7}" sibTransId="{7A737765-AD17-ED43-9E74-2E7080CFFC5B}"/>
    <dgm:cxn modelId="{99DC36CD-EC9D-FA4A-8CA0-E64C1D6ED0B8}" type="presOf" srcId="{69C8FBE9-5921-D440-878D-8CAE9D6E8E1C}" destId="{47D77141-C67C-BD48-87DE-BD8509D8E027}" srcOrd="0" destOrd="0" presId="urn:microsoft.com/office/officeart/2005/8/layout/hierarchy2"/>
    <dgm:cxn modelId="{A4E5B4AF-7F02-764A-8210-FF8AE83CB546}" type="presOf" srcId="{BD607909-8326-8A49-AB3B-D0211E967D38}" destId="{07CB6F62-FC46-8C44-9E0A-DE62EA8551D8}" srcOrd="1" destOrd="0" presId="urn:microsoft.com/office/officeart/2005/8/layout/hierarchy2"/>
    <dgm:cxn modelId="{BA4B29D5-8244-5C46-9A98-07E63B3123AA}" type="presOf" srcId="{A7E34F02-9F33-3145-BAA4-8A4FA7F79CAB}" destId="{9D49343A-F35C-DD49-9F3C-1C67BC973F62}" srcOrd="0" destOrd="0" presId="urn:microsoft.com/office/officeart/2005/8/layout/hierarchy2"/>
    <dgm:cxn modelId="{C8CF5EB4-62BD-F34F-8A49-FF5A61F9D2C4}" type="presOf" srcId="{47CE7B35-F350-0E48-A8A5-9D249D732447}" destId="{51E78CE8-32FC-374E-973F-4FE6D6807CD0}" srcOrd="0" destOrd="0" presId="urn:microsoft.com/office/officeart/2005/8/layout/hierarchy2"/>
    <dgm:cxn modelId="{91B02F6B-78E3-344B-B398-8E4A1C55A68F}" type="presOf" srcId="{B89F5DF8-75F0-C14C-8907-D8FBF4E171A5}" destId="{BD6BDB26-341B-4043-90BF-E9A0106962BD}" srcOrd="0" destOrd="0" presId="urn:microsoft.com/office/officeart/2005/8/layout/hierarchy2"/>
    <dgm:cxn modelId="{A7C63210-DB8D-BF47-A2D8-AB89965B7684}" type="presOf" srcId="{98B5E812-FEEC-B44C-9ED6-6B1525A60144}" destId="{F4E02F4E-FF22-6C4C-B950-B3E52B40145E}" srcOrd="0" destOrd="0" presId="urn:microsoft.com/office/officeart/2005/8/layout/hierarchy2"/>
    <dgm:cxn modelId="{85B58C80-0284-8745-97AD-22E35BEC5B2A}" type="presOf" srcId="{428CFA9F-E0A1-CB43-8C02-C1D8C17BBFC2}" destId="{3C4EE06B-C4F9-0248-8CB6-DF4AC82A5259}" srcOrd="0" destOrd="0" presId="urn:microsoft.com/office/officeart/2005/8/layout/hierarchy2"/>
    <dgm:cxn modelId="{6CC8AABB-4F04-2446-A1BC-80B3534F31AE}" type="presOf" srcId="{1C186DFF-12A7-2B4C-A403-BEF8BF637AD4}" destId="{33A4127A-FDB5-4340-A1BC-DC0F6DAC0CE2}" srcOrd="0" destOrd="0" presId="urn:microsoft.com/office/officeart/2005/8/layout/hierarchy2"/>
    <dgm:cxn modelId="{FE30DC9E-4ECD-CF42-8E15-DC3FC5E3C053}" type="presOf" srcId="{FAF41894-5DD9-0F41-AFF2-AF1AE620649C}" destId="{9191E3F3-C832-F64D-9B30-61C31A264188}" srcOrd="1" destOrd="0" presId="urn:microsoft.com/office/officeart/2005/8/layout/hierarchy2"/>
    <dgm:cxn modelId="{E85AC838-2638-FD47-A400-B7E9504DCDC9}" type="presOf" srcId="{5EB34FD7-E3BD-074A-81F9-D0A55A7D15AC}" destId="{FD7AB0B8-7EEE-E344-A38F-D35B3C59DEA9}" srcOrd="1" destOrd="0" presId="urn:microsoft.com/office/officeart/2005/8/layout/hierarchy2"/>
    <dgm:cxn modelId="{0E0E0097-CBFA-AF46-8B78-0708CA812FA0}" type="presOf" srcId="{6191E9FF-0B34-B84A-8BAC-6ACDE8B6419A}" destId="{6302BD1A-A022-6847-B030-1162CE8E7C34}" srcOrd="0" destOrd="0" presId="urn:microsoft.com/office/officeart/2005/8/layout/hierarchy2"/>
    <dgm:cxn modelId="{9CA43C36-7482-CC47-A748-FCA774677CCF}" type="presOf" srcId="{BD607909-8326-8A49-AB3B-D0211E967D38}" destId="{8EAAE8BA-8A05-4E4C-BDD4-AE72EB43C0B7}" srcOrd="0" destOrd="0" presId="urn:microsoft.com/office/officeart/2005/8/layout/hierarchy2"/>
    <dgm:cxn modelId="{840C275E-B14E-0046-90F4-404E7853A068}" type="presOf" srcId="{1D4580A8-99FC-7941-A20D-77C78917EAEC}" destId="{50C463E2-8BA2-2F4B-912C-9E76F96A33F3}" srcOrd="0" destOrd="0" presId="urn:microsoft.com/office/officeart/2005/8/layout/hierarchy2"/>
    <dgm:cxn modelId="{EDC43857-4546-A746-ABE6-3715F2C975E3}" type="presOf" srcId="{7E8AE02A-96B8-A945-87CB-E0D77EC3B619}" destId="{E47B6E1D-A62F-344C-AE1C-D00631ADE1A1}" srcOrd="0" destOrd="0" presId="urn:microsoft.com/office/officeart/2005/8/layout/hierarchy2"/>
    <dgm:cxn modelId="{73CB377C-C39F-DC47-AB05-959FFB471719}" type="presOf" srcId="{B4476A7F-10B2-BD4D-9159-ACDDEF32BFDC}" destId="{8A8047B4-01B1-5248-8241-CEFA6ACEF31E}" srcOrd="0" destOrd="0" presId="urn:microsoft.com/office/officeart/2005/8/layout/hierarchy2"/>
    <dgm:cxn modelId="{B5864404-9254-434B-982E-B1331F3E91BE}" srcId="{51D35C75-F587-D64F-A6A2-A54D8DC11968}" destId="{7E8AE02A-96B8-A945-87CB-E0D77EC3B619}" srcOrd="0" destOrd="0" parTransId="{A7E34F02-9F33-3145-BAA4-8A4FA7F79CAB}" sibTransId="{327519FB-10BC-A947-ABA5-BFF064A98575}"/>
    <dgm:cxn modelId="{F31A6656-1A4B-0E49-A5BD-1BD1B44EEE08}" type="presOf" srcId="{A53886D9-F415-7D41-8599-E955975AA3A7}" destId="{6C562E50-2606-7049-8708-A5923F186296}" srcOrd="1" destOrd="0" presId="urn:microsoft.com/office/officeart/2005/8/layout/hierarchy2"/>
    <dgm:cxn modelId="{378BE953-4DC5-0949-8C4C-B33243E6ACC4}" type="presOf" srcId="{3D3D4D99-2720-9E42-A43C-EA87F7806E0C}" destId="{AFD70BCF-B738-AD44-BF36-7600B8F3007E}" srcOrd="0" destOrd="0" presId="urn:microsoft.com/office/officeart/2005/8/layout/hierarchy2"/>
    <dgm:cxn modelId="{2FE075B9-F88E-B840-8616-ABF01DDF5C01}" type="presOf" srcId="{0880A59D-91E1-864B-9690-99FB663CE076}" destId="{DC9BF7A6-435B-9E46-A125-B42AB9A299FA}" srcOrd="1" destOrd="0" presId="urn:microsoft.com/office/officeart/2005/8/layout/hierarchy2"/>
    <dgm:cxn modelId="{2EB84FA0-BA3C-9847-B527-7B60B9423F25}" type="presOf" srcId="{47CE7B35-F350-0E48-A8A5-9D249D732447}" destId="{79288B04-1C0D-2F4D-9B01-16CB738EC58E}" srcOrd="1" destOrd="0" presId="urn:microsoft.com/office/officeart/2005/8/layout/hierarchy2"/>
    <dgm:cxn modelId="{06843153-FD57-2C4E-B610-53346D92482D}" type="presOf" srcId="{FAF41894-5DD9-0F41-AFF2-AF1AE620649C}" destId="{9781405C-999B-EA4B-A99C-FB5836752C42}" srcOrd="0" destOrd="0" presId="urn:microsoft.com/office/officeart/2005/8/layout/hierarchy2"/>
    <dgm:cxn modelId="{029F2D9E-4AAB-7C41-8B5F-8727BF08AF92}" srcId="{88BC0644-4710-B14A-BFA0-C003F29E1FAA}" destId="{A128DC2A-EE76-9045-90EE-3A1227014EA6}" srcOrd="1" destOrd="0" parTransId="{47CE7B35-F350-0E48-A8A5-9D249D732447}" sibTransId="{BC8F75C0-5405-BC4B-A197-2380C9755E68}"/>
    <dgm:cxn modelId="{5DBB65B4-B98C-3349-A5EA-A907174CB3C1}" srcId="{A128DC2A-EE76-9045-90EE-3A1227014EA6}" destId="{962964E3-1E6C-704F-851F-EC2CA81EB219}" srcOrd="0" destOrd="0" parTransId="{DF388D25-800B-024D-8F5D-86AE836247CA}" sibTransId="{3FBDCE94-F867-654F-A32D-35AD282407DE}"/>
    <dgm:cxn modelId="{1F285ABB-8026-2541-B242-C5DEC3D74DE8}" type="presOf" srcId="{30E76EA6-DF60-0944-ABB0-D927C958CA41}" destId="{AD562240-75B4-5D45-8714-30AFC661BBE1}" srcOrd="1" destOrd="0" presId="urn:microsoft.com/office/officeart/2005/8/layout/hierarchy2"/>
    <dgm:cxn modelId="{A72F81F9-3749-C84D-8CC0-BA440E322B8E}" type="presOf" srcId="{3FF95BA1-50EF-7346-8716-74787CFA0D9F}" destId="{209C86CE-88C4-5942-A6AF-08BDFE993C31}" srcOrd="0" destOrd="0" presId="urn:microsoft.com/office/officeart/2005/8/layout/hierarchy2"/>
    <dgm:cxn modelId="{EE058DCE-A972-8143-94C6-2C128B8E57E5}" type="presOf" srcId="{962964E3-1E6C-704F-851F-EC2CA81EB219}" destId="{FC9AAAE5-FCD9-A243-B697-6521284270DE}" srcOrd="0" destOrd="0" presId="urn:microsoft.com/office/officeart/2005/8/layout/hierarchy2"/>
    <dgm:cxn modelId="{1817E6E0-F200-4D47-9A66-FAF32EC3FB57}" srcId="{08CE568D-8D8C-864E-895C-6D528928B2C7}" destId="{428CFA9F-E0A1-CB43-8C02-C1D8C17BBFC2}" srcOrd="0" destOrd="0" parTransId="{BD607909-8326-8A49-AB3B-D0211E967D38}" sibTransId="{75577723-620B-9548-8FA2-A3A857943535}"/>
    <dgm:cxn modelId="{293D20A9-3AF8-C241-9F8C-359BD8061818}" type="presOf" srcId="{2BA49399-CD97-EF48-B2E5-FFA62CDAA213}" destId="{3102D46C-6F40-4746-AA2B-14C3FD88FFF0}" srcOrd="0" destOrd="0" presId="urn:microsoft.com/office/officeart/2005/8/layout/hierarchy2"/>
    <dgm:cxn modelId="{C4BCFAFB-8BC8-0744-A0E9-C9BF31E4B4FD}" type="presOf" srcId="{A128DC2A-EE76-9045-90EE-3A1227014EA6}" destId="{6A270B9A-391C-3246-A9EF-4B392A2E263B}" srcOrd="0" destOrd="0" presId="urn:microsoft.com/office/officeart/2005/8/layout/hierarchy2"/>
    <dgm:cxn modelId="{8EEBCD18-6139-4341-A3C5-33E7F06CD730}" type="presParOf" srcId="{50C463E2-8BA2-2F4B-912C-9E76F96A33F3}" destId="{74023435-D7EC-234C-A135-4ABBB45AB57E}" srcOrd="0" destOrd="0" presId="urn:microsoft.com/office/officeart/2005/8/layout/hierarchy2"/>
    <dgm:cxn modelId="{6B84B0EC-178A-594E-BA89-172FBFB828AC}" type="presParOf" srcId="{74023435-D7EC-234C-A135-4ABBB45AB57E}" destId="{AFD70BCF-B738-AD44-BF36-7600B8F3007E}" srcOrd="0" destOrd="0" presId="urn:microsoft.com/office/officeart/2005/8/layout/hierarchy2"/>
    <dgm:cxn modelId="{3CF2CD7A-3218-C849-8A30-D56F64336B33}" type="presParOf" srcId="{74023435-D7EC-234C-A135-4ABBB45AB57E}" destId="{853C4F97-A73B-434C-8730-D68C4BF38B60}" srcOrd="1" destOrd="0" presId="urn:microsoft.com/office/officeart/2005/8/layout/hierarchy2"/>
    <dgm:cxn modelId="{90164B4A-E0D6-8242-8C6D-07F9B473ABE4}" type="presParOf" srcId="{853C4F97-A73B-434C-8730-D68C4BF38B60}" destId="{47D77141-C67C-BD48-87DE-BD8509D8E027}" srcOrd="0" destOrd="0" presId="urn:microsoft.com/office/officeart/2005/8/layout/hierarchy2"/>
    <dgm:cxn modelId="{9ABCE490-DBE5-2640-ADC5-75DC801DB260}" type="presParOf" srcId="{47D77141-C67C-BD48-87DE-BD8509D8E027}" destId="{09F74516-FE44-6646-9AA2-5A2A288DC9CA}" srcOrd="0" destOrd="0" presId="urn:microsoft.com/office/officeart/2005/8/layout/hierarchy2"/>
    <dgm:cxn modelId="{E439E712-90CC-AB48-8ADA-BBC168902B7A}" type="presParOf" srcId="{853C4F97-A73B-434C-8730-D68C4BF38B60}" destId="{B4A47EB7-DF40-214C-9F99-CCA1EAF8C5E7}" srcOrd="1" destOrd="0" presId="urn:microsoft.com/office/officeart/2005/8/layout/hierarchy2"/>
    <dgm:cxn modelId="{8A60B4DA-1B59-D34D-B768-6F5E292F6419}" type="presParOf" srcId="{B4A47EB7-DF40-214C-9F99-CCA1EAF8C5E7}" destId="{7B6DA366-F440-C743-A332-C2B56D2018EC}" srcOrd="0" destOrd="0" presId="urn:microsoft.com/office/officeart/2005/8/layout/hierarchy2"/>
    <dgm:cxn modelId="{304542E0-54EE-2E45-B788-4921BD0EBA69}" type="presParOf" srcId="{B4A47EB7-DF40-214C-9F99-CCA1EAF8C5E7}" destId="{9970FA2A-C9EF-7945-A7B8-072AB30F07FF}" srcOrd="1" destOrd="0" presId="urn:microsoft.com/office/officeart/2005/8/layout/hierarchy2"/>
    <dgm:cxn modelId="{74410EBA-2571-6049-A46D-A00F3F4AB8DB}" type="presParOf" srcId="{9970FA2A-C9EF-7945-A7B8-072AB30F07FF}" destId="{33A4127A-FDB5-4340-A1BC-DC0F6DAC0CE2}" srcOrd="0" destOrd="0" presId="urn:microsoft.com/office/officeart/2005/8/layout/hierarchy2"/>
    <dgm:cxn modelId="{F748D911-C684-2D40-B8DF-69A750C9468A}" type="presParOf" srcId="{33A4127A-FDB5-4340-A1BC-DC0F6DAC0CE2}" destId="{BA433AA5-E754-FC4C-A787-9023AE89E650}" srcOrd="0" destOrd="0" presId="urn:microsoft.com/office/officeart/2005/8/layout/hierarchy2"/>
    <dgm:cxn modelId="{2351014A-10BE-B04F-BC93-EFCCADE28346}" type="presParOf" srcId="{9970FA2A-C9EF-7945-A7B8-072AB30F07FF}" destId="{CF022FC0-5839-734D-A142-09181A5E9FA2}" srcOrd="1" destOrd="0" presId="urn:microsoft.com/office/officeart/2005/8/layout/hierarchy2"/>
    <dgm:cxn modelId="{5BCACE14-E289-764A-B2CE-DF3509050689}" type="presParOf" srcId="{CF022FC0-5839-734D-A142-09181A5E9FA2}" destId="{8A8047B4-01B1-5248-8241-CEFA6ACEF31E}" srcOrd="0" destOrd="0" presId="urn:microsoft.com/office/officeart/2005/8/layout/hierarchy2"/>
    <dgm:cxn modelId="{70619610-32E2-E84D-A1BF-C872BDDA02BF}" type="presParOf" srcId="{CF022FC0-5839-734D-A142-09181A5E9FA2}" destId="{A1617DFF-D8A7-0943-ACC4-14FC3DD0CBF2}" srcOrd="1" destOrd="0" presId="urn:microsoft.com/office/officeart/2005/8/layout/hierarchy2"/>
    <dgm:cxn modelId="{CB55D125-5295-D147-90D5-A5685A90A49B}" type="presParOf" srcId="{A1617DFF-D8A7-0943-ACC4-14FC3DD0CBF2}" destId="{A5074600-DF33-854C-96F1-11C9B4DADCEC}" srcOrd="0" destOrd="0" presId="urn:microsoft.com/office/officeart/2005/8/layout/hierarchy2"/>
    <dgm:cxn modelId="{9C770974-1256-0241-B85D-FBBB7675BC9C}" type="presParOf" srcId="{A5074600-DF33-854C-96F1-11C9B4DADCEC}" destId="{6C562E50-2606-7049-8708-A5923F186296}" srcOrd="0" destOrd="0" presId="urn:microsoft.com/office/officeart/2005/8/layout/hierarchy2"/>
    <dgm:cxn modelId="{41E7409D-4D4D-7941-B68E-5C15EC3819A3}" type="presParOf" srcId="{A1617DFF-D8A7-0943-ACC4-14FC3DD0CBF2}" destId="{94F51BC5-1DA7-7D47-BDEF-274974D0FCDC}" srcOrd="1" destOrd="0" presId="urn:microsoft.com/office/officeart/2005/8/layout/hierarchy2"/>
    <dgm:cxn modelId="{C9DDBC14-5592-B54E-AFA3-DB7123B3D710}" type="presParOf" srcId="{94F51BC5-1DA7-7D47-BDEF-274974D0FCDC}" destId="{F4E02F4E-FF22-6C4C-B950-B3E52B40145E}" srcOrd="0" destOrd="0" presId="urn:microsoft.com/office/officeart/2005/8/layout/hierarchy2"/>
    <dgm:cxn modelId="{762FD810-F750-3349-900C-4986B66A14E3}" type="presParOf" srcId="{94F51BC5-1DA7-7D47-BDEF-274974D0FCDC}" destId="{E4ACA515-F641-3341-86B5-E67A2BF4A98A}" srcOrd="1" destOrd="0" presId="urn:microsoft.com/office/officeart/2005/8/layout/hierarchy2"/>
    <dgm:cxn modelId="{A146CBFE-7C77-764E-9E0E-9820909574E5}" type="presParOf" srcId="{E4ACA515-F641-3341-86B5-E67A2BF4A98A}" destId="{7099B9BF-2F55-A142-93B1-478555E98D43}" srcOrd="0" destOrd="0" presId="urn:microsoft.com/office/officeart/2005/8/layout/hierarchy2"/>
    <dgm:cxn modelId="{767C711C-2759-7A49-9891-AFF7BD014ADA}" type="presParOf" srcId="{7099B9BF-2F55-A142-93B1-478555E98D43}" destId="{AD562240-75B4-5D45-8714-30AFC661BBE1}" srcOrd="0" destOrd="0" presId="urn:microsoft.com/office/officeart/2005/8/layout/hierarchy2"/>
    <dgm:cxn modelId="{A1CD3DDB-55BD-004B-9978-46CA8E11A2DE}" type="presParOf" srcId="{E4ACA515-F641-3341-86B5-E67A2BF4A98A}" destId="{B48B9155-59B7-9848-A898-1A8C75806353}" srcOrd="1" destOrd="0" presId="urn:microsoft.com/office/officeart/2005/8/layout/hierarchy2"/>
    <dgm:cxn modelId="{0A0BA7E9-8EC1-0243-B647-723ACB3D6A50}" type="presParOf" srcId="{B48B9155-59B7-9848-A898-1A8C75806353}" destId="{3102D46C-6F40-4746-AA2B-14C3FD88FFF0}" srcOrd="0" destOrd="0" presId="urn:microsoft.com/office/officeart/2005/8/layout/hierarchy2"/>
    <dgm:cxn modelId="{AD8AF602-3FB8-9947-B784-433CAAD0CB94}" type="presParOf" srcId="{B48B9155-59B7-9848-A898-1A8C75806353}" destId="{2C556E8A-23E7-B94E-8A52-DB9905BD605E}" srcOrd="1" destOrd="0" presId="urn:microsoft.com/office/officeart/2005/8/layout/hierarchy2"/>
    <dgm:cxn modelId="{97749971-7C01-104F-812B-DC300905BC06}" type="presParOf" srcId="{9970FA2A-C9EF-7945-A7B8-072AB30F07FF}" destId="{51E78CE8-32FC-374E-973F-4FE6D6807CD0}" srcOrd="2" destOrd="0" presId="urn:microsoft.com/office/officeart/2005/8/layout/hierarchy2"/>
    <dgm:cxn modelId="{709DAEEE-8289-B84F-AD21-535AE47040AE}" type="presParOf" srcId="{51E78CE8-32FC-374E-973F-4FE6D6807CD0}" destId="{79288B04-1C0D-2F4D-9B01-16CB738EC58E}" srcOrd="0" destOrd="0" presId="urn:microsoft.com/office/officeart/2005/8/layout/hierarchy2"/>
    <dgm:cxn modelId="{AB0D5C0E-3147-AD43-A7C3-6B0B649E20E8}" type="presParOf" srcId="{9970FA2A-C9EF-7945-A7B8-072AB30F07FF}" destId="{CD27FBCE-FE47-744E-8601-90B42534413B}" srcOrd="3" destOrd="0" presId="urn:microsoft.com/office/officeart/2005/8/layout/hierarchy2"/>
    <dgm:cxn modelId="{72593F33-7A05-0541-ADD2-DC08DD4B5C8E}" type="presParOf" srcId="{CD27FBCE-FE47-744E-8601-90B42534413B}" destId="{6A270B9A-391C-3246-A9EF-4B392A2E263B}" srcOrd="0" destOrd="0" presId="urn:microsoft.com/office/officeart/2005/8/layout/hierarchy2"/>
    <dgm:cxn modelId="{BDCB8332-49FC-C640-B4BC-3B3D7B327AC1}" type="presParOf" srcId="{CD27FBCE-FE47-744E-8601-90B42534413B}" destId="{B6B06404-7D31-4F4C-8B88-95952CC5C4D6}" srcOrd="1" destOrd="0" presId="urn:microsoft.com/office/officeart/2005/8/layout/hierarchy2"/>
    <dgm:cxn modelId="{F7C51F12-EA89-5B45-A1E3-D15D982ED5CE}" type="presParOf" srcId="{B6B06404-7D31-4F4C-8B88-95952CC5C4D6}" destId="{AC49A770-C1D7-E140-A9CF-C4BC4614E3BC}" srcOrd="0" destOrd="0" presId="urn:microsoft.com/office/officeart/2005/8/layout/hierarchy2"/>
    <dgm:cxn modelId="{A75F0F1C-B768-7844-B21A-C25A5C1E01E0}" type="presParOf" srcId="{AC49A770-C1D7-E140-A9CF-C4BC4614E3BC}" destId="{319C6574-8253-6047-888E-21183EBFA23F}" srcOrd="0" destOrd="0" presId="urn:microsoft.com/office/officeart/2005/8/layout/hierarchy2"/>
    <dgm:cxn modelId="{FA4FFE63-7094-F04F-9A14-012EEDA08F2F}" type="presParOf" srcId="{B6B06404-7D31-4F4C-8B88-95952CC5C4D6}" destId="{455B6C2D-B920-2C4E-A475-9F5CE01F9DD6}" srcOrd="1" destOrd="0" presId="urn:microsoft.com/office/officeart/2005/8/layout/hierarchy2"/>
    <dgm:cxn modelId="{8368CA12-A493-8A4E-A1B1-9702F60DEC33}" type="presParOf" srcId="{455B6C2D-B920-2C4E-A475-9F5CE01F9DD6}" destId="{FC9AAAE5-FCD9-A243-B697-6521284270DE}" srcOrd="0" destOrd="0" presId="urn:microsoft.com/office/officeart/2005/8/layout/hierarchy2"/>
    <dgm:cxn modelId="{15E8DA08-8509-8D46-B126-3C0552ED5431}" type="presParOf" srcId="{455B6C2D-B920-2C4E-A475-9F5CE01F9DD6}" destId="{519B87D9-133E-F944-9472-A883BAB3ED65}" srcOrd="1" destOrd="0" presId="urn:microsoft.com/office/officeart/2005/8/layout/hierarchy2"/>
    <dgm:cxn modelId="{B86838AE-82E6-AC43-9398-6D6E36EE4FD5}" type="presParOf" srcId="{519B87D9-133E-F944-9472-A883BAB3ED65}" destId="{19FCF3DB-BC46-4D44-AF52-2EB59308C4C0}" srcOrd="0" destOrd="0" presId="urn:microsoft.com/office/officeart/2005/8/layout/hierarchy2"/>
    <dgm:cxn modelId="{FE962FCF-5D40-1E46-81C4-32C3E4309547}" type="presParOf" srcId="{19FCF3DB-BC46-4D44-AF52-2EB59308C4C0}" destId="{8AF485DD-4832-7046-A160-8A868DD3CAEE}" srcOrd="0" destOrd="0" presId="urn:microsoft.com/office/officeart/2005/8/layout/hierarchy2"/>
    <dgm:cxn modelId="{B3388B00-3A99-904E-8A09-71AE0E9D35DE}" type="presParOf" srcId="{519B87D9-133E-F944-9472-A883BAB3ED65}" destId="{9ADEA8C8-04AB-6046-AB04-0D5F359C40EC}" srcOrd="1" destOrd="0" presId="urn:microsoft.com/office/officeart/2005/8/layout/hierarchy2"/>
    <dgm:cxn modelId="{70A1A4CC-F085-FE4A-99FA-DA9B5CD116D9}" type="presParOf" srcId="{9ADEA8C8-04AB-6046-AB04-0D5F359C40EC}" destId="{240A99EC-7C41-B24E-B5A1-BBF13CBD0262}" srcOrd="0" destOrd="0" presId="urn:microsoft.com/office/officeart/2005/8/layout/hierarchy2"/>
    <dgm:cxn modelId="{55B69C47-29B6-174F-9E55-90392DF6F1D3}" type="presParOf" srcId="{9ADEA8C8-04AB-6046-AB04-0D5F359C40EC}" destId="{F96DB6BB-90C6-2945-AB7C-5C3BB51CEB14}" srcOrd="1" destOrd="0" presId="urn:microsoft.com/office/officeart/2005/8/layout/hierarchy2"/>
    <dgm:cxn modelId="{6D707095-9ABF-8C4A-8976-ADC2FF690491}" type="presParOf" srcId="{853C4F97-A73B-434C-8730-D68C4BF38B60}" destId="{77CB688C-2EAA-E140-B3C1-42FF5DB8140A}" srcOrd="2" destOrd="0" presId="urn:microsoft.com/office/officeart/2005/8/layout/hierarchy2"/>
    <dgm:cxn modelId="{86A5B766-68E3-F54B-A191-0F28DD263E2A}" type="presParOf" srcId="{77CB688C-2EAA-E140-B3C1-42FF5DB8140A}" destId="{DC9BF7A6-435B-9E46-A125-B42AB9A299FA}" srcOrd="0" destOrd="0" presId="urn:microsoft.com/office/officeart/2005/8/layout/hierarchy2"/>
    <dgm:cxn modelId="{6D020DCF-2C6D-2A43-9BDF-6823315EBADA}" type="presParOf" srcId="{853C4F97-A73B-434C-8730-D68C4BF38B60}" destId="{C7D96C4D-B379-AE4F-95C3-7A8B770BB6B2}" srcOrd="3" destOrd="0" presId="urn:microsoft.com/office/officeart/2005/8/layout/hierarchy2"/>
    <dgm:cxn modelId="{FA3DB0E5-2EB7-404B-9DA3-EC24EE4F3A2A}" type="presParOf" srcId="{C7D96C4D-B379-AE4F-95C3-7A8B770BB6B2}" destId="{043F985C-17DF-6C47-8D39-78E2FA978EA4}" srcOrd="0" destOrd="0" presId="urn:microsoft.com/office/officeart/2005/8/layout/hierarchy2"/>
    <dgm:cxn modelId="{5D8A8E61-F811-D14C-9E9D-A8B3A27E9F11}" type="presParOf" srcId="{C7D96C4D-B379-AE4F-95C3-7A8B770BB6B2}" destId="{D877714F-650C-4943-8FA4-7E4FE908374E}" srcOrd="1" destOrd="0" presId="urn:microsoft.com/office/officeart/2005/8/layout/hierarchy2"/>
    <dgm:cxn modelId="{C2E0B651-1BEC-A646-BE1A-E2DE311F6429}" type="presParOf" srcId="{D877714F-650C-4943-8FA4-7E4FE908374E}" destId="{8EAAE8BA-8A05-4E4C-BDD4-AE72EB43C0B7}" srcOrd="0" destOrd="0" presId="urn:microsoft.com/office/officeart/2005/8/layout/hierarchy2"/>
    <dgm:cxn modelId="{0C1807BD-F43C-1E4B-AF03-B1CAAE3E3D95}" type="presParOf" srcId="{8EAAE8BA-8A05-4E4C-BDD4-AE72EB43C0B7}" destId="{07CB6F62-FC46-8C44-9E0A-DE62EA8551D8}" srcOrd="0" destOrd="0" presId="urn:microsoft.com/office/officeart/2005/8/layout/hierarchy2"/>
    <dgm:cxn modelId="{31226AA2-9BA8-6B45-9DE7-5549EDBE09D4}" type="presParOf" srcId="{D877714F-650C-4943-8FA4-7E4FE908374E}" destId="{6A18E743-BE28-7547-8805-D37CA15D7076}" srcOrd="1" destOrd="0" presId="urn:microsoft.com/office/officeart/2005/8/layout/hierarchy2"/>
    <dgm:cxn modelId="{3B525B9E-78EB-834F-9C7B-566B213787D0}" type="presParOf" srcId="{6A18E743-BE28-7547-8805-D37CA15D7076}" destId="{3C4EE06B-C4F9-0248-8CB6-DF4AC82A5259}" srcOrd="0" destOrd="0" presId="urn:microsoft.com/office/officeart/2005/8/layout/hierarchy2"/>
    <dgm:cxn modelId="{199C54FE-4B08-F74A-BAFC-93813826CC2A}" type="presParOf" srcId="{6A18E743-BE28-7547-8805-D37CA15D7076}" destId="{EA04FD20-E552-0448-9CAC-A613064ECBF4}" srcOrd="1" destOrd="0" presId="urn:microsoft.com/office/officeart/2005/8/layout/hierarchy2"/>
    <dgm:cxn modelId="{A08FE3B4-9D0B-E847-A3BF-B4C5BA3B2AA4}" type="presParOf" srcId="{EA04FD20-E552-0448-9CAC-A613064ECBF4}" destId="{209C86CE-88C4-5942-A6AF-08BDFE993C31}" srcOrd="0" destOrd="0" presId="urn:microsoft.com/office/officeart/2005/8/layout/hierarchy2"/>
    <dgm:cxn modelId="{3A0EEF13-9F73-6446-988E-BABE0E592355}" type="presParOf" srcId="{209C86CE-88C4-5942-A6AF-08BDFE993C31}" destId="{AD9932B7-F7FD-D041-945C-C6699F490F0A}" srcOrd="0" destOrd="0" presId="urn:microsoft.com/office/officeart/2005/8/layout/hierarchy2"/>
    <dgm:cxn modelId="{D705069A-0E78-5444-BF74-1CFD71E38429}" type="presParOf" srcId="{EA04FD20-E552-0448-9CAC-A613064ECBF4}" destId="{FA0758E6-6693-304D-AE37-10FD90DE1372}" srcOrd="1" destOrd="0" presId="urn:microsoft.com/office/officeart/2005/8/layout/hierarchy2"/>
    <dgm:cxn modelId="{ACC161CC-CA6F-E147-941C-021F8BC654BE}" type="presParOf" srcId="{FA0758E6-6693-304D-AE37-10FD90DE1372}" destId="{6302BD1A-A022-6847-B030-1162CE8E7C34}" srcOrd="0" destOrd="0" presId="urn:microsoft.com/office/officeart/2005/8/layout/hierarchy2"/>
    <dgm:cxn modelId="{5BAF1F2E-717E-CD4A-9826-B88E794EA9F9}" type="presParOf" srcId="{FA0758E6-6693-304D-AE37-10FD90DE1372}" destId="{1F3477B1-8412-3644-8ABF-0B3A7D6486E7}" srcOrd="1" destOrd="0" presId="urn:microsoft.com/office/officeart/2005/8/layout/hierarchy2"/>
    <dgm:cxn modelId="{33953F57-1525-E244-92CB-BCBCF01911AD}" type="presParOf" srcId="{1F3477B1-8412-3644-8ABF-0B3A7D6486E7}" destId="{EBC37F26-C80A-1845-9271-91B8C7BAB5A9}" srcOrd="0" destOrd="0" presId="urn:microsoft.com/office/officeart/2005/8/layout/hierarchy2"/>
    <dgm:cxn modelId="{53BD7041-95D9-174C-9EA9-1335587B89DF}" type="presParOf" srcId="{EBC37F26-C80A-1845-9271-91B8C7BAB5A9}" destId="{FD7AB0B8-7EEE-E344-A38F-D35B3C59DEA9}" srcOrd="0" destOrd="0" presId="urn:microsoft.com/office/officeart/2005/8/layout/hierarchy2"/>
    <dgm:cxn modelId="{D21E11B7-4D31-004B-9E21-EAFDDBCF72EC}" type="presParOf" srcId="{1F3477B1-8412-3644-8ABF-0B3A7D6486E7}" destId="{C28C4361-39BE-884A-8B97-DF2996D42D38}" srcOrd="1" destOrd="0" presId="urn:microsoft.com/office/officeart/2005/8/layout/hierarchy2"/>
    <dgm:cxn modelId="{1911EC23-1AE0-074F-8880-A6E60F0AA3A8}" type="presParOf" srcId="{C28C4361-39BE-884A-8B97-DF2996D42D38}" destId="{BDB76C4D-D562-1347-857D-1D5DFF6F679C}" srcOrd="0" destOrd="0" presId="urn:microsoft.com/office/officeart/2005/8/layout/hierarchy2"/>
    <dgm:cxn modelId="{22042ADC-4AAA-FA47-9655-B440704A9B79}" type="presParOf" srcId="{C28C4361-39BE-884A-8B97-DF2996D42D38}" destId="{6749E189-902F-7B4C-ABE7-403761ECDDC7}" srcOrd="1" destOrd="0" presId="urn:microsoft.com/office/officeart/2005/8/layout/hierarchy2"/>
    <dgm:cxn modelId="{58D88704-FBA3-7F40-A46F-EC34310F9438}" type="presParOf" srcId="{D877714F-650C-4943-8FA4-7E4FE908374E}" destId="{BD6BDB26-341B-4043-90BF-E9A0106962BD}" srcOrd="2" destOrd="0" presId="urn:microsoft.com/office/officeart/2005/8/layout/hierarchy2"/>
    <dgm:cxn modelId="{3188F71B-DF80-7746-BF7B-2467A6A6555A}" type="presParOf" srcId="{BD6BDB26-341B-4043-90BF-E9A0106962BD}" destId="{EAEAC617-939F-AB49-A183-04CD28A9C53B}" srcOrd="0" destOrd="0" presId="urn:microsoft.com/office/officeart/2005/8/layout/hierarchy2"/>
    <dgm:cxn modelId="{1D1A2327-5515-7949-B26E-CD59A4663213}" type="presParOf" srcId="{D877714F-650C-4943-8FA4-7E4FE908374E}" destId="{0FC7CEF2-ACC0-B84B-8334-F555EB8DB3B9}" srcOrd="3" destOrd="0" presId="urn:microsoft.com/office/officeart/2005/8/layout/hierarchy2"/>
    <dgm:cxn modelId="{61E6089C-442C-0F4D-80A7-544B043C9829}" type="presParOf" srcId="{0FC7CEF2-ACC0-B84B-8334-F555EB8DB3B9}" destId="{3C73D5BE-63E0-3F45-9BFB-A5C2D02BEDB5}" srcOrd="0" destOrd="0" presId="urn:microsoft.com/office/officeart/2005/8/layout/hierarchy2"/>
    <dgm:cxn modelId="{85DFEDEE-4FE7-824A-892E-ECDD6D19EF7B}" type="presParOf" srcId="{0FC7CEF2-ACC0-B84B-8334-F555EB8DB3B9}" destId="{B1DAC018-AFA7-614B-9FFA-3B8274832F9B}" srcOrd="1" destOrd="0" presId="urn:microsoft.com/office/officeart/2005/8/layout/hierarchy2"/>
    <dgm:cxn modelId="{29BE740A-8E7D-B945-900E-1AC4D67EBE35}" type="presParOf" srcId="{B1DAC018-AFA7-614B-9FFA-3B8274832F9B}" destId="{9D49343A-F35C-DD49-9F3C-1C67BC973F62}" srcOrd="0" destOrd="0" presId="urn:microsoft.com/office/officeart/2005/8/layout/hierarchy2"/>
    <dgm:cxn modelId="{2BBB2B96-86BD-E446-ACD2-7ED9163A5439}" type="presParOf" srcId="{9D49343A-F35C-DD49-9F3C-1C67BC973F62}" destId="{123C8800-9DD9-2740-9EF7-133DAC6EAAD0}" srcOrd="0" destOrd="0" presId="urn:microsoft.com/office/officeart/2005/8/layout/hierarchy2"/>
    <dgm:cxn modelId="{AD57122F-A30C-CF4A-87B8-2E4417A8CF0C}" type="presParOf" srcId="{B1DAC018-AFA7-614B-9FFA-3B8274832F9B}" destId="{83866C13-D19A-8845-833F-9B40C9EF5C29}" srcOrd="1" destOrd="0" presId="urn:microsoft.com/office/officeart/2005/8/layout/hierarchy2"/>
    <dgm:cxn modelId="{D5FD2356-489F-F248-91BB-C736926DA3C2}" type="presParOf" srcId="{83866C13-D19A-8845-833F-9B40C9EF5C29}" destId="{E47B6E1D-A62F-344C-AE1C-D00631ADE1A1}" srcOrd="0" destOrd="0" presId="urn:microsoft.com/office/officeart/2005/8/layout/hierarchy2"/>
    <dgm:cxn modelId="{3EDB2960-E530-C54D-9848-5267998A9399}" type="presParOf" srcId="{83866C13-D19A-8845-833F-9B40C9EF5C29}" destId="{2D214C33-AB42-AA4B-86EA-F2B4FC1B0806}" srcOrd="1" destOrd="0" presId="urn:microsoft.com/office/officeart/2005/8/layout/hierarchy2"/>
    <dgm:cxn modelId="{85086014-0FA0-3545-B83A-A3846A66D036}" type="presParOf" srcId="{2D214C33-AB42-AA4B-86EA-F2B4FC1B0806}" destId="{9781405C-999B-EA4B-A99C-FB5836752C42}" srcOrd="0" destOrd="0" presId="urn:microsoft.com/office/officeart/2005/8/layout/hierarchy2"/>
    <dgm:cxn modelId="{CAD503EB-99EC-4645-876F-9E54EA374681}" type="presParOf" srcId="{9781405C-999B-EA4B-A99C-FB5836752C42}" destId="{9191E3F3-C832-F64D-9B30-61C31A264188}" srcOrd="0" destOrd="0" presId="urn:microsoft.com/office/officeart/2005/8/layout/hierarchy2"/>
    <dgm:cxn modelId="{B47230E1-2EEA-EA42-B8F6-3ABC06EB2DB3}" type="presParOf" srcId="{2D214C33-AB42-AA4B-86EA-F2B4FC1B0806}" destId="{271CF252-57F4-3C48-9C78-8BA0D1AFAE0E}" srcOrd="1" destOrd="0" presId="urn:microsoft.com/office/officeart/2005/8/layout/hierarchy2"/>
    <dgm:cxn modelId="{8793E311-DB02-8B40-AF3B-189D2613FC97}" type="presParOf" srcId="{271CF252-57F4-3C48-9C78-8BA0D1AFAE0E}" destId="{579B3AFC-C6F1-2248-A6FE-643804B03858}" srcOrd="0" destOrd="0" presId="urn:microsoft.com/office/officeart/2005/8/layout/hierarchy2"/>
    <dgm:cxn modelId="{1908DC66-D5E4-BC48-9FA7-5AAC20600068}" type="presParOf" srcId="{271CF252-57F4-3C48-9C78-8BA0D1AFAE0E}" destId="{7C70B5B9-E4F7-E74C-982B-E5BDD853B6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94EF65-66B1-3D4B-96B1-B5761C90BA59}" type="doc">
      <dgm:prSet loTypeId="urn:microsoft.com/office/officeart/2005/8/layout/radial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D82798-0137-3F40-8CB3-E621BDAD5AC4}">
      <dgm:prSet phldrT="[Текст]" custT="1"/>
      <dgm:spPr>
        <a:gradFill flip="none"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 lIns="0" rIns="0"/>
        <a:lstStyle/>
        <a:p>
          <a:r>
            <a:rPr lang="ru-RU" sz="24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Бюджетная</a:t>
          </a:r>
          <a:r>
            <a:rPr lang="ru-RU" sz="20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 информация</a:t>
          </a:r>
          <a:endParaRPr lang="ru-RU" sz="20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1D81229-BFD8-4C4A-B944-B70BB53D2172}" type="parTrans" cxnId="{8CFC920F-262C-2248-874D-86E4EA6D0B26}">
      <dgm:prSet/>
      <dgm:spPr/>
      <dgm:t>
        <a:bodyPr/>
        <a:lstStyle/>
        <a:p>
          <a:endParaRPr lang="ru-RU"/>
        </a:p>
      </dgm:t>
    </dgm:pt>
    <dgm:pt modelId="{38E866B4-CB40-DF4D-ADC4-4CEFA2A54A65}" type="sibTrans" cxnId="{8CFC920F-262C-2248-874D-86E4EA6D0B26}">
      <dgm:prSet/>
      <dgm:spPr/>
      <dgm:t>
        <a:bodyPr/>
        <a:lstStyle/>
        <a:p>
          <a:endParaRPr lang="ru-RU"/>
        </a:p>
      </dgm:t>
    </dgm:pt>
    <dgm:pt modelId="{5448D88A-0A3F-D549-A578-C5932ED35F7B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 lIns="0" rIns="0"/>
        <a:lstStyle/>
        <a:p>
          <a:r>
            <a:rPr lang="ru-RU" sz="20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СГС "Бюджетная информация"</a:t>
          </a:r>
          <a:endParaRPr lang="ru-RU" sz="20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DBC819A6-2850-DB4C-B3C4-029743974419}" type="parTrans" cxnId="{0A706DFF-337D-A34A-BF41-310CD3B7FE6C}">
      <dgm:prSet/>
      <dgm:spPr/>
      <dgm:t>
        <a:bodyPr/>
        <a:lstStyle/>
        <a:p>
          <a:endParaRPr lang="ru-RU"/>
        </a:p>
      </dgm:t>
    </dgm:pt>
    <dgm:pt modelId="{2348749E-3447-5145-A865-F2FCF5743A33}" type="sibTrans" cxnId="{0A706DFF-337D-A34A-BF41-310CD3B7FE6C}">
      <dgm:prSet/>
      <dgm:spPr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ru-RU"/>
        </a:p>
      </dgm:t>
    </dgm:pt>
    <dgm:pt modelId="{62856E3C-DFB8-E244-91CD-962FE876B140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 lIns="0" rIns="0"/>
        <a:lstStyle/>
        <a:p>
          <a:r>
            <a:rPr lang="ru-RU" sz="22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Инструкция 191н</a:t>
          </a:r>
          <a:endParaRPr lang="ru-RU" sz="22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CED079E-0F03-E144-8996-69FABBF62817}" type="parTrans" cxnId="{0D024BCD-CA4A-B949-A574-241DFE39D4DF}">
      <dgm:prSet/>
      <dgm:spPr/>
      <dgm:t>
        <a:bodyPr/>
        <a:lstStyle/>
        <a:p>
          <a:endParaRPr lang="ru-RU"/>
        </a:p>
      </dgm:t>
    </dgm:pt>
    <dgm:pt modelId="{0D13268D-B890-1343-8E89-922A72221E5F}" type="sibTrans" cxnId="{0D024BCD-CA4A-B949-A574-241DFE39D4DF}">
      <dgm:prSet/>
      <dgm:spPr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ru-RU"/>
        </a:p>
      </dgm:t>
    </dgm:pt>
    <dgm:pt modelId="{20131944-200B-664F-B64D-A260173BFDEA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2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Инструкция 33н</a:t>
          </a:r>
          <a:endParaRPr lang="ru-RU" sz="22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C72998E-B705-D444-B131-4B1B61830717}" type="parTrans" cxnId="{8B53FA1B-E85A-3449-B52A-8EFBC5FD079C}">
      <dgm:prSet/>
      <dgm:spPr/>
      <dgm:t>
        <a:bodyPr/>
        <a:lstStyle/>
        <a:p>
          <a:endParaRPr lang="ru-RU"/>
        </a:p>
      </dgm:t>
    </dgm:pt>
    <dgm:pt modelId="{D546D528-B45E-804F-9462-A612C81404AA}" type="sibTrans" cxnId="{8B53FA1B-E85A-3449-B52A-8EFBC5FD079C}">
      <dgm:prSet/>
      <dgm:sp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ru-RU"/>
        </a:p>
      </dgm:t>
    </dgm:pt>
    <dgm:pt modelId="{12E2198E-A2D7-EC4E-B5EC-0CD646F0A468}">
      <dgm:prSet phldrT="[Текст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БК</a:t>
          </a:r>
          <a:endParaRPr lang="ru-RU" sz="24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A9131D1-C790-8D43-BAE9-DE21A30E3A94}" type="parTrans" cxnId="{AEB260E8-6D13-BB43-9E28-E19675F8AF66}">
      <dgm:prSet/>
      <dgm:spPr/>
      <dgm:t>
        <a:bodyPr/>
        <a:lstStyle/>
        <a:p>
          <a:endParaRPr lang="ru-RU"/>
        </a:p>
      </dgm:t>
    </dgm:pt>
    <dgm:pt modelId="{6D2AB626-974C-F644-82BF-BD1B497CEAE1}" type="sibTrans" cxnId="{AEB260E8-6D13-BB43-9E28-E19675F8AF66}">
      <dgm:prSet/>
      <dgm:spPr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ru-RU"/>
        </a:p>
      </dgm:t>
    </dgm:pt>
    <dgm:pt modelId="{117DB703-8D4E-6448-A0BA-1448F7270B8E}">
      <dgm:prSet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24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СГС "</a:t>
          </a:r>
          <a:r>
            <a:rPr lang="ru-RU" sz="2400" b="1" dirty="0" err="1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Концеп-туальные</a:t>
          </a:r>
          <a:r>
            <a:rPr lang="ru-RU" sz="2400" b="1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 основы"</a:t>
          </a:r>
          <a:endParaRPr lang="ru-RU" sz="2400" b="1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EDD1AF3D-0B14-7546-8D22-062B978183D4}" type="parTrans" cxnId="{07C1257D-68F4-934E-8B4B-BEF5C8EC3036}">
      <dgm:prSet/>
      <dgm:spPr/>
      <dgm:t>
        <a:bodyPr/>
        <a:lstStyle/>
        <a:p>
          <a:endParaRPr lang="ru-RU"/>
        </a:p>
      </dgm:t>
    </dgm:pt>
    <dgm:pt modelId="{3A3987A6-7EA4-E24D-931F-147CD9AC936F}" type="sibTrans" cxnId="{07C1257D-68F4-934E-8B4B-BEF5C8EC3036}">
      <dgm:prSet/>
      <dgm:spPr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endParaRPr lang="ru-RU"/>
        </a:p>
      </dgm:t>
    </dgm:pt>
    <dgm:pt modelId="{F83CDEBB-DD7C-0543-A595-DF573BA6470F}" type="pres">
      <dgm:prSet presAssocID="{6694EF65-66B1-3D4B-96B1-B5761C90BA5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348D16-6E58-D141-A109-F67481C7A813}" type="pres">
      <dgm:prSet presAssocID="{1CD82798-0137-3F40-8CB3-E621BDAD5AC4}" presName="centerShape" presStyleLbl="node0" presStyleIdx="0" presStyleCnt="1"/>
      <dgm:spPr/>
      <dgm:t>
        <a:bodyPr/>
        <a:lstStyle/>
        <a:p>
          <a:endParaRPr lang="ru-RU"/>
        </a:p>
      </dgm:t>
    </dgm:pt>
    <dgm:pt modelId="{49576D50-AB43-2242-ADD3-1DE94F74219E}" type="pres">
      <dgm:prSet presAssocID="{5448D88A-0A3F-D549-A578-C5932ED35F7B}" presName="node" presStyleLbl="node1" presStyleIdx="0" presStyleCnt="5" custScaleX="149267" custScaleY="14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00DBE-ECF4-9D41-9BA3-E8935112B867}" type="pres">
      <dgm:prSet presAssocID="{5448D88A-0A3F-D549-A578-C5932ED35F7B}" presName="dummy" presStyleCnt="0"/>
      <dgm:spPr/>
    </dgm:pt>
    <dgm:pt modelId="{030BCB28-977E-C949-9A16-3C559B5A96C0}" type="pres">
      <dgm:prSet presAssocID="{2348749E-3447-5145-A865-F2FCF5743A3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6B7FAEA6-07F9-E64B-B0CD-6188A5F6E910}" type="pres">
      <dgm:prSet presAssocID="{62856E3C-DFB8-E244-91CD-962FE876B140}" presName="node" presStyleLbl="node1" presStyleIdx="1" presStyleCnt="5" custScaleX="149267" custScaleY="14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3FFAC-B63D-8140-9576-A7F94C9B889D}" type="pres">
      <dgm:prSet presAssocID="{62856E3C-DFB8-E244-91CD-962FE876B140}" presName="dummy" presStyleCnt="0"/>
      <dgm:spPr/>
    </dgm:pt>
    <dgm:pt modelId="{6AD4B8F7-3ECB-1F4F-8844-31B3F68BBC48}" type="pres">
      <dgm:prSet presAssocID="{0D13268D-B890-1343-8E89-922A72221E5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488FED4-CFDF-9643-A451-AC5DF3A68FA6}" type="pres">
      <dgm:prSet presAssocID="{20131944-200B-664F-B64D-A260173BFDEA}" presName="node" presStyleLbl="node1" presStyleIdx="2" presStyleCnt="5" custScaleX="149267" custScaleY="14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F4DBE-C26A-9B4E-9CE1-2AC097378856}" type="pres">
      <dgm:prSet presAssocID="{20131944-200B-664F-B64D-A260173BFDEA}" presName="dummy" presStyleCnt="0"/>
      <dgm:spPr/>
    </dgm:pt>
    <dgm:pt modelId="{54A0F5B0-01C2-7C40-8CB9-24F32B69C446}" type="pres">
      <dgm:prSet presAssocID="{D546D528-B45E-804F-9462-A612C81404A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1F2986C-DE0C-134D-84CC-5264FC9A4D23}" type="pres">
      <dgm:prSet presAssocID="{12E2198E-A2D7-EC4E-B5EC-0CD646F0A468}" presName="node" presStyleLbl="node1" presStyleIdx="3" presStyleCnt="5" custScaleX="149267" custScaleY="14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7FF81-2E37-1540-B2E6-4F3B3411464E}" type="pres">
      <dgm:prSet presAssocID="{12E2198E-A2D7-EC4E-B5EC-0CD646F0A468}" presName="dummy" presStyleCnt="0"/>
      <dgm:spPr/>
    </dgm:pt>
    <dgm:pt modelId="{821A3767-A71A-7C47-AE6D-0EA97AC2C355}" type="pres">
      <dgm:prSet presAssocID="{6D2AB626-974C-F644-82BF-BD1B497CEAE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68F81F52-1AB3-E14F-9940-58D56AECC722}" type="pres">
      <dgm:prSet presAssocID="{117DB703-8D4E-6448-A0BA-1448F7270B8E}" presName="node" presStyleLbl="node1" presStyleIdx="4" presStyleCnt="5" custScaleX="149267" custScaleY="14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496A10-0D23-B947-90C1-86E0492ED91A}" type="pres">
      <dgm:prSet presAssocID="{117DB703-8D4E-6448-A0BA-1448F7270B8E}" presName="dummy" presStyleCnt="0"/>
      <dgm:spPr/>
    </dgm:pt>
    <dgm:pt modelId="{B248B032-4523-5E45-A5EA-6D14C542D7C0}" type="pres">
      <dgm:prSet presAssocID="{3A3987A6-7EA4-E24D-931F-147CD9AC936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B53FA1B-E85A-3449-B52A-8EFBC5FD079C}" srcId="{1CD82798-0137-3F40-8CB3-E621BDAD5AC4}" destId="{20131944-200B-664F-B64D-A260173BFDEA}" srcOrd="2" destOrd="0" parTransId="{1C72998E-B705-D444-B131-4B1B61830717}" sibTransId="{D546D528-B45E-804F-9462-A612C81404AA}"/>
    <dgm:cxn modelId="{84C7BF9D-BC8C-314B-9C2E-AA5AD7B03438}" type="presOf" srcId="{6D2AB626-974C-F644-82BF-BD1B497CEAE1}" destId="{821A3767-A71A-7C47-AE6D-0EA97AC2C355}" srcOrd="0" destOrd="0" presId="urn:microsoft.com/office/officeart/2005/8/layout/radial6"/>
    <dgm:cxn modelId="{AB7AE8E2-2E26-8B43-A56A-25F8AD3C72EE}" type="presOf" srcId="{3A3987A6-7EA4-E24D-931F-147CD9AC936F}" destId="{B248B032-4523-5E45-A5EA-6D14C542D7C0}" srcOrd="0" destOrd="0" presId="urn:microsoft.com/office/officeart/2005/8/layout/radial6"/>
    <dgm:cxn modelId="{D538234A-26A6-5B4F-BE9A-A14A09417C52}" type="presOf" srcId="{6694EF65-66B1-3D4B-96B1-B5761C90BA59}" destId="{F83CDEBB-DD7C-0543-A595-DF573BA6470F}" srcOrd="0" destOrd="0" presId="urn:microsoft.com/office/officeart/2005/8/layout/radial6"/>
    <dgm:cxn modelId="{0D024BCD-CA4A-B949-A574-241DFE39D4DF}" srcId="{1CD82798-0137-3F40-8CB3-E621BDAD5AC4}" destId="{62856E3C-DFB8-E244-91CD-962FE876B140}" srcOrd="1" destOrd="0" parTransId="{1CED079E-0F03-E144-8996-69FABBF62817}" sibTransId="{0D13268D-B890-1343-8E89-922A72221E5F}"/>
    <dgm:cxn modelId="{A8EB11D0-03A7-F04C-937B-37955353900B}" type="presOf" srcId="{117DB703-8D4E-6448-A0BA-1448F7270B8E}" destId="{68F81F52-1AB3-E14F-9940-58D56AECC722}" srcOrd="0" destOrd="0" presId="urn:microsoft.com/office/officeart/2005/8/layout/radial6"/>
    <dgm:cxn modelId="{9C26C6F9-BB1D-7E46-8757-0DA2CCE1B5AB}" type="presOf" srcId="{20131944-200B-664F-B64D-A260173BFDEA}" destId="{1488FED4-CFDF-9643-A451-AC5DF3A68FA6}" srcOrd="0" destOrd="0" presId="urn:microsoft.com/office/officeart/2005/8/layout/radial6"/>
    <dgm:cxn modelId="{0E5CC3F9-4D76-C24B-AF10-F61CFEB62C49}" type="presOf" srcId="{D546D528-B45E-804F-9462-A612C81404AA}" destId="{54A0F5B0-01C2-7C40-8CB9-24F32B69C446}" srcOrd="0" destOrd="0" presId="urn:microsoft.com/office/officeart/2005/8/layout/radial6"/>
    <dgm:cxn modelId="{A75022A9-C4D2-9B49-B567-FB2EB52B7B51}" type="presOf" srcId="{0D13268D-B890-1343-8E89-922A72221E5F}" destId="{6AD4B8F7-3ECB-1F4F-8844-31B3F68BBC48}" srcOrd="0" destOrd="0" presId="urn:microsoft.com/office/officeart/2005/8/layout/radial6"/>
    <dgm:cxn modelId="{3501035A-5C3C-A24B-A7A3-3DFA4668568B}" type="presOf" srcId="{1CD82798-0137-3F40-8CB3-E621BDAD5AC4}" destId="{F6348D16-6E58-D141-A109-F67481C7A813}" srcOrd="0" destOrd="0" presId="urn:microsoft.com/office/officeart/2005/8/layout/radial6"/>
    <dgm:cxn modelId="{07C1257D-68F4-934E-8B4B-BEF5C8EC3036}" srcId="{1CD82798-0137-3F40-8CB3-E621BDAD5AC4}" destId="{117DB703-8D4E-6448-A0BA-1448F7270B8E}" srcOrd="4" destOrd="0" parTransId="{EDD1AF3D-0B14-7546-8D22-062B978183D4}" sibTransId="{3A3987A6-7EA4-E24D-931F-147CD9AC936F}"/>
    <dgm:cxn modelId="{AEB260E8-6D13-BB43-9E28-E19675F8AF66}" srcId="{1CD82798-0137-3F40-8CB3-E621BDAD5AC4}" destId="{12E2198E-A2D7-EC4E-B5EC-0CD646F0A468}" srcOrd="3" destOrd="0" parTransId="{1A9131D1-C790-8D43-BAE9-DE21A30E3A94}" sibTransId="{6D2AB626-974C-F644-82BF-BD1B497CEAE1}"/>
    <dgm:cxn modelId="{6E7C7259-56B3-0D4A-837A-E582CF8EDB1C}" type="presOf" srcId="{2348749E-3447-5145-A865-F2FCF5743A33}" destId="{030BCB28-977E-C949-9A16-3C559B5A96C0}" srcOrd="0" destOrd="0" presId="urn:microsoft.com/office/officeart/2005/8/layout/radial6"/>
    <dgm:cxn modelId="{5280AAD1-A6DF-354E-B5EE-190B1B5A3E9C}" type="presOf" srcId="{5448D88A-0A3F-D549-A578-C5932ED35F7B}" destId="{49576D50-AB43-2242-ADD3-1DE94F74219E}" srcOrd="0" destOrd="0" presId="urn:microsoft.com/office/officeart/2005/8/layout/radial6"/>
    <dgm:cxn modelId="{0A706DFF-337D-A34A-BF41-310CD3B7FE6C}" srcId="{1CD82798-0137-3F40-8CB3-E621BDAD5AC4}" destId="{5448D88A-0A3F-D549-A578-C5932ED35F7B}" srcOrd="0" destOrd="0" parTransId="{DBC819A6-2850-DB4C-B3C4-029743974419}" sibTransId="{2348749E-3447-5145-A865-F2FCF5743A33}"/>
    <dgm:cxn modelId="{A73C14F8-4FC6-6949-A3D6-FD5632885782}" type="presOf" srcId="{62856E3C-DFB8-E244-91CD-962FE876B140}" destId="{6B7FAEA6-07F9-E64B-B0CD-6188A5F6E910}" srcOrd="0" destOrd="0" presId="urn:microsoft.com/office/officeart/2005/8/layout/radial6"/>
    <dgm:cxn modelId="{8CFC920F-262C-2248-874D-86E4EA6D0B26}" srcId="{6694EF65-66B1-3D4B-96B1-B5761C90BA59}" destId="{1CD82798-0137-3F40-8CB3-E621BDAD5AC4}" srcOrd="0" destOrd="0" parTransId="{11D81229-BFD8-4C4A-B944-B70BB53D2172}" sibTransId="{38E866B4-CB40-DF4D-ADC4-4CEFA2A54A65}"/>
    <dgm:cxn modelId="{0C0E521D-D5BD-E745-A9A9-83738B1A2603}" type="presOf" srcId="{12E2198E-A2D7-EC4E-B5EC-0CD646F0A468}" destId="{E1F2986C-DE0C-134D-84CC-5264FC9A4D23}" srcOrd="0" destOrd="0" presId="urn:microsoft.com/office/officeart/2005/8/layout/radial6"/>
    <dgm:cxn modelId="{879DF02D-26FC-8846-AD87-15F399A3C008}" type="presParOf" srcId="{F83CDEBB-DD7C-0543-A595-DF573BA6470F}" destId="{F6348D16-6E58-D141-A109-F67481C7A813}" srcOrd="0" destOrd="0" presId="urn:microsoft.com/office/officeart/2005/8/layout/radial6"/>
    <dgm:cxn modelId="{920F933B-8F31-1C42-8E37-4EA514E00EC5}" type="presParOf" srcId="{F83CDEBB-DD7C-0543-A595-DF573BA6470F}" destId="{49576D50-AB43-2242-ADD3-1DE94F74219E}" srcOrd="1" destOrd="0" presId="urn:microsoft.com/office/officeart/2005/8/layout/radial6"/>
    <dgm:cxn modelId="{2AA5ACE0-F8A6-A64D-8FCC-CF835FCBE016}" type="presParOf" srcId="{F83CDEBB-DD7C-0543-A595-DF573BA6470F}" destId="{FE300DBE-ECF4-9D41-9BA3-E8935112B867}" srcOrd="2" destOrd="0" presId="urn:microsoft.com/office/officeart/2005/8/layout/radial6"/>
    <dgm:cxn modelId="{F6252C32-947F-1A4B-909D-97429BE85940}" type="presParOf" srcId="{F83CDEBB-DD7C-0543-A595-DF573BA6470F}" destId="{030BCB28-977E-C949-9A16-3C559B5A96C0}" srcOrd="3" destOrd="0" presId="urn:microsoft.com/office/officeart/2005/8/layout/radial6"/>
    <dgm:cxn modelId="{222DAB33-1C6A-2A46-821A-82661605E84B}" type="presParOf" srcId="{F83CDEBB-DD7C-0543-A595-DF573BA6470F}" destId="{6B7FAEA6-07F9-E64B-B0CD-6188A5F6E910}" srcOrd="4" destOrd="0" presId="urn:microsoft.com/office/officeart/2005/8/layout/radial6"/>
    <dgm:cxn modelId="{BC2B34DD-CD6D-5E4C-8243-1F8003D22637}" type="presParOf" srcId="{F83CDEBB-DD7C-0543-A595-DF573BA6470F}" destId="{B4E3FFAC-B63D-8140-9576-A7F94C9B889D}" srcOrd="5" destOrd="0" presId="urn:microsoft.com/office/officeart/2005/8/layout/radial6"/>
    <dgm:cxn modelId="{897EC7DE-46D1-EE49-AD24-343741E5E3B1}" type="presParOf" srcId="{F83CDEBB-DD7C-0543-A595-DF573BA6470F}" destId="{6AD4B8F7-3ECB-1F4F-8844-31B3F68BBC48}" srcOrd="6" destOrd="0" presId="urn:microsoft.com/office/officeart/2005/8/layout/radial6"/>
    <dgm:cxn modelId="{B0078227-0B00-2B4E-AD90-D9FCA27B5090}" type="presParOf" srcId="{F83CDEBB-DD7C-0543-A595-DF573BA6470F}" destId="{1488FED4-CFDF-9643-A451-AC5DF3A68FA6}" srcOrd="7" destOrd="0" presId="urn:microsoft.com/office/officeart/2005/8/layout/radial6"/>
    <dgm:cxn modelId="{680B4CD9-4466-2E4E-A0D7-F2CB243AAC4B}" type="presParOf" srcId="{F83CDEBB-DD7C-0543-A595-DF573BA6470F}" destId="{762F4DBE-C26A-9B4E-9CE1-2AC097378856}" srcOrd="8" destOrd="0" presId="urn:microsoft.com/office/officeart/2005/8/layout/radial6"/>
    <dgm:cxn modelId="{99609B43-83F3-9D4D-BE35-4BCE4D171951}" type="presParOf" srcId="{F83CDEBB-DD7C-0543-A595-DF573BA6470F}" destId="{54A0F5B0-01C2-7C40-8CB9-24F32B69C446}" srcOrd="9" destOrd="0" presId="urn:microsoft.com/office/officeart/2005/8/layout/radial6"/>
    <dgm:cxn modelId="{59FFDB7B-6089-6648-A1F1-1BF205531890}" type="presParOf" srcId="{F83CDEBB-DD7C-0543-A595-DF573BA6470F}" destId="{E1F2986C-DE0C-134D-84CC-5264FC9A4D23}" srcOrd="10" destOrd="0" presId="urn:microsoft.com/office/officeart/2005/8/layout/radial6"/>
    <dgm:cxn modelId="{BB462CCD-7527-FA4A-AB8F-D556F12568D6}" type="presParOf" srcId="{F83CDEBB-DD7C-0543-A595-DF573BA6470F}" destId="{B757FF81-2E37-1540-B2E6-4F3B3411464E}" srcOrd="11" destOrd="0" presId="urn:microsoft.com/office/officeart/2005/8/layout/radial6"/>
    <dgm:cxn modelId="{AEC52D7F-3996-F942-9716-D23E0314B239}" type="presParOf" srcId="{F83CDEBB-DD7C-0543-A595-DF573BA6470F}" destId="{821A3767-A71A-7C47-AE6D-0EA97AC2C355}" srcOrd="12" destOrd="0" presId="urn:microsoft.com/office/officeart/2005/8/layout/radial6"/>
    <dgm:cxn modelId="{60C9158D-2E4C-5D4C-BA70-B02EF5484FF9}" type="presParOf" srcId="{F83CDEBB-DD7C-0543-A595-DF573BA6470F}" destId="{68F81F52-1AB3-E14F-9940-58D56AECC722}" srcOrd="13" destOrd="0" presId="urn:microsoft.com/office/officeart/2005/8/layout/radial6"/>
    <dgm:cxn modelId="{E56EDAD2-50F0-8B46-A767-416DB18B6FF9}" type="presParOf" srcId="{F83CDEBB-DD7C-0543-A595-DF573BA6470F}" destId="{8B496A10-0D23-B947-90C1-86E0492ED91A}" srcOrd="14" destOrd="0" presId="urn:microsoft.com/office/officeart/2005/8/layout/radial6"/>
    <dgm:cxn modelId="{05D4C272-2690-EE42-968A-3B28B85E1BDE}" type="presParOf" srcId="{F83CDEBB-DD7C-0543-A595-DF573BA6470F}" destId="{B248B032-4523-5E45-A5EA-6D14C542D7C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18299-7689-A449-A63D-6C8EFC483CC5}">
      <dsp:nvSpPr>
        <dsp:cNvPr id="0" name=""/>
        <dsp:cNvSpPr/>
      </dsp:nvSpPr>
      <dsp:spPr>
        <a:xfrm>
          <a:off x="7185" y="1546038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15.15.6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9405" y="1578258"/>
        <a:ext cx="2135697" cy="1035628"/>
      </dsp:txXfrm>
    </dsp:sp>
    <dsp:sp modelId="{E9EE1115-D48D-7C40-A4DA-57DFCACE7CCC}">
      <dsp:nvSpPr>
        <dsp:cNvPr id="0" name=""/>
        <dsp:cNvSpPr/>
      </dsp:nvSpPr>
      <dsp:spPr>
        <a:xfrm rot="18485833">
          <a:off x="1934175" y="1514896"/>
          <a:ext cx="1426350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426350" y="199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611691" y="1499169"/>
        <a:ext cx="71317" cy="71317"/>
      </dsp:txXfrm>
    </dsp:sp>
    <dsp:sp modelId="{B02DB549-A023-4E40-AF1D-6E9A67B25001}">
      <dsp:nvSpPr>
        <dsp:cNvPr id="0" name=""/>
        <dsp:cNvSpPr/>
      </dsp:nvSpPr>
      <dsp:spPr>
        <a:xfrm>
          <a:off x="3087377" y="238512"/>
          <a:ext cx="2200137" cy="1470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charset="0"/>
              <a:ea typeface="Times New Roman" charset="0"/>
              <a:cs typeface="Times New Roman" charset="0"/>
            </a:rPr>
            <a:t>нарушение сроков</a:t>
          </a:r>
          <a:endParaRPr lang="ru-RU" sz="2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130436" y="281571"/>
        <a:ext cx="2114019" cy="1384024"/>
      </dsp:txXfrm>
    </dsp:sp>
    <dsp:sp modelId="{733FAA9D-FCC3-A24B-BF91-A4A2373407C6}">
      <dsp:nvSpPr>
        <dsp:cNvPr id="0" name=""/>
        <dsp:cNvSpPr/>
      </dsp:nvSpPr>
      <dsp:spPr>
        <a:xfrm rot="2573537">
          <a:off x="2046740" y="2484928"/>
          <a:ext cx="1201219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201219" y="199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617319" y="2474830"/>
        <a:ext cx="60060" cy="60060"/>
      </dsp:txXfrm>
    </dsp:sp>
    <dsp:sp modelId="{AC77576C-A1B3-0245-9C1C-8C3FCBD7DE1A}">
      <dsp:nvSpPr>
        <dsp:cNvPr id="0" name=""/>
        <dsp:cNvSpPr/>
      </dsp:nvSpPr>
      <dsp:spPr>
        <a:xfrm>
          <a:off x="3087377" y="1873665"/>
          <a:ext cx="2200137" cy="2079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charset="0"/>
              <a:ea typeface="Times New Roman" charset="0"/>
              <a:cs typeface="Times New Roman" charset="0"/>
            </a:rPr>
            <a:t>нарушение порядка учета и отчетности</a:t>
          </a:r>
          <a:endParaRPr lang="ru-RU" sz="2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148297" y="1934585"/>
        <a:ext cx="2078297" cy="1958125"/>
      </dsp:txXfrm>
    </dsp:sp>
    <dsp:sp modelId="{FC044E22-D9F8-E444-9378-1C4C644EBB2F}">
      <dsp:nvSpPr>
        <dsp:cNvPr id="0" name=""/>
        <dsp:cNvSpPr/>
      </dsp:nvSpPr>
      <dsp:spPr>
        <a:xfrm rot="18289469">
          <a:off x="4957003" y="2261177"/>
          <a:ext cx="1541077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541077" y="1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89015" y="2242582"/>
        <a:ext cx="77053" cy="77053"/>
      </dsp:txXfrm>
    </dsp:sp>
    <dsp:sp modelId="{63E4DE3C-E817-2D4F-AD0C-FDCA28727F89}">
      <dsp:nvSpPr>
        <dsp:cNvPr id="0" name=""/>
        <dsp:cNvSpPr/>
      </dsp:nvSpPr>
      <dsp:spPr>
        <a:xfrm>
          <a:off x="6167570" y="1098535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незначительное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199790" y="1130755"/>
        <a:ext cx="2135697" cy="1035628"/>
      </dsp:txXfrm>
    </dsp:sp>
    <dsp:sp modelId="{E6E73646-B04A-EA4E-91C5-3749CC5FD3A6}">
      <dsp:nvSpPr>
        <dsp:cNvPr id="0" name=""/>
        <dsp:cNvSpPr/>
      </dsp:nvSpPr>
      <dsp:spPr>
        <a:xfrm>
          <a:off x="5287515" y="2893717"/>
          <a:ext cx="880054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880054" y="1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705541" y="2891647"/>
        <a:ext cx="44002" cy="44002"/>
      </dsp:txXfrm>
    </dsp:sp>
    <dsp:sp modelId="{B2143D9A-748E-AB45-A6C3-9BD3BB4C9880}">
      <dsp:nvSpPr>
        <dsp:cNvPr id="0" name=""/>
        <dsp:cNvSpPr/>
      </dsp:nvSpPr>
      <dsp:spPr>
        <a:xfrm>
          <a:off x="6167570" y="2363614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значительное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199790" y="2395834"/>
        <a:ext cx="2135697" cy="1035628"/>
      </dsp:txXfrm>
    </dsp:sp>
    <dsp:sp modelId="{53955375-4CEB-6440-A95B-54E48032A8FB}">
      <dsp:nvSpPr>
        <dsp:cNvPr id="0" name=""/>
        <dsp:cNvSpPr/>
      </dsp:nvSpPr>
      <dsp:spPr>
        <a:xfrm rot="3310531">
          <a:off x="4957003" y="3526256"/>
          <a:ext cx="1541077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541077" y="1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89015" y="3507661"/>
        <a:ext cx="77053" cy="77053"/>
      </dsp:txXfrm>
    </dsp:sp>
    <dsp:sp modelId="{70463E1B-DB62-184B-826B-67D72789437D}">
      <dsp:nvSpPr>
        <dsp:cNvPr id="0" name=""/>
        <dsp:cNvSpPr/>
      </dsp:nvSpPr>
      <dsp:spPr>
        <a:xfrm>
          <a:off x="6167570" y="3628693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грубое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199790" y="3660913"/>
        <a:ext cx="2135697" cy="103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C9906-0432-0B43-A681-2C5FB4128D10}">
      <dsp:nvSpPr>
        <dsp:cNvPr id="0" name=""/>
        <dsp:cNvSpPr/>
      </dsp:nvSpPr>
      <dsp:spPr>
        <a:xfrm rot="5400000">
          <a:off x="-207467" y="210897"/>
          <a:ext cx="1383113" cy="968179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16200000" scaled="0"/>
        </a:gradFill>
        <a:ln w="19050" cap="flat" cmpd="tri" algn="ctr">
          <a:solidFill>
            <a:srgbClr val="077A3E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man Old Style" charset="0"/>
              <a:ea typeface="Bookman Old Style" charset="0"/>
              <a:cs typeface="Bookman Old Style" charset="0"/>
            </a:rPr>
            <a:t>1</a:t>
          </a:r>
          <a:endParaRPr lang="ru-RU" sz="2800" b="1" kern="1200" dirty="0">
            <a:latin typeface="Bookman Old Style" charset="0"/>
            <a:ea typeface="Bookman Old Style" charset="0"/>
            <a:cs typeface="Bookman Old Style" charset="0"/>
          </a:endParaRPr>
        </a:p>
      </dsp:txBody>
      <dsp:txXfrm rot="-5400000">
        <a:off x="1" y="487520"/>
        <a:ext cx="968179" cy="414934"/>
      </dsp:txXfrm>
    </dsp:sp>
    <dsp:sp modelId="{34474E9A-6E22-644D-A796-20C5FA336114}">
      <dsp:nvSpPr>
        <dsp:cNvPr id="0" name=""/>
        <dsp:cNvSpPr/>
      </dsp:nvSpPr>
      <dsp:spPr>
        <a:xfrm rot="5400000">
          <a:off x="3687415" y="-2719235"/>
          <a:ext cx="899023" cy="633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tri" algn="ctr">
          <a:solidFill>
            <a:srgbClr val="077A3E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charset="0"/>
              <a:ea typeface="Times New Roman" charset="0"/>
              <a:cs typeface="Times New Roman" charset="0"/>
            </a:rPr>
            <a:t>Федеральные стандарты</a:t>
          </a:r>
          <a:endParaRPr lang="ru-RU" sz="28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968180" y="43887"/>
        <a:ext cx="6293608" cy="811249"/>
      </dsp:txXfrm>
    </dsp:sp>
    <dsp:sp modelId="{13A2CA49-5225-2343-BD9C-2D54873FAD59}">
      <dsp:nvSpPr>
        <dsp:cNvPr id="0" name=""/>
        <dsp:cNvSpPr/>
      </dsp:nvSpPr>
      <dsp:spPr>
        <a:xfrm rot="5400000">
          <a:off x="-207467" y="1448843"/>
          <a:ext cx="1383113" cy="968179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99000">
              <a:schemeClr val="accent3">
                <a:lumMod val="40000"/>
                <a:lumOff val="60000"/>
              </a:schemeClr>
            </a:gs>
          </a:gsLst>
          <a:lin ang="16200000" scaled="0"/>
        </a:gradFill>
        <a:ln w="19050" cap="flat" cmpd="tri" algn="ctr">
          <a:solidFill>
            <a:srgbClr val="077A3E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Bookman Old Style" charset="0"/>
              <a:ea typeface="Bookman Old Style" charset="0"/>
              <a:cs typeface="Bookman Old Style" charset="0"/>
            </a:rPr>
            <a:t>2</a:t>
          </a:r>
          <a:endParaRPr lang="ru-RU" sz="2800" b="1" kern="1200" dirty="0">
            <a:latin typeface="Bookman Old Style" charset="0"/>
            <a:ea typeface="Bookman Old Style" charset="0"/>
            <a:cs typeface="Bookman Old Style" charset="0"/>
          </a:endParaRPr>
        </a:p>
      </dsp:txBody>
      <dsp:txXfrm rot="-5400000">
        <a:off x="1" y="1725466"/>
        <a:ext cx="968179" cy="414934"/>
      </dsp:txXfrm>
    </dsp:sp>
    <dsp:sp modelId="{9B5D6C91-28D2-AF4D-B7E3-1991E3F059EE}">
      <dsp:nvSpPr>
        <dsp:cNvPr id="0" name=""/>
        <dsp:cNvSpPr/>
      </dsp:nvSpPr>
      <dsp:spPr>
        <a:xfrm rot="5400000">
          <a:off x="3687415" y="-1477859"/>
          <a:ext cx="899023" cy="633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tri" algn="ctr">
          <a:solidFill>
            <a:srgbClr val="077A3E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charset="0"/>
              <a:ea typeface="Times New Roman" charset="0"/>
              <a:cs typeface="Times New Roman" charset="0"/>
            </a:rPr>
            <a:t>Отраслевые стандарты</a:t>
          </a:r>
          <a:endParaRPr lang="ru-RU" sz="28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968180" y="1285263"/>
        <a:ext cx="6293608" cy="811249"/>
      </dsp:txXfrm>
    </dsp:sp>
    <dsp:sp modelId="{002D720A-9DFC-A74F-848E-6B3EA24E254A}">
      <dsp:nvSpPr>
        <dsp:cNvPr id="0" name=""/>
        <dsp:cNvSpPr/>
      </dsp:nvSpPr>
      <dsp:spPr>
        <a:xfrm rot="5400000">
          <a:off x="-207467" y="2686789"/>
          <a:ext cx="1383113" cy="968179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99000">
              <a:schemeClr val="accent3">
                <a:lumMod val="40000"/>
                <a:lumOff val="60000"/>
              </a:schemeClr>
            </a:gs>
          </a:gsLst>
          <a:lin ang="16200000" scaled="0"/>
        </a:gradFill>
        <a:ln w="19050" cap="flat" cmpd="tri" algn="ctr">
          <a:solidFill>
            <a:srgbClr val="077A3E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Bookman Old Style" charset="0"/>
              <a:ea typeface="Bookman Old Style" charset="0"/>
              <a:cs typeface="Bookman Old Style" charset="0"/>
            </a:rPr>
            <a:t>3</a:t>
          </a:r>
          <a:endParaRPr lang="ru-RU" sz="2800" b="1" i="0" kern="1200" dirty="0">
            <a:latin typeface="Bookman Old Style" charset="0"/>
            <a:ea typeface="Bookman Old Style" charset="0"/>
            <a:cs typeface="Bookman Old Style" charset="0"/>
          </a:endParaRPr>
        </a:p>
      </dsp:txBody>
      <dsp:txXfrm rot="-5400000">
        <a:off x="1" y="2963412"/>
        <a:ext cx="968179" cy="414934"/>
      </dsp:txXfrm>
    </dsp:sp>
    <dsp:sp modelId="{024CDE80-9DB1-0442-850D-3628B84F382A}">
      <dsp:nvSpPr>
        <dsp:cNvPr id="0" name=""/>
        <dsp:cNvSpPr/>
      </dsp:nvSpPr>
      <dsp:spPr>
        <a:xfrm rot="5400000">
          <a:off x="3687415" y="-239913"/>
          <a:ext cx="899023" cy="633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tri" algn="ctr">
          <a:solidFill>
            <a:srgbClr val="077A3E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charset="0"/>
              <a:ea typeface="Times New Roman" charset="0"/>
              <a:cs typeface="Times New Roman" charset="0"/>
            </a:rPr>
            <a:t>Рекомендации в области бухгалтерского учета</a:t>
          </a:r>
          <a:endParaRPr lang="ru-RU" sz="28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968180" y="2523209"/>
        <a:ext cx="6293608" cy="811249"/>
      </dsp:txXfrm>
    </dsp:sp>
    <dsp:sp modelId="{BD61D08E-82E6-C548-B62D-C1887B885A1D}">
      <dsp:nvSpPr>
        <dsp:cNvPr id="0" name=""/>
        <dsp:cNvSpPr/>
      </dsp:nvSpPr>
      <dsp:spPr>
        <a:xfrm rot="5400000">
          <a:off x="-207467" y="3924736"/>
          <a:ext cx="1383113" cy="968179"/>
        </a:xfrm>
        <a:prstGeom prst="chevron">
          <a:avLst/>
        </a:prstGeom>
        <a:gradFill rotWithShape="0">
          <a:gsLst>
            <a:gs pos="0">
              <a:schemeClr val="accent3">
                <a:lumMod val="75000"/>
              </a:schemeClr>
            </a:gs>
            <a:gs pos="99000">
              <a:schemeClr val="accent3">
                <a:lumMod val="40000"/>
                <a:lumOff val="60000"/>
              </a:schemeClr>
            </a:gs>
          </a:gsLst>
          <a:lin ang="16200000" scaled="0"/>
        </a:gradFill>
        <a:ln w="19050" cap="flat" cmpd="tri" algn="ctr">
          <a:solidFill>
            <a:srgbClr val="077A3E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Bookman Old Style" charset="0"/>
              <a:ea typeface="Bookman Old Style" charset="0"/>
              <a:cs typeface="Bookman Old Style" charset="0"/>
            </a:rPr>
            <a:t>4</a:t>
          </a:r>
          <a:endParaRPr lang="ru-RU" sz="2800" b="1" i="0" kern="1200" dirty="0">
            <a:latin typeface="Bookman Old Style" charset="0"/>
            <a:ea typeface="Bookman Old Style" charset="0"/>
            <a:cs typeface="Bookman Old Style" charset="0"/>
          </a:endParaRPr>
        </a:p>
      </dsp:txBody>
      <dsp:txXfrm rot="-5400000">
        <a:off x="1" y="4201359"/>
        <a:ext cx="968179" cy="414934"/>
      </dsp:txXfrm>
    </dsp:sp>
    <dsp:sp modelId="{02206A15-6963-D642-8843-B348F393A5F2}">
      <dsp:nvSpPr>
        <dsp:cNvPr id="0" name=""/>
        <dsp:cNvSpPr/>
      </dsp:nvSpPr>
      <dsp:spPr>
        <a:xfrm rot="5400000">
          <a:off x="3687415" y="998033"/>
          <a:ext cx="899023" cy="63374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tri" algn="ctr">
          <a:solidFill>
            <a:srgbClr val="077A3E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latin typeface="Times New Roman" charset="0"/>
              <a:ea typeface="Times New Roman" charset="0"/>
              <a:cs typeface="Times New Roman" charset="0"/>
            </a:rPr>
            <a:t>Стандарты экономического субъекта</a:t>
          </a:r>
          <a:endParaRPr lang="ru-RU" sz="28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 rot="-5400000">
        <a:off x="968180" y="3761156"/>
        <a:ext cx="6293608" cy="811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2D26F-7B09-0D49-A067-70F220D0B5B3}">
      <dsp:nvSpPr>
        <dsp:cNvPr id="0" name=""/>
        <dsp:cNvSpPr/>
      </dsp:nvSpPr>
      <dsp:spPr>
        <a:xfrm>
          <a:off x="2177" y="362467"/>
          <a:ext cx="3364931" cy="134597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002060"/>
              </a:solidFill>
            </a:rPr>
            <a:t>Февраль 2019</a:t>
          </a:r>
          <a:endParaRPr lang="ru-RU" sz="4100" b="1" kern="1200" dirty="0">
            <a:solidFill>
              <a:srgbClr val="002060"/>
            </a:solidFill>
          </a:endParaRPr>
        </a:p>
      </dsp:txBody>
      <dsp:txXfrm>
        <a:off x="675163" y="362467"/>
        <a:ext cx="2018959" cy="1345972"/>
      </dsp:txXfrm>
    </dsp:sp>
    <dsp:sp modelId="{8A238791-0CCD-1040-B179-C492FD02C917}">
      <dsp:nvSpPr>
        <dsp:cNvPr id="0" name=""/>
        <dsp:cNvSpPr/>
      </dsp:nvSpPr>
      <dsp:spPr>
        <a:xfrm>
          <a:off x="2929667" y="476875"/>
          <a:ext cx="2792892" cy="111715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002060"/>
              </a:solidFill>
            </a:rPr>
            <a:t>191н</a:t>
          </a:r>
          <a:endParaRPr lang="ru-RU" sz="6000" b="1" kern="1200" dirty="0">
            <a:solidFill>
              <a:srgbClr val="002060"/>
            </a:solidFill>
          </a:endParaRPr>
        </a:p>
      </dsp:txBody>
      <dsp:txXfrm>
        <a:off x="3488246" y="476875"/>
        <a:ext cx="1675735" cy="1117157"/>
      </dsp:txXfrm>
    </dsp:sp>
    <dsp:sp modelId="{874583BF-61E3-A449-8C16-0C85BD2C5F3C}">
      <dsp:nvSpPr>
        <dsp:cNvPr id="0" name=""/>
        <dsp:cNvSpPr/>
      </dsp:nvSpPr>
      <dsp:spPr>
        <a:xfrm>
          <a:off x="5331555" y="476875"/>
          <a:ext cx="2792892" cy="1117157"/>
        </a:xfrm>
        <a:prstGeom prst="chevron">
          <a:avLst/>
        </a:prstGeom>
        <a:solidFill>
          <a:schemeClr val="accent3">
            <a:tint val="40000"/>
            <a:alpha val="90000"/>
            <a:hueOff val="2143371"/>
            <a:satOff val="-2759"/>
            <a:lumOff val="-21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2143371"/>
              <a:satOff val="-2759"/>
              <a:lumOff val="-2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002060"/>
              </a:solidFill>
            </a:rPr>
            <a:t>33н</a:t>
          </a:r>
          <a:endParaRPr lang="ru-RU" sz="6000" b="1" kern="1200" dirty="0">
            <a:solidFill>
              <a:srgbClr val="002060"/>
            </a:solidFill>
          </a:endParaRPr>
        </a:p>
      </dsp:txBody>
      <dsp:txXfrm>
        <a:off x="5890134" y="476875"/>
        <a:ext cx="1675735" cy="1117157"/>
      </dsp:txXfrm>
    </dsp:sp>
    <dsp:sp modelId="{09C87E78-7E79-B749-99B4-9D87AE993ACD}">
      <dsp:nvSpPr>
        <dsp:cNvPr id="0" name=""/>
        <dsp:cNvSpPr/>
      </dsp:nvSpPr>
      <dsp:spPr>
        <a:xfrm>
          <a:off x="2177" y="1896876"/>
          <a:ext cx="3364931" cy="1345972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002060"/>
              </a:solidFill>
            </a:rPr>
            <a:t>Май 2019</a:t>
          </a:r>
          <a:endParaRPr lang="ru-RU" sz="4100" b="1" kern="1200" dirty="0">
            <a:solidFill>
              <a:srgbClr val="002060"/>
            </a:solidFill>
          </a:endParaRPr>
        </a:p>
      </dsp:txBody>
      <dsp:txXfrm>
        <a:off x="675163" y="1896876"/>
        <a:ext cx="2018959" cy="1345972"/>
      </dsp:txXfrm>
    </dsp:sp>
    <dsp:sp modelId="{493EE531-FCD7-804E-9DCD-8F5086320687}">
      <dsp:nvSpPr>
        <dsp:cNvPr id="0" name=""/>
        <dsp:cNvSpPr/>
      </dsp:nvSpPr>
      <dsp:spPr>
        <a:xfrm>
          <a:off x="2929667" y="2011283"/>
          <a:ext cx="2792892" cy="1117157"/>
        </a:xfrm>
        <a:prstGeom prst="chevron">
          <a:avLst/>
        </a:prstGeom>
        <a:solidFill>
          <a:schemeClr val="accent3">
            <a:tint val="40000"/>
            <a:alpha val="90000"/>
            <a:hueOff val="4286742"/>
            <a:satOff val="-5517"/>
            <a:lumOff val="-43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286742"/>
              <a:satOff val="-5517"/>
              <a:lumOff val="-4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002060"/>
              </a:solidFill>
            </a:rPr>
            <a:t>191н</a:t>
          </a:r>
          <a:endParaRPr lang="ru-RU" sz="6000" b="1" kern="1200" dirty="0">
            <a:solidFill>
              <a:srgbClr val="002060"/>
            </a:solidFill>
          </a:endParaRPr>
        </a:p>
      </dsp:txBody>
      <dsp:txXfrm>
        <a:off x="3488246" y="2011283"/>
        <a:ext cx="1675735" cy="1117157"/>
      </dsp:txXfrm>
    </dsp:sp>
    <dsp:sp modelId="{A2BCE841-8699-3444-84FF-348E9048EF6F}">
      <dsp:nvSpPr>
        <dsp:cNvPr id="0" name=""/>
        <dsp:cNvSpPr/>
      </dsp:nvSpPr>
      <dsp:spPr>
        <a:xfrm>
          <a:off x="5331555" y="2011283"/>
          <a:ext cx="2792892" cy="1117157"/>
        </a:xfrm>
        <a:prstGeom prst="chevron">
          <a:avLst/>
        </a:prstGeom>
        <a:solidFill>
          <a:schemeClr val="accent3">
            <a:tint val="40000"/>
            <a:alpha val="90000"/>
            <a:hueOff val="6430112"/>
            <a:satOff val="-8276"/>
            <a:lumOff val="-64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430112"/>
              <a:satOff val="-8276"/>
              <a:lumOff val="-6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002060"/>
              </a:solidFill>
            </a:rPr>
            <a:t>33н</a:t>
          </a:r>
          <a:endParaRPr lang="ru-RU" sz="6000" b="1" kern="1200" dirty="0">
            <a:solidFill>
              <a:srgbClr val="002060"/>
            </a:solidFill>
          </a:endParaRPr>
        </a:p>
      </dsp:txBody>
      <dsp:txXfrm>
        <a:off x="5890134" y="2011283"/>
        <a:ext cx="1675735" cy="1117157"/>
      </dsp:txXfrm>
    </dsp:sp>
    <dsp:sp modelId="{048729F4-A465-134F-A9D3-FD72B751D752}">
      <dsp:nvSpPr>
        <dsp:cNvPr id="0" name=""/>
        <dsp:cNvSpPr/>
      </dsp:nvSpPr>
      <dsp:spPr>
        <a:xfrm>
          <a:off x="2177" y="3431284"/>
          <a:ext cx="3364931" cy="1345972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002060"/>
              </a:solidFill>
            </a:rPr>
            <a:t>???</a:t>
          </a:r>
          <a:endParaRPr lang="ru-RU" sz="4100" b="1" kern="1200" dirty="0">
            <a:solidFill>
              <a:srgbClr val="002060"/>
            </a:solidFill>
          </a:endParaRPr>
        </a:p>
      </dsp:txBody>
      <dsp:txXfrm>
        <a:off x="675163" y="3431284"/>
        <a:ext cx="2018959" cy="1345972"/>
      </dsp:txXfrm>
    </dsp:sp>
    <dsp:sp modelId="{0ACE9C18-2340-D84D-8C85-BA80ED35A462}">
      <dsp:nvSpPr>
        <dsp:cNvPr id="0" name=""/>
        <dsp:cNvSpPr/>
      </dsp:nvSpPr>
      <dsp:spPr>
        <a:xfrm>
          <a:off x="2929667" y="3545692"/>
          <a:ext cx="2792892" cy="1117157"/>
        </a:xfrm>
        <a:prstGeom prst="chevron">
          <a:avLst/>
        </a:prstGeom>
        <a:solidFill>
          <a:schemeClr val="accent3">
            <a:tint val="40000"/>
            <a:alpha val="90000"/>
            <a:hueOff val="8573483"/>
            <a:satOff val="-11034"/>
            <a:lumOff val="-86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8573483"/>
              <a:satOff val="-11034"/>
              <a:lumOff val="-8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002060"/>
              </a:solidFill>
            </a:rPr>
            <a:t>191н</a:t>
          </a:r>
          <a:endParaRPr lang="ru-RU" sz="6000" b="1" kern="1200" dirty="0">
            <a:solidFill>
              <a:srgbClr val="002060"/>
            </a:solidFill>
          </a:endParaRPr>
        </a:p>
      </dsp:txBody>
      <dsp:txXfrm>
        <a:off x="3488246" y="3545692"/>
        <a:ext cx="1675735" cy="1117157"/>
      </dsp:txXfrm>
    </dsp:sp>
    <dsp:sp modelId="{11D2D810-8E23-AC4E-AD4A-8480D1BBC422}">
      <dsp:nvSpPr>
        <dsp:cNvPr id="0" name=""/>
        <dsp:cNvSpPr/>
      </dsp:nvSpPr>
      <dsp:spPr>
        <a:xfrm>
          <a:off x="5331555" y="3545692"/>
          <a:ext cx="2792892" cy="1117157"/>
        </a:xfrm>
        <a:prstGeom prst="chevron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dirty="0" smtClean="0">
              <a:solidFill>
                <a:srgbClr val="002060"/>
              </a:solidFill>
            </a:rPr>
            <a:t>33н</a:t>
          </a:r>
          <a:endParaRPr lang="ru-RU" sz="6000" b="1" kern="1200" dirty="0">
            <a:solidFill>
              <a:srgbClr val="002060"/>
            </a:solidFill>
          </a:endParaRPr>
        </a:p>
      </dsp:txBody>
      <dsp:txXfrm>
        <a:off x="5890134" y="3545692"/>
        <a:ext cx="1675735" cy="1117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31C2C-00CB-7949-8919-B04D706B3B09}">
      <dsp:nvSpPr>
        <dsp:cNvPr id="0" name=""/>
        <dsp:cNvSpPr/>
      </dsp:nvSpPr>
      <dsp:spPr>
        <a:xfrm>
          <a:off x="-5229629" y="-807074"/>
          <a:ext cx="6275049" cy="6275049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CB4FF-9239-EE4F-A964-81DC1D8CF1A3}">
      <dsp:nvSpPr>
        <dsp:cNvPr id="0" name=""/>
        <dsp:cNvSpPr/>
      </dsp:nvSpPr>
      <dsp:spPr>
        <a:xfrm>
          <a:off x="856789" y="665856"/>
          <a:ext cx="6495736" cy="133152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68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Безвозмездная передача (получение) ФА (кроме денежных средств) и НФА</a:t>
          </a:r>
          <a:endParaRPr lang="ru-RU" sz="2800" b="1" kern="1200" dirty="0"/>
        </a:p>
      </dsp:txBody>
      <dsp:txXfrm>
        <a:off x="856789" y="665856"/>
        <a:ext cx="6495736" cy="1331525"/>
      </dsp:txXfrm>
    </dsp:sp>
    <dsp:sp modelId="{2A2D0E40-A992-4747-9EF4-BDE31ABA331F}">
      <dsp:nvSpPr>
        <dsp:cNvPr id="0" name=""/>
        <dsp:cNvSpPr/>
      </dsp:nvSpPr>
      <dsp:spPr>
        <a:xfrm>
          <a:off x="24586" y="499415"/>
          <a:ext cx="1664407" cy="16644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854F997-863A-4843-A642-9234A73B3F62}">
      <dsp:nvSpPr>
        <dsp:cNvPr id="0" name=""/>
        <dsp:cNvSpPr/>
      </dsp:nvSpPr>
      <dsp:spPr>
        <a:xfrm>
          <a:off x="856789" y="2663517"/>
          <a:ext cx="6495736" cy="133152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68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Перечисления и финансовый результат</a:t>
          </a:r>
          <a:endParaRPr lang="ru-RU" sz="2800" b="1" kern="1200" dirty="0"/>
        </a:p>
      </dsp:txBody>
      <dsp:txXfrm>
        <a:off x="856789" y="2663517"/>
        <a:ext cx="6495736" cy="1331525"/>
      </dsp:txXfrm>
    </dsp:sp>
    <dsp:sp modelId="{81A1FA34-36BD-AA4A-9D92-784DB65D1CD3}">
      <dsp:nvSpPr>
        <dsp:cNvPr id="0" name=""/>
        <dsp:cNvSpPr/>
      </dsp:nvSpPr>
      <dsp:spPr>
        <a:xfrm>
          <a:off x="24586" y="2497077"/>
          <a:ext cx="1664407" cy="16644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70BCF-B738-AD44-BF36-7600B8F3007E}">
      <dsp:nvSpPr>
        <dsp:cNvPr id="0" name=""/>
        <dsp:cNvSpPr/>
      </dsp:nvSpPr>
      <dsp:spPr>
        <a:xfrm>
          <a:off x="3932" y="2416261"/>
          <a:ext cx="1333155" cy="666577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Передача </a:t>
          </a:r>
          <a:r>
            <a:rPr lang="ru-RU" sz="2200" kern="1200" smtClean="0">
              <a:latin typeface="Times New Roman" charset="0"/>
              <a:ea typeface="Times New Roman" charset="0"/>
              <a:cs typeface="Times New Roman" charset="0"/>
            </a:rPr>
            <a:t>/ получение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3455" y="2435784"/>
        <a:ext cx="1294109" cy="627531"/>
      </dsp:txXfrm>
    </dsp:sp>
    <dsp:sp modelId="{47D77141-C67C-BD48-87DE-BD8509D8E027}">
      <dsp:nvSpPr>
        <dsp:cNvPr id="0" name=""/>
        <dsp:cNvSpPr/>
      </dsp:nvSpPr>
      <dsp:spPr>
        <a:xfrm rot="18289469">
          <a:off x="1136817" y="2355358"/>
          <a:ext cx="93380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933804" y="10909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80374" y="2342922"/>
        <a:ext cx="46690" cy="46690"/>
      </dsp:txXfrm>
    </dsp:sp>
    <dsp:sp modelId="{7B6DA366-F440-C743-A332-C2B56D2018EC}">
      <dsp:nvSpPr>
        <dsp:cNvPr id="0" name=""/>
        <dsp:cNvSpPr/>
      </dsp:nvSpPr>
      <dsp:spPr>
        <a:xfrm>
          <a:off x="1870350" y="1649696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Внутри ППО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889873" y="1669219"/>
        <a:ext cx="1294109" cy="627531"/>
      </dsp:txXfrm>
    </dsp:sp>
    <dsp:sp modelId="{33A4127A-FDB5-4340-A1BC-DC0F6DAC0CE2}">
      <dsp:nvSpPr>
        <dsp:cNvPr id="0" name=""/>
        <dsp:cNvSpPr/>
      </dsp:nvSpPr>
      <dsp:spPr>
        <a:xfrm rot="19457599">
          <a:off x="3141780" y="1780434"/>
          <a:ext cx="65671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656714" y="1090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3719" y="1774926"/>
        <a:ext cx="32835" cy="32835"/>
      </dsp:txXfrm>
    </dsp:sp>
    <dsp:sp modelId="{8A8047B4-01B1-5248-8241-CEFA6ACEF31E}">
      <dsp:nvSpPr>
        <dsp:cNvPr id="0" name=""/>
        <dsp:cNvSpPr/>
      </dsp:nvSpPr>
      <dsp:spPr>
        <a:xfrm>
          <a:off x="3736768" y="1266414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передает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756291" y="1285937"/>
        <a:ext cx="1294109" cy="627531"/>
      </dsp:txXfrm>
    </dsp:sp>
    <dsp:sp modelId="{A5074600-DF33-854C-96F1-11C9B4DADCEC}">
      <dsp:nvSpPr>
        <dsp:cNvPr id="0" name=""/>
        <dsp:cNvSpPr/>
      </dsp:nvSpPr>
      <dsp:spPr>
        <a:xfrm>
          <a:off x="5069924" y="1588793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3224" y="1586371"/>
        <a:ext cx="26663" cy="26663"/>
      </dsp:txXfrm>
    </dsp:sp>
    <dsp:sp modelId="{F4E02F4E-FF22-6C4C-B950-B3E52B40145E}">
      <dsp:nvSpPr>
        <dsp:cNvPr id="0" name=""/>
        <dsp:cNvSpPr/>
      </dsp:nvSpPr>
      <dsp:spPr>
        <a:xfrm>
          <a:off x="5603186" y="1266414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241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22709" y="1285937"/>
        <a:ext cx="1294109" cy="627531"/>
      </dsp:txXfrm>
    </dsp:sp>
    <dsp:sp modelId="{7099B9BF-2F55-A142-93B1-478555E98D43}">
      <dsp:nvSpPr>
        <dsp:cNvPr id="0" name=""/>
        <dsp:cNvSpPr/>
      </dsp:nvSpPr>
      <dsp:spPr>
        <a:xfrm>
          <a:off x="6936342" y="1588793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9642" y="1586371"/>
        <a:ext cx="26663" cy="26663"/>
      </dsp:txXfrm>
    </dsp:sp>
    <dsp:sp modelId="{3102D46C-6F40-4746-AA2B-14C3FD88FFF0}">
      <dsp:nvSpPr>
        <dsp:cNvPr id="0" name=""/>
        <dsp:cNvSpPr/>
      </dsp:nvSpPr>
      <dsp:spPr>
        <a:xfrm>
          <a:off x="7469604" y="1266414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281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489127" y="1285937"/>
        <a:ext cx="1294109" cy="627531"/>
      </dsp:txXfrm>
    </dsp:sp>
    <dsp:sp modelId="{51E78CE8-32FC-374E-973F-4FE6D6807CD0}">
      <dsp:nvSpPr>
        <dsp:cNvPr id="0" name=""/>
        <dsp:cNvSpPr/>
      </dsp:nvSpPr>
      <dsp:spPr>
        <a:xfrm rot="2142401">
          <a:off x="3141780" y="2163717"/>
          <a:ext cx="65671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656714" y="1090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3719" y="2158208"/>
        <a:ext cx="32835" cy="32835"/>
      </dsp:txXfrm>
    </dsp:sp>
    <dsp:sp modelId="{6A270B9A-391C-3246-A9EF-4B392A2E263B}">
      <dsp:nvSpPr>
        <dsp:cNvPr id="0" name=""/>
        <dsp:cNvSpPr/>
      </dsp:nvSpPr>
      <dsp:spPr>
        <a:xfrm>
          <a:off x="3736768" y="2032978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получает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756291" y="2052501"/>
        <a:ext cx="1294109" cy="627531"/>
      </dsp:txXfrm>
    </dsp:sp>
    <dsp:sp modelId="{AC49A770-C1D7-E140-A9CF-C4BC4614E3BC}">
      <dsp:nvSpPr>
        <dsp:cNvPr id="0" name=""/>
        <dsp:cNvSpPr/>
      </dsp:nvSpPr>
      <dsp:spPr>
        <a:xfrm>
          <a:off x="5069924" y="2355358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3224" y="2352936"/>
        <a:ext cx="26663" cy="26663"/>
      </dsp:txXfrm>
    </dsp:sp>
    <dsp:sp modelId="{FC9AAAE5-FCD9-A243-B697-6521284270DE}">
      <dsp:nvSpPr>
        <dsp:cNvPr id="0" name=""/>
        <dsp:cNvSpPr/>
      </dsp:nvSpPr>
      <dsp:spPr>
        <a:xfrm>
          <a:off x="5603186" y="2032978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191 (189)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22709" y="2052501"/>
        <a:ext cx="1294109" cy="627531"/>
      </dsp:txXfrm>
    </dsp:sp>
    <dsp:sp modelId="{19FCF3DB-BC46-4D44-AF52-2EB59308C4C0}">
      <dsp:nvSpPr>
        <dsp:cNvPr id="0" name=""/>
        <dsp:cNvSpPr/>
      </dsp:nvSpPr>
      <dsp:spPr>
        <a:xfrm>
          <a:off x="6936342" y="2355358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9642" y="2352936"/>
        <a:ext cx="26663" cy="26663"/>
      </dsp:txXfrm>
    </dsp:sp>
    <dsp:sp modelId="{240A99EC-7C41-B24E-B5A1-BBF13CBD0262}">
      <dsp:nvSpPr>
        <dsp:cNvPr id="0" name=""/>
        <dsp:cNvSpPr/>
      </dsp:nvSpPr>
      <dsp:spPr>
        <a:xfrm>
          <a:off x="7469604" y="2032978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489127" y="2052501"/>
        <a:ext cx="1294109" cy="627531"/>
      </dsp:txXfrm>
    </dsp:sp>
    <dsp:sp modelId="{77CB688C-2EAA-E140-B3C1-42FF5DB8140A}">
      <dsp:nvSpPr>
        <dsp:cNvPr id="0" name=""/>
        <dsp:cNvSpPr/>
      </dsp:nvSpPr>
      <dsp:spPr>
        <a:xfrm rot="3310531">
          <a:off x="1136817" y="3121922"/>
          <a:ext cx="93380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933804" y="10909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80374" y="3109487"/>
        <a:ext cx="46690" cy="46690"/>
      </dsp:txXfrm>
    </dsp:sp>
    <dsp:sp modelId="{043F985C-17DF-6C47-8D39-78E2FA978EA4}">
      <dsp:nvSpPr>
        <dsp:cNvPr id="0" name=""/>
        <dsp:cNvSpPr/>
      </dsp:nvSpPr>
      <dsp:spPr>
        <a:xfrm>
          <a:off x="1870350" y="3182825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Между ППО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889873" y="3202348"/>
        <a:ext cx="1294109" cy="627531"/>
      </dsp:txXfrm>
    </dsp:sp>
    <dsp:sp modelId="{8EAAE8BA-8A05-4E4C-BDD4-AE72EB43C0B7}">
      <dsp:nvSpPr>
        <dsp:cNvPr id="0" name=""/>
        <dsp:cNvSpPr/>
      </dsp:nvSpPr>
      <dsp:spPr>
        <a:xfrm rot="19457599">
          <a:off x="3141780" y="3313564"/>
          <a:ext cx="65671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656714" y="1090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3719" y="3308055"/>
        <a:ext cx="32835" cy="32835"/>
      </dsp:txXfrm>
    </dsp:sp>
    <dsp:sp modelId="{3C4EE06B-C4F9-0248-8CB6-DF4AC82A5259}">
      <dsp:nvSpPr>
        <dsp:cNvPr id="0" name=""/>
        <dsp:cNvSpPr/>
      </dsp:nvSpPr>
      <dsp:spPr>
        <a:xfrm>
          <a:off x="3736768" y="2799543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передает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756291" y="2819066"/>
        <a:ext cx="1294109" cy="627531"/>
      </dsp:txXfrm>
    </dsp:sp>
    <dsp:sp modelId="{209C86CE-88C4-5942-A6AF-08BDFE993C31}">
      <dsp:nvSpPr>
        <dsp:cNvPr id="0" name=""/>
        <dsp:cNvSpPr/>
      </dsp:nvSpPr>
      <dsp:spPr>
        <a:xfrm>
          <a:off x="5069924" y="3121922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3224" y="3119500"/>
        <a:ext cx="26663" cy="26663"/>
      </dsp:txXfrm>
    </dsp:sp>
    <dsp:sp modelId="{6302BD1A-A022-6847-B030-1162CE8E7C34}">
      <dsp:nvSpPr>
        <dsp:cNvPr id="0" name=""/>
        <dsp:cNvSpPr/>
      </dsp:nvSpPr>
      <dsp:spPr>
        <a:xfrm>
          <a:off x="5603186" y="2799543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251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22709" y="2819066"/>
        <a:ext cx="1294109" cy="627531"/>
      </dsp:txXfrm>
    </dsp:sp>
    <dsp:sp modelId="{EBC37F26-C80A-1845-9271-91B8C7BAB5A9}">
      <dsp:nvSpPr>
        <dsp:cNvPr id="0" name=""/>
        <dsp:cNvSpPr/>
      </dsp:nvSpPr>
      <dsp:spPr>
        <a:xfrm>
          <a:off x="6936342" y="3121922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9642" y="3119500"/>
        <a:ext cx="26663" cy="26663"/>
      </dsp:txXfrm>
    </dsp:sp>
    <dsp:sp modelId="{BDB76C4D-D562-1347-857D-1D5DFF6F679C}">
      <dsp:nvSpPr>
        <dsp:cNvPr id="0" name=""/>
        <dsp:cNvSpPr/>
      </dsp:nvSpPr>
      <dsp:spPr>
        <a:xfrm>
          <a:off x="7469604" y="2799543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251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489127" y="2819066"/>
        <a:ext cx="1294109" cy="627531"/>
      </dsp:txXfrm>
    </dsp:sp>
    <dsp:sp modelId="{BD6BDB26-341B-4043-90BF-E9A0106962BD}">
      <dsp:nvSpPr>
        <dsp:cNvPr id="0" name=""/>
        <dsp:cNvSpPr/>
      </dsp:nvSpPr>
      <dsp:spPr>
        <a:xfrm rot="2142401">
          <a:off x="3141780" y="3696846"/>
          <a:ext cx="65671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656714" y="1090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3719" y="3691337"/>
        <a:ext cx="32835" cy="32835"/>
      </dsp:txXfrm>
    </dsp:sp>
    <dsp:sp modelId="{3C73D5BE-63E0-3F45-9BFB-A5C2D02BEDB5}">
      <dsp:nvSpPr>
        <dsp:cNvPr id="0" name=""/>
        <dsp:cNvSpPr/>
      </dsp:nvSpPr>
      <dsp:spPr>
        <a:xfrm>
          <a:off x="3736768" y="3566107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получает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756291" y="3585630"/>
        <a:ext cx="1294109" cy="627531"/>
      </dsp:txXfrm>
    </dsp:sp>
    <dsp:sp modelId="{9D49343A-F35C-DD49-9F3C-1C67BC973F62}">
      <dsp:nvSpPr>
        <dsp:cNvPr id="0" name=""/>
        <dsp:cNvSpPr/>
      </dsp:nvSpPr>
      <dsp:spPr>
        <a:xfrm>
          <a:off x="5069924" y="3888487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3224" y="3886065"/>
        <a:ext cx="26663" cy="26663"/>
      </dsp:txXfrm>
    </dsp:sp>
    <dsp:sp modelId="{E47B6E1D-A62F-344C-AE1C-D00631ADE1A1}">
      <dsp:nvSpPr>
        <dsp:cNvPr id="0" name=""/>
        <dsp:cNvSpPr/>
      </dsp:nvSpPr>
      <dsp:spPr>
        <a:xfrm>
          <a:off x="5603186" y="3566107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191 (189)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22709" y="3585630"/>
        <a:ext cx="1294109" cy="627531"/>
      </dsp:txXfrm>
    </dsp:sp>
    <dsp:sp modelId="{9781405C-999B-EA4B-A99C-FB5836752C42}">
      <dsp:nvSpPr>
        <dsp:cNvPr id="0" name=""/>
        <dsp:cNvSpPr/>
      </dsp:nvSpPr>
      <dsp:spPr>
        <a:xfrm>
          <a:off x="6936342" y="3888487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9642" y="3886065"/>
        <a:ext cx="26663" cy="26663"/>
      </dsp:txXfrm>
    </dsp:sp>
    <dsp:sp modelId="{579B3AFC-C6F1-2248-A6FE-643804B03858}">
      <dsp:nvSpPr>
        <dsp:cNvPr id="0" name=""/>
        <dsp:cNvSpPr/>
      </dsp:nvSpPr>
      <dsp:spPr>
        <a:xfrm>
          <a:off x="7469604" y="3566107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489127" y="3585630"/>
        <a:ext cx="1294109" cy="6275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8B032-4523-5E45-A5EA-6D14C542D7C0}">
      <dsp:nvSpPr>
        <dsp:cNvPr id="0" name=""/>
        <dsp:cNvSpPr/>
      </dsp:nvSpPr>
      <dsp:spPr>
        <a:xfrm>
          <a:off x="1490894" y="744394"/>
          <a:ext cx="4829041" cy="4829041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A3767-A71A-7C47-AE6D-0EA97AC2C355}">
      <dsp:nvSpPr>
        <dsp:cNvPr id="0" name=""/>
        <dsp:cNvSpPr/>
      </dsp:nvSpPr>
      <dsp:spPr>
        <a:xfrm>
          <a:off x="1490894" y="744394"/>
          <a:ext cx="4829041" cy="4829041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A0F5B0-01C2-7C40-8CB9-24F32B69C446}">
      <dsp:nvSpPr>
        <dsp:cNvPr id="0" name=""/>
        <dsp:cNvSpPr/>
      </dsp:nvSpPr>
      <dsp:spPr>
        <a:xfrm>
          <a:off x="1490894" y="744394"/>
          <a:ext cx="4829041" cy="4829041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D4B8F7-3ECB-1F4F-8844-31B3F68BBC48}">
      <dsp:nvSpPr>
        <dsp:cNvPr id="0" name=""/>
        <dsp:cNvSpPr/>
      </dsp:nvSpPr>
      <dsp:spPr>
        <a:xfrm>
          <a:off x="1490894" y="744394"/>
          <a:ext cx="4829041" cy="4829041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0BCB28-977E-C949-9A16-3C559B5A96C0}">
      <dsp:nvSpPr>
        <dsp:cNvPr id="0" name=""/>
        <dsp:cNvSpPr/>
      </dsp:nvSpPr>
      <dsp:spPr>
        <a:xfrm>
          <a:off x="1490894" y="744394"/>
          <a:ext cx="4829041" cy="4829041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flip="none" rotWithShape="0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348D16-6E58-D141-A109-F67481C7A813}">
      <dsp:nvSpPr>
        <dsp:cNvPr id="0" name=""/>
        <dsp:cNvSpPr/>
      </dsp:nvSpPr>
      <dsp:spPr>
        <a:xfrm>
          <a:off x="2793668" y="2047169"/>
          <a:ext cx="2223493" cy="2223493"/>
        </a:xfrm>
        <a:prstGeom prst="ellipse">
          <a:avLst/>
        </a:prstGeom>
        <a:gradFill flip="none" rotWithShape="0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Бюджетная</a:t>
          </a:r>
          <a:r>
            <a:rPr lang="ru-RU" sz="20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 информация</a:t>
          </a:r>
          <a:endParaRPr lang="ru-RU" sz="20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119291" y="2372792"/>
        <a:ext cx="1572247" cy="1572247"/>
      </dsp:txXfrm>
    </dsp:sp>
    <dsp:sp modelId="{49576D50-AB43-2242-ADD3-1DE94F74219E}">
      <dsp:nvSpPr>
        <dsp:cNvPr id="0" name=""/>
        <dsp:cNvSpPr/>
      </dsp:nvSpPr>
      <dsp:spPr>
        <a:xfrm>
          <a:off x="2743785" y="-299240"/>
          <a:ext cx="2323259" cy="2199334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СГС "Бюджетная информация"</a:t>
          </a:r>
          <a:endParaRPr lang="ru-RU" sz="20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084018" y="22845"/>
        <a:ext cx="1642793" cy="1555164"/>
      </dsp:txXfrm>
    </dsp:sp>
    <dsp:sp modelId="{6B7FAEA6-07F9-E64B-B0CD-6188A5F6E910}">
      <dsp:nvSpPr>
        <dsp:cNvPr id="0" name=""/>
        <dsp:cNvSpPr/>
      </dsp:nvSpPr>
      <dsp:spPr>
        <a:xfrm>
          <a:off x="4986841" y="1330435"/>
          <a:ext cx="2323259" cy="2199334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Инструкция 191н</a:t>
          </a:r>
          <a:endParaRPr lang="ru-RU" sz="22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7074" y="1652520"/>
        <a:ext cx="1642793" cy="1555164"/>
      </dsp:txXfrm>
    </dsp:sp>
    <dsp:sp modelId="{1488FED4-CFDF-9643-A451-AC5DF3A68FA6}">
      <dsp:nvSpPr>
        <dsp:cNvPr id="0" name=""/>
        <dsp:cNvSpPr/>
      </dsp:nvSpPr>
      <dsp:spPr>
        <a:xfrm>
          <a:off x="4130070" y="3967305"/>
          <a:ext cx="2323259" cy="2199334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Инструкция 33н</a:t>
          </a:r>
          <a:endParaRPr lang="ru-RU" sz="22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470303" y="4289390"/>
        <a:ext cx="1642793" cy="1555164"/>
      </dsp:txXfrm>
    </dsp:sp>
    <dsp:sp modelId="{E1F2986C-DE0C-134D-84CC-5264FC9A4D23}">
      <dsp:nvSpPr>
        <dsp:cNvPr id="0" name=""/>
        <dsp:cNvSpPr/>
      </dsp:nvSpPr>
      <dsp:spPr>
        <a:xfrm>
          <a:off x="1357500" y="3967305"/>
          <a:ext cx="2323259" cy="2199334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БК</a:t>
          </a:r>
          <a:endParaRPr lang="ru-RU" sz="24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697733" y="4289390"/>
        <a:ext cx="1642793" cy="1555164"/>
      </dsp:txXfrm>
    </dsp:sp>
    <dsp:sp modelId="{68F81F52-1AB3-E14F-9940-58D56AECC722}">
      <dsp:nvSpPr>
        <dsp:cNvPr id="0" name=""/>
        <dsp:cNvSpPr/>
      </dsp:nvSpPr>
      <dsp:spPr>
        <a:xfrm>
          <a:off x="500729" y="1330435"/>
          <a:ext cx="2323259" cy="2199334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СГС "</a:t>
          </a:r>
          <a:r>
            <a:rPr lang="ru-RU" sz="2400" b="1" kern="1200" dirty="0" err="1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Концеп-туальные</a:t>
          </a:r>
          <a:r>
            <a:rPr lang="ru-RU" sz="2400" b="1" kern="1200" dirty="0" smtClean="0">
              <a:ln w="31750">
                <a:noFill/>
              </a:ln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 основы"</a:t>
          </a:r>
          <a:endParaRPr lang="ru-RU" sz="2400" b="1" kern="1200" dirty="0">
            <a:ln w="31750">
              <a:noFill/>
            </a:ln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840962" y="1652520"/>
        <a:ext cx="1642793" cy="1555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15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957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097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08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6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795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*Возможно 209 34 будет заменен на 205 36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530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latin typeface="Times New Roman" charset="0"/>
                <a:ea typeface="Times New Roman" charset="0"/>
                <a:cs typeface="Times New Roman" charset="0"/>
              </a:rPr>
              <a:t>1. Перевод остатков:</a:t>
            </a:r>
          </a:p>
          <a:p>
            <a:r>
              <a:rPr lang="ru-RU" sz="1200" i="1" dirty="0" smtClean="0">
                <a:latin typeface="Times New Roman" charset="0"/>
                <a:ea typeface="Times New Roman" charset="0"/>
                <a:cs typeface="Times New Roman" charset="0"/>
              </a:rPr>
              <a:t>520583000 ☞ 520552(62)000</a:t>
            </a:r>
          </a:p>
          <a:p>
            <a:r>
              <a:rPr lang="ru-RU" sz="1200" i="1" dirty="0" smtClean="0">
                <a:latin typeface="Times New Roman" charset="0"/>
                <a:ea typeface="Times New Roman" charset="0"/>
                <a:cs typeface="Times New Roman" charset="0"/>
              </a:rPr>
              <a:t>620584000 ☞ 620562000</a:t>
            </a:r>
          </a:p>
          <a:p>
            <a:r>
              <a:rPr lang="ru-RU" sz="1200" i="1" dirty="0" smtClean="0">
                <a:latin typeface="Times New Roman" charset="0"/>
                <a:ea typeface="Times New Roman" charset="0"/>
                <a:cs typeface="Times New Roman" charset="0"/>
              </a:rPr>
              <a:t>2. Отражение задолженности</a:t>
            </a:r>
          </a:p>
          <a:p>
            <a:r>
              <a:rPr lang="ru-RU" sz="1200" i="1" dirty="0" smtClean="0">
                <a:latin typeface="Times New Roman" charset="0"/>
                <a:ea typeface="Times New Roman" charset="0"/>
                <a:cs typeface="Times New Roman" charset="0"/>
              </a:rPr>
              <a:t>Д 5(6) 20552(62)561 </a:t>
            </a:r>
            <a:r>
              <a:rPr lang="ru-RU" sz="1200" i="1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1200" i="1" dirty="0" smtClean="0">
                <a:latin typeface="Times New Roman" charset="0"/>
                <a:ea typeface="Times New Roman" charset="0"/>
                <a:cs typeface="Times New Roman" charset="0"/>
              </a:rPr>
              <a:t> 5(6) 30305731</a:t>
            </a:r>
          </a:p>
        </p:txBody>
      </p:sp>
    </p:spTree>
    <p:extLst>
      <p:ext uri="{BB962C8B-B14F-4D97-AF65-F5344CB8AC3E}">
        <p14:creationId xmlns:p14="http://schemas.microsoft.com/office/powerpoint/2010/main" val="1630579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88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8375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9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395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565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017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1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30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2514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Бух.отчетность</a:t>
            </a:r>
            <a:r>
              <a:rPr lang="ru-RU" dirty="0" smtClean="0"/>
              <a:t> </a:t>
            </a:r>
            <a:r>
              <a:rPr lang="mr-IN" dirty="0" smtClean="0"/>
              <a:t>–</a:t>
            </a:r>
            <a:r>
              <a:rPr lang="ru-RU" dirty="0" smtClean="0"/>
              <a:t> на</a:t>
            </a:r>
            <a:r>
              <a:rPr lang="ru-RU" baseline="0" dirty="0" smtClean="0"/>
              <a:t> данных </a:t>
            </a:r>
            <a:r>
              <a:rPr lang="ru-RU" baseline="0" dirty="0" err="1" smtClean="0"/>
              <a:t>бух.учета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968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 </a:t>
            </a:r>
            <a:r>
              <a:rPr lang="mr-IN" dirty="0" smtClean="0"/>
              <a:t>–</a:t>
            </a:r>
            <a:r>
              <a:rPr lang="ru-RU" dirty="0" smtClean="0"/>
              <a:t> обособленные подразделения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326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254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86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0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57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413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938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581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26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887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6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4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34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44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18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35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383749" y="2400328"/>
            <a:ext cx="8600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Годовая бюджетная и </a:t>
            </a:r>
          </a:p>
          <a:p>
            <a:pPr algn="ctr"/>
            <a:r>
              <a:rPr lang="ru-RU" sz="42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бухгалтерская (финансовая)  отчетность за 2019 год</a:t>
            </a:r>
            <a:endParaRPr lang="ru-RU" sz="4200" b="1" dirty="0">
              <a:solidFill>
                <a:srgbClr val="077A3E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5134" y="179386"/>
            <a:ext cx="659359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</a:t>
            </a:fld>
            <a:endParaRPr lang="en-US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58685" y="163887"/>
            <a:ext cx="55453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79512" y="701003"/>
            <a:ext cx="8287223" cy="584775"/>
            <a:chOff x="308920" y="1537841"/>
            <a:chExt cx="8287223" cy="8618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537841"/>
              <a:ext cx="3595815" cy="86189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КОАП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547548" y="1857642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628566"/>
              <a:ext cx="3010889" cy="77117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законопроект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977419" y="163887"/>
            <a:ext cx="645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322149" y="1340768"/>
          <a:ext cx="8642339" cy="5057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0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7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Искаже-ние</a:t>
                      </a: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показа-теля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1% до 10%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10% до 100%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0052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свыше 1 млн. руб. 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Значительное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искажение отчетности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(штраф от 5 до 15 </a:t>
                      </a:r>
                      <a:r>
                        <a:rPr kumimoji="0" lang="ru-RU" sz="1000" b="1" i="1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kumimoji="0" lang="ru-RU" sz="1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lang="ru-RU" sz="2000" b="1" u="sng" dirty="0">
                        <a:solidFill>
                          <a:srgbClr val="00B050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Грубое нарушение требований к БУ/занижение сумм налогов и сборов, страховых взносов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(штраф от 15 до 30 </a:t>
                      </a:r>
                      <a:r>
                        <a:rPr kumimoji="0" lang="ru-RU" sz="1050" b="1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kumimoji="0" lang="ru-RU" sz="105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0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Грубое нарушение требований к БУ/занижение сумм налогов и сборов, страховых взносов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(штраф от 15 до 30 </a:t>
                      </a:r>
                      <a:r>
                        <a:rPr kumimoji="0" lang="ru-RU" sz="1050" b="1" i="1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kumimoji="0" lang="ru-RU" sz="105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4400"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100 тыс. руб. до 1 млн. руб. </a:t>
                      </a:r>
                      <a:endParaRPr lang="ru-RU" sz="11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000" b="1" kern="120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Незначительное 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100" b="1" kern="120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ru-RU" altLang="ru-RU" sz="1100" b="1" i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предупреждение 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i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штраф – </a:t>
                      </a:r>
                      <a:r>
                        <a:rPr lang="en-US" altLang="ru-RU" sz="1100" b="1" i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100" b="1" i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ru-RU" sz="1100" b="1" i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altLang="ru-RU" sz="1100" b="1" i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т. р)</a:t>
                      </a:r>
                      <a:endParaRPr lang="ru-RU" sz="1100" b="1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Значительное искажение отчетности/занижение сумм налогов и сборов, страховых взносов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(штраф  от 5 до 15 т. р.) </a:t>
                      </a:r>
                      <a:endParaRPr lang="ru-RU" sz="1600" b="1" u="sng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Грубое нарушение требований к БУ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5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(штраф от 15 до 30 </a:t>
                      </a:r>
                      <a:r>
                        <a:rPr kumimoji="0" lang="ru-RU" sz="1050" b="1" i="1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kumimoji="0" lang="ru-RU" sz="105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2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менее 100  тыс. руб. </a:t>
                      </a:r>
                    </a:p>
                    <a:p>
                      <a:pPr algn="ctr"/>
                      <a:endParaRPr lang="ru-RU" sz="11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Малозначительное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50" b="1" kern="1200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050" b="1" kern="1200" noProof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(адм. </a:t>
                      </a:r>
                      <a:r>
                        <a:rPr kumimoji="0" lang="ru-RU" altLang="ru-RU" sz="1100" b="1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отв-ть</a:t>
                      </a:r>
                      <a:r>
                        <a:rPr kumimoji="0" lang="ru-RU" altLang="ru-RU" sz="11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+mn-cs"/>
                        </a:rPr>
                        <a:t> не применяется)</a:t>
                      </a:r>
                    </a:p>
                    <a:p>
                      <a:pPr marL="0" algn="ctr" defTabSz="914400" rtl="0" eaLnBrk="1" latinLnBrk="0" hangingPunct="1"/>
                      <a:endParaRPr lang="ru-RU" sz="1200" b="1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Незначительное искажение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отчетности/занижение сумм налогов и сборов, страховых взносов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i="1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(предупреждение или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штраф – 1-5 т. р)</a:t>
                      </a:r>
                      <a:endParaRPr lang="ru-RU" sz="1100" b="1" i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Грубое нарушение требований к БУ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05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штраф от 15 до 30 </a:t>
                      </a:r>
                      <a:r>
                        <a:rPr kumimoji="0" lang="ru-RU" sz="1050" b="1" i="1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т.р</a:t>
                      </a:r>
                      <a:r>
                        <a:rPr kumimoji="0" lang="ru-RU" sz="1050" b="1" i="1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000" b="1" i="1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4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0" y="49076"/>
            <a:ext cx="561009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100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115023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Пояснительная записка (ф.0503160)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годовая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944880"/>
            <a:ext cx="8138582" cy="533400"/>
          </a:xfrm>
          <a:prstGeom prst="rect">
            <a:avLst/>
          </a:prstGeom>
          <a:noFill/>
          <a:ln w="38100" cmpd="dbl">
            <a:solidFill>
              <a:srgbClr val="C00000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Отчеты, входящие в ПЗ и содержащие бюджетную информацию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371600" y="1463040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" y="1920240"/>
            <a:ext cx="3253831" cy="164592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об изменениях бюджетной росписи главного распорядителя бюджетных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средств (ф.0503163)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9111" y="1920240"/>
            <a:ext cx="3253831" cy="257556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Консолидированные </a:t>
            </a:r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 результатах деятельности государственных (муниципальных) бюджетных, автономных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учреждений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???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829595" y="1478280"/>
            <a:ext cx="3765" cy="4419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94466" y="3901440"/>
            <a:ext cx="3253831" cy="111252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 результатах деятельности (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ф.0503162)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236720" y="1478280"/>
            <a:ext cx="0" cy="24231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997786" y="5212080"/>
            <a:ext cx="3735156" cy="111252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об исполнении мероприятий в рамках целевых программ (ф.0503166)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105400" y="1463040"/>
            <a:ext cx="30480" cy="374904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93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662609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101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115023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Пояснительная записка (ф.0503760)</a:t>
            </a: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" y="944880"/>
            <a:ext cx="8138582" cy="533400"/>
          </a:xfrm>
          <a:prstGeom prst="rect">
            <a:avLst/>
          </a:prstGeom>
          <a:noFill/>
          <a:ln w="38100" cmpd="dbl">
            <a:solidFill>
              <a:srgbClr val="C00000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Отчеты, входящие в ПЗ и содержащие бюджетную информацию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371600" y="1463040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360" y="1920240"/>
            <a:ext cx="3253831" cy="231648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 результатах деятельности по исполнению государственного (муниципального)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задания (ф.0503762)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???</a:t>
            </a:r>
            <a:endParaRPr lang="ru-RU" sz="26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9111" y="1920240"/>
            <a:ext cx="3253831" cy="257556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об исполнении мероприятий в рамках субсидий на иные цели и на цели осуществления капитальных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вложений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(ф.0503766)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???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7829595" y="1478280"/>
            <a:ext cx="3765" cy="4419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36735" y="5074920"/>
            <a:ext cx="3253831" cy="1112520"/>
          </a:xfrm>
          <a:prstGeom prst="rect">
            <a:avLst/>
          </a:prstGeom>
          <a:noFill/>
          <a:ln w="38100" cmpd="dbl">
            <a:solidFill>
              <a:srgbClr val="C79023"/>
            </a:solidFill>
            <a:prstDash val="sysDot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Сведения о целевых иностранных кредитах (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ф.0503767)</a:t>
            </a:r>
            <a:endParaRPr lang="ru-RU" sz="2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663651" y="1463040"/>
            <a:ext cx="0" cy="361188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5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200" b="1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деятельности (ф.0503762)</a:t>
            </a:r>
            <a:endParaRPr lang="ru-RU" sz="22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3593" r="6893" b="17308"/>
          <a:stretch/>
        </p:blipFill>
        <p:spPr>
          <a:xfrm>
            <a:off x="203200" y="899396"/>
            <a:ext cx="8686800" cy="3459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253589"/>
            <a:ext cx="2026265" cy="25781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06065" y="5133450"/>
            <a:ext cx="4237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smtClean="0">
                <a:ln/>
                <a:solidFill>
                  <a:schemeClr val="accent3"/>
                </a:solidFill>
              </a:rPr>
              <a:t>ОТМЕНЕНА!!!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66078" y="179386"/>
            <a:ext cx="63937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103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58685" y="163887"/>
            <a:ext cx="55453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79512" y="701003"/>
            <a:ext cx="8287223" cy="584775"/>
            <a:chOff x="308920" y="1537841"/>
            <a:chExt cx="8287223" cy="8618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537841"/>
              <a:ext cx="3595815" cy="86189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КОАП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547548" y="1857642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628566"/>
              <a:ext cx="3010889" cy="77117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законопроект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977419" y="163887"/>
            <a:ext cx="645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4100" y="128577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тветственность </a:t>
            </a:r>
            <a:r>
              <a:rPr lang="ru-RU" b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совершение административных правонарушений, предусмотренных положениями статьи 15.15.6 КоАП</a:t>
            </a:r>
            <a:endParaRPr lang="ru-RU" b="1" dirty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954150" y="2149870"/>
          <a:ext cx="7668852" cy="4631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3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8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480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Статья,</a:t>
                      </a:r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пункт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искажения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Случаи</a:t>
                      </a:r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повтора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штрафа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5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15.15.6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C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Незначительное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единичное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или 1000 - 5000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5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15.15.6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 – 15 000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5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15.15.6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3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Значительное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единичное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5 000 – 15 000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5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15.15.6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6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 – 30 000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5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15.15.6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4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Грубое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единичное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15 000 – 30 000</a:t>
                      </a: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52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15.15.6</a:t>
                      </a: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7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повторное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30 000 – 50 000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58685" y="163887"/>
            <a:ext cx="55453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79512" y="701003"/>
            <a:ext cx="8287223" cy="584775"/>
            <a:chOff x="308920" y="1537841"/>
            <a:chExt cx="8287223" cy="8618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537841"/>
              <a:ext cx="3595815" cy="86189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КОАП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547548" y="1857642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628566"/>
              <a:ext cx="3010889" cy="77117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законопроект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977419" y="163887"/>
            <a:ext cx="645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1334829"/>
            <a:ext cx="8033629" cy="15529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ГРУБОЕ 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ИСКАЖЕНИЕ!!! </a:t>
            </a: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(качественные характеристики – независимо от суммы</a:t>
            </a:r>
            <a:r>
              <a:rPr lang="ru-RU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</a:p>
          <a:p>
            <a:r>
              <a:rPr lang="ru-RU" altLang="ru-RU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1) </a:t>
            </a:r>
            <a:r>
              <a:rPr lang="ru-RU" altLang="ru-RU" dirty="0">
                <a:latin typeface="Times New Roman" charset="0"/>
                <a:ea typeface="Times New Roman" charset="0"/>
                <a:cs typeface="Times New Roman" charset="0"/>
              </a:rPr>
              <a:t>искажение показателя бюджетной отчетности, выраженного в денежном измерении, </a:t>
            </a:r>
            <a:r>
              <a:rPr lang="ru-RU" altLang="ru-RU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которое привело к искажению</a:t>
            </a:r>
            <a:r>
              <a:rPr lang="ru-RU" altLang="ru-RU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altLang="ru-RU" dirty="0">
                <a:latin typeface="Times New Roman" charset="0"/>
                <a:ea typeface="Times New Roman" charset="0"/>
                <a:cs typeface="Times New Roman" charset="0"/>
              </a:rPr>
              <a:t>показателя результата исполнения бюджета</a:t>
            </a:r>
            <a:r>
              <a:rPr lang="ru-RU" altLang="ru-RU" dirty="0" smtClean="0">
                <a:latin typeface="Times New Roman" charset="0"/>
                <a:ea typeface="Times New Roman" charset="0"/>
                <a:cs typeface="Times New Roman" charset="0"/>
              </a:rPr>
              <a:t>;..</a:t>
            </a:r>
            <a:endParaRPr lang="ru-RU" alt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43177" y="2887789"/>
            <a:ext cx="5886786" cy="35001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Предусмотренная настоящей статьей административная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искажение показателей бюджетной, бухгалтерской (финансовой) отчетности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применяется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лицу, на которое возложено ведение бюджетного (бухгалтерского) учета, и лицу, с которым заключен договор об оказании услуг по ведению бюджетного (бухгалтерского) учета,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искажение допущено в результате ненадлежащего оформления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лицами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первичными учетными документами фактов хозяйственной жизни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или)</a:t>
            </a:r>
          </a:p>
          <a:p>
            <a:pPr>
              <a:spcBef>
                <a:spcPts val="600"/>
              </a:spcBef>
            </a:pP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непередачи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несвоевременной передачи первичных учетных документов для регистрации содержащихся в них данных в регистрах бухгалтерского учета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502" y="2887789"/>
            <a:ext cx="2246853" cy="1601331"/>
          </a:xfrm>
          <a:prstGeom prst="wedgeEllipseCallout">
            <a:avLst>
              <a:gd name="adj1" fmla="val -9270"/>
              <a:gd name="adj2" fmla="val 70530"/>
            </a:avLst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b="1" i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УП,</a:t>
            </a:r>
            <a:endParaRPr lang="ru-RU" sz="1700" b="1" i="1" dirty="0" smtClean="0">
              <a:solidFill>
                <a:srgbClr val="077A3E"/>
              </a:solidFill>
              <a:latin typeface="Bookman Old Style" charset="0"/>
              <a:ea typeface="Bookman Old Style" charset="0"/>
              <a:cs typeface="Bookman Old Style" charset="0"/>
            </a:endParaRPr>
          </a:p>
          <a:p>
            <a:pPr algn="ctr"/>
            <a:r>
              <a:rPr lang="ru-RU" sz="1700" b="1" i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График д/оборота,</a:t>
            </a:r>
          </a:p>
          <a:p>
            <a:pPr algn="ctr"/>
            <a:r>
              <a:rPr lang="ru-RU" sz="1700" b="1" i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Ф. 0503173</a:t>
            </a:r>
            <a:endParaRPr lang="ru-RU" sz="1700" b="1" i="1" dirty="0">
              <a:solidFill>
                <a:srgbClr val="077A3E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5" y="791468"/>
            <a:ext cx="884161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Федеральный закон «О бухгалтерском учете»</a:t>
            </a:r>
            <a:endParaRPr lang="en-US" sz="2600" b="1" dirty="0" smtClean="0">
              <a:solidFill>
                <a:srgbClr val="077A3E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23002" y="141734"/>
            <a:ext cx="497718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1325184" y="1488005"/>
          <a:ext cx="7305675" cy="5103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4327" y="1439586"/>
            <a:ext cx="771524" cy="5152232"/>
          </a:xfrm>
          <a:prstGeom prst="rect">
            <a:avLst/>
          </a:prstGeom>
          <a:noFill/>
        </p:spPr>
        <p:txBody>
          <a:bodyPr vert="wordArtVert" wrap="square" rtlCol="0" anchor="ctr" anchorCtr="0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Статья 21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9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4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2" y="164042"/>
            <a:ext cx="50435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06415" y="735956"/>
            <a:ext cx="7772400" cy="15568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>
                <a:solidFill>
                  <a:srgbClr val="077A3E"/>
                </a:solidFill>
                <a:cs typeface="Arial" panose="020B0604020202020204" pitchFamily="34" charset="0"/>
              </a:rPr>
              <a:t>Программа разработки федеральных стандартов бухгалтерского учета для организаций государственного сектора</a:t>
            </a:r>
            <a:endParaRPr lang="ru-RU" sz="3000" b="1" dirty="0">
              <a:solidFill>
                <a:srgbClr val="077A3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966501-B98B-4F2A-A18F-63626BF5D979}"/>
              </a:ext>
            </a:extLst>
          </p:cNvPr>
          <p:cNvSpPr txBox="1"/>
          <p:nvPr/>
        </p:nvSpPr>
        <p:spPr>
          <a:xfrm>
            <a:off x="706415" y="2421406"/>
            <a:ext cx="804538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600" b="1" dirty="0" smtClean="0">
                <a:solidFill>
                  <a:srgbClr val="C79023"/>
                </a:solidFill>
              </a:rPr>
              <a:t>Приказ Минфина России от 10 апреля 2015 г. №64н</a:t>
            </a:r>
          </a:p>
          <a:p>
            <a:pPr>
              <a:spcBef>
                <a:spcPts val="1800"/>
              </a:spcBef>
            </a:pPr>
            <a:r>
              <a:rPr lang="ru-RU" sz="2600" b="1" dirty="0">
                <a:solidFill>
                  <a:srgbClr val="C79023"/>
                </a:solidFill>
              </a:rPr>
              <a:t>Приказ Минфина России от 25 ноября 2016 г. №</a:t>
            </a:r>
            <a:r>
              <a:rPr lang="ru-RU" sz="2600" b="1" dirty="0" smtClean="0">
                <a:solidFill>
                  <a:srgbClr val="C79023"/>
                </a:solidFill>
              </a:rPr>
              <a:t>218н</a:t>
            </a:r>
          </a:p>
          <a:p>
            <a:pPr>
              <a:spcBef>
                <a:spcPts val="1800"/>
              </a:spcBef>
            </a:pPr>
            <a:r>
              <a:rPr lang="ru-RU" sz="2600" b="1" dirty="0">
                <a:solidFill>
                  <a:srgbClr val="C79023"/>
                </a:solidFill>
              </a:rPr>
              <a:t>Приказ Минфина России от 31 октября 2017 г. №</a:t>
            </a:r>
            <a:r>
              <a:rPr lang="ru-RU" sz="2600" b="1" dirty="0" smtClean="0">
                <a:solidFill>
                  <a:srgbClr val="C79023"/>
                </a:solidFill>
              </a:rPr>
              <a:t>170н</a:t>
            </a:r>
          </a:p>
          <a:p>
            <a:pPr>
              <a:spcBef>
                <a:spcPts val="1800"/>
              </a:spcBef>
            </a:pPr>
            <a:r>
              <a:rPr lang="ru-RU" sz="2600" b="1" dirty="0">
                <a:solidFill>
                  <a:srgbClr val="C79023"/>
                </a:solidFill>
              </a:rPr>
              <a:t>Приказ Минфина России от 28 февраля 2018 г. №</a:t>
            </a:r>
            <a:r>
              <a:rPr lang="ru-RU" sz="2600" b="1" dirty="0" smtClean="0">
                <a:solidFill>
                  <a:srgbClr val="C79023"/>
                </a:solidFill>
              </a:rPr>
              <a:t>36н</a:t>
            </a:r>
          </a:p>
          <a:p>
            <a:pPr>
              <a:spcBef>
                <a:spcPts val="1800"/>
              </a:spcBef>
            </a:pPr>
            <a:r>
              <a:rPr lang="ru-RU" sz="2600" b="1" dirty="0">
                <a:solidFill>
                  <a:srgbClr val="C79023"/>
                </a:solidFill>
              </a:rPr>
              <a:t>Приказ Минфина России от 31 октября 2018 г. №</a:t>
            </a:r>
            <a:r>
              <a:rPr lang="ru-RU" sz="2600" b="1" dirty="0" smtClean="0">
                <a:solidFill>
                  <a:srgbClr val="C79023"/>
                </a:solidFill>
              </a:rPr>
              <a:t>223н</a:t>
            </a:r>
          </a:p>
          <a:p>
            <a:pPr>
              <a:spcBef>
                <a:spcPts val="1800"/>
              </a:spcBef>
            </a:pPr>
            <a:r>
              <a:rPr lang="ru-RU" sz="2600" b="1" dirty="0">
                <a:solidFill>
                  <a:srgbClr val="C79023"/>
                </a:solidFill>
              </a:rPr>
              <a:t>Приказ Минфина России от </a:t>
            </a:r>
            <a:r>
              <a:rPr lang="ru-RU" sz="2600" b="1" dirty="0" smtClean="0">
                <a:solidFill>
                  <a:srgbClr val="C79023"/>
                </a:solidFill>
              </a:rPr>
              <a:t>19 марта 2019 </a:t>
            </a:r>
            <a:r>
              <a:rPr lang="ru-RU" sz="2600" b="1" dirty="0">
                <a:solidFill>
                  <a:srgbClr val="C79023"/>
                </a:solidFill>
              </a:rPr>
              <a:t>г. </a:t>
            </a:r>
            <a:r>
              <a:rPr lang="ru-RU" sz="2600" b="1" dirty="0" smtClean="0">
                <a:solidFill>
                  <a:srgbClr val="C79023"/>
                </a:solidFill>
              </a:rPr>
              <a:t>№45н</a:t>
            </a:r>
            <a:endParaRPr lang="ru-RU" sz="2600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7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371600" y="492125"/>
            <a:ext cx="7772400" cy="7266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rgbClr val="077A3E"/>
                </a:solidFill>
              </a:rPr>
              <a:t>Программа разработки федеральных стандартов бухгалтерского учета </a:t>
            </a:r>
            <a:r>
              <a:rPr lang="ru-RU" sz="2200" b="1" smtClean="0">
                <a:solidFill>
                  <a:srgbClr val="077A3E"/>
                </a:solidFill>
              </a:rPr>
              <a:t>государственных финансов</a:t>
            </a:r>
            <a:endParaRPr lang="ru-RU" sz="2200" b="1" dirty="0">
              <a:solidFill>
                <a:srgbClr val="077A3E"/>
              </a:solidFill>
            </a:endParaRPr>
          </a:p>
        </p:txBody>
      </p:sp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6355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68039" y="1531487"/>
          <a:ext cx="8272734" cy="483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578">
                  <a:extLst>
                    <a:ext uri="{9D8B030D-6E8A-4147-A177-3AD203B41FA5}">
                      <a16:colId xmlns:a16="http://schemas.microsoft.com/office/drawing/2014/main" val="2814562200"/>
                    </a:ext>
                  </a:extLst>
                </a:gridCol>
                <a:gridCol w="2757578">
                  <a:extLst>
                    <a:ext uri="{9D8B030D-6E8A-4147-A177-3AD203B41FA5}">
                      <a16:colId xmlns:a16="http://schemas.microsoft.com/office/drawing/2014/main" val="2149325179"/>
                    </a:ext>
                  </a:extLst>
                </a:gridCol>
                <a:gridCol w="2757578">
                  <a:extLst>
                    <a:ext uri="{9D8B030D-6E8A-4147-A177-3AD203B41FA5}">
                      <a16:colId xmlns:a16="http://schemas.microsoft.com/office/drawing/2014/main" val="2799272668"/>
                    </a:ext>
                  </a:extLst>
                </a:gridCol>
              </a:tblGrid>
              <a:tr h="6038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Год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Утверждено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Вступают в силу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65068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265787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2017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4952629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9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104654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2019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7517054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5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73849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2021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101354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2022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</a:t>
                      </a:r>
                      <a:endParaRPr lang="ru-RU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95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850944" y="128813"/>
            <a:ext cx="7055985" cy="7266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77A3E"/>
                </a:solidFill>
              </a:rPr>
              <a:t>Программа разработки федеральных стандартов бухгалтерского учета </a:t>
            </a:r>
            <a:r>
              <a:rPr lang="ru-RU" sz="2000" b="1" smtClean="0">
                <a:solidFill>
                  <a:srgbClr val="077A3E"/>
                </a:solidFill>
              </a:rPr>
              <a:t>государственных финансов</a:t>
            </a:r>
            <a:endParaRPr lang="ru-RU" sz="2000" b="1" dirty="0">
              <a:solidFill>
                <a:srgbClr val="077A3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558" y="855436"/>
            <a:ext cx="8808959" cy="6002564"/>
          </a:xfrm>
          <a:prstGeom prst="rect">
            <a:avLst/>
          </a:prstGeom>
          <a:noFill/>
          <a:ln w="3175">
            <a:noFill/>
          </a:ln>
        </p:spPr>
        <p:txBody>
          <a:bodyPr wrap="square" numCol="2" rtlCol="0">
            <a:noAutofit/>
          </a:bodyPr>
          <a:lstStyle/>
          <a:p>
            <a:pPr lvl="0" algn="ctr"/>
            <a:r>
              <a:rPr lang="ru-RU" sz="1700" b="1" dirty="0" smtClean="0">
                <a:solidFill>
                  <a:schemeClr val="accent5">
                    <a:lumMod val="75000"/>
                  </a:schemeClr>
                </a:solidFill>
              </a:rPr>
              <a:t>29 </a:t>
            </a:r>
            <a:r>
              <a:rPr lang="ru-RU" sz="1700" b="1" dirty="0">
                <a:solidFill>
                  <a:schemeClr val="accent5">
                    <a:lumMod val="75000"/>
                  </a:schemeClr>
                </a:solidFill>
              </a:rPr>
              <a:t>ФСБУ</a:t>
            </a:r>
          </a:p>
          <a:p>
            <a:pPr lvl="0"/>
            <a:r>
              <a:rPr lang="ru-RU" sz="1700" b="1" dirty="0">
                <a:solidFill>
                  <a:srgbClr val="C00000"/>
                </a:solidFill>
              </a:rPr>
              <a:t>«Непроизведенные активы» (34н),</a:t>
            </a:r>
            <a:endParaRPr lang="en-US" sz="1700" b="1" dirty="0">
              <a:solidFill>
                <a:srgbClr val="C00000"/>
              </a:solidFill>
            </a:endParaRPr>
          </a:p>
          <a:p>
            <a:pPr lvl="0"/>
            <a:r>
              <a:rPr lang="ru-RU" sz="1700" b="1" dirty="0"/>
              <a:t>«Биологические активы»,</a:t>
            </a:r>
            <a:endParaRPr lang="en-US" sz="1700" b="1" dirty="0"/>
          </a:p>
          <a:p>
            <a:r>
              <a:rPr lang="ru-RU" sz="1700" b="1" dirty="0">
                <a:solidFill>
                  <a:srgbClr val="C00000"/>
                </a:solidFill>
              </a:rPr>
              <a:t>«Запасы</a:t>
            </a:r>
            <a:r>
              <a:rPr lang="ru-RU" sz="1700" b="1" dirty="0" smtClean="0">
                <a:solidFill>
                  <a:srgbClr val="C00000"/>
                </a:solidFill>
              </a:rPr>
              <a:t>» (256н),</a:t>
            </a:r>
            <a:endParaRPr lang="en-US" sz="1700" b="1" dirty="0">
              <a:solidFill>
                <a:srgbClr val="C00000"/>
              </a:solidFill>
            </a:endParaRPr>
          </a:p>
          <a:p>
            <a:r>
              <a:rPr lang="ru-RU" sz="1700" b="1" dirty="0">
                <a:solidFill>
                  <a:srgbClr val="C00000"/>
                </a:solidFill>
              </a:rPr>
              <a:t>«Резервы. Раскрытие информации об условных обязательствах и условных активах» (124н),</a:t>
            </a:r>
            <a:endParaRPr lang="en-US" sz="1700" b="1" dirty="0">
              <a:solidFill>
                <a:srgbClr val="C00000"/>
              </a:solidFill>
            </a:endParaRPr>
          </a:p>
          <a:p>
            <a:r>
              <a:rPr lang="ru-RU" sz="1700" b="1" dirty="0">
                <a:solidFill>
                  <a:srgbClr val="C00000"/>
                </a:solidFill>
              </a:rPr>
              <a:t>«Доходы» (32н),</a:t>
            </a:r>
            <a:endParaRPr lang="en-US" sz="1700" b="1" dirty="0">
              <a:solidFill>
                <a:srgbClr val="C00000"/>
              </a:solidFill>
            </a:endParaRPr>
          </a:p>
          <a:p>
            <a:r>
              <a:rPr lang="ru-RU" sz="1700" b="1" dirty="0"/>
              <a:t>«Нематериальные активы»,</a:t>
            </a:r>
            <a:endParaRPr lang="en-US" sz="1700" b="1" dirty="0"/>
          </a:p>
          <a:p>
            <a:r>
              <a:rPr lang="ru-RU" sz="1700" b="1" dirty="0"/>
              <a:t>«Выплаты персоналу»,</a:t>
            </a:r>
            <a:endParaRPr lang="en-US" sz="1700" b="1" dirty="0"/>
          </a:p>
          <a:p>
            <a:r>
              <a:rPr lang="ru-RU" sz="1700" b="1" dirty="0">
                <a:solidFill>
                  <a:srgbClr val="C00000"/>
                </a:solidFill>
              </a:rPr>
              <a:t>«Влияние изменений курсов иностранных валют» (122н),</a:t>
            </a:r>
            <a:endParaRPr lang="en-US" sz="1700" b="1" dirty="0">
              <a:solidFill>
                <a:srgbClr val="C00000"/>
              </a:solidFill>
            </a:endParaRPr>
          </a:p>
          <a:p>
            <a:r>
              <a:rPr lang="ru-RU" sz="1700" b="1" dirty="0"/>
              <a:t>«Затраты по заимствованиям»,</a:t>
            </a:r>
            <a:endParaRPr lang="en-US" sz="1700" b="1" dirty="0"/>
          </a:p>
          <a:p>
            <a:r>
              <a:rPr lang="ru-RU" sz="1700" b="1" dirty="0"/>
              <a:t>«Финансовые инструменты»,</a:t>
            </a:r>
            <a:endParaRPr lang="en-US" sz="1700" b="1" dirty="0"/>
          </a:p>
          <a:p>
            <a:r>
              <a:rPr lang="ru-RU" sz="1700" b="1" dirty="0">
                <a:solidFill>
                  <a:srgbClr val="C00000"/>
                </a:solidFill>
              </a:rPr>
              <a:t>«Отчет о движении денежных средств» (278н),</a:t>
            </a:r>
            <a:endParaRPr lang="en-US" sz="1700" b="1" dirty="0">
              <a:solidFill>
                <a:srgbClr val="C00000"/>
              </a:solidFill>
            </a:endParaRPr>
          </a:p>
          <a:p>
            <a:r>
              <a:rPr lang="ru-RU" sz="1700" b="1" dirty="0">
                <a:solidFill>
                  <a:srgbClr val="C00000"/>
                </a:solidFill>
              </a:rPr>
              <a:t>«Учетная политика, оценочные значения и ошибки» (274н),</a:t>
            </a:r>
            <a:endParaRPr lang="en-US" sz="1700" b="1" dirty="0">
              <a:solidFill>
                <a:srgbClr val="C00000"/>
              </a:solidFill>
            </a:endParaRPr>
          </a:p>
          <a:p>
            <a:r>
              <a:rPr lang="ru-RU" sz="1700" b="1" dirty="0">
                <a:solidFill>
                  <a:srgbClr val="C00000"/>
                </a:solidFill>
              </a:rPr>
              <a:t>«События после отчетной даты» (275н),</a:t>
            </a:r>
            <a:endParaRPr lang="en-US" sz="1700" b="1" dirty="0">
              <a:solidFill>
                <a:srgbClr val="C00000"/>
              </a:solidFill>
            </a:endParaRPr>
          </a:p>
          <a:p>
            <a:r>
              <a:rPr lang="ru-RU" sz="1700" b="1" dirty="0"/>
              <a:t>«Сведения о показателях бухгалтерской (финансовой) отчетности по сегментам»,</a:t>
            </a:r>
            <a:endParaRPr lang="en-US" sz="1700" b="1" dirty="0"/>
          </a:p>
          <a:p>
            <a:r>
              <a:rPr lang="ru-RU" sz="1700" b="1" dirty="0">
                <a:solidFill>
                  <a:srgbClr val="C00000"/>
                </a:solidFill>
              </a:rPr>
              <a:t>«Информация о связанных сторонах» (277н</a:t>
            </a:r>
            <a:r>
              <a:rPr lang="ru-RU" sz="1700" b="1" dirty="0" smtClean="0">
                <a:solidFill>
                  <a:srgbClr val="C00000"/>
                </a:solidFill>
              </a:rPr>
              <a:t>),</a:t>
            </a:r>
          </a:p>
          <a:p>
            <a:endParaRPr lang="en-US" sz="1700" b="1" dirty="0">
              <a:solidFill>
                <a:srgbClr val="C00000"/>
              </a:solidFill>
            </a:endParaRPr>
          </a:p>
          <a:p>
            <a:r>
              <a:rPr lang="ru-RU" sz="1700" b="1" dirty="0"/>
              <a:t>«Консолидированная бухгалтерская </a:t>
            </a:r>
            <a:r>
              <a:rPr lang="ru-RU" sz="1700" dirty="0"/>
              <a:t>(</a:t>
            </a:r>
            <a:r>
              <a:rPr lang="ru-RU" sz="1700" b="1" dirty="0"/>
              <a:t>финансовая) отчетность»,</a:t>
            </a:r>
            <a:endParaRPr lang="en-US" sz="1700" b="1" dirty="0"/>
          </a:p>
          <a:p>
            <a:r>
              <a:rPr lang="ru-RU" sz="1700" b="1" dirty="0"/>
              <a:t>«Метод долевого участия»,</a:t>
            </a:r>
            <a:endParaRPr lang="en-US" sz="1700" b="1" dirty="0"/>
          </a:p>
          <a:p>
            <a:r>
              <a:rPr lang="ru-RU" sz="1700" b="1" dirty="0"/>
              <a:t>«Совместная деятельность</a:t>
            </a:r>
            <a:r>
              <a:rPr lang="ru-RU" sz="1700" b="1" dirty="0" smtClean="0"/>
              <a:t>»,</a:t>
            </a:r>
            <a:endParaRPr lang="en-US" sz="1700" b="1" dirty="0"/>
          </a:p>
          <a:p>
            <a:r>
              <a:rPr lang="ru-RU" sz="1700" b="1" dirty="0">
                <a:solidFill>
                  <a:srgbClr val="C00000"/>
                </a:solidFill>
              </a:rPr>
              <a:t>«Бюджетная информация в бухгалтерской (финансовой) отчетности» (37н),</a:t>
            </a:r>
            <a:endParaRPr lang="en-US" sz="1700" b="1" dirty="0">
              <a:solidFill>
                <a:srgbClr val="C00000"/>
              </a:solidFill>
            </a:endParaRPr>
          </a:p>
          <a:p>
            <a:r>
              <a:rPr lang="ru-RU" sz="1700" b="1" dirty="0">
                <a:solidFill>
                  <a:srgbClr val="C00000"/>
                </a:solidFill>
              </a:rPr>
              <a:t>«Бухгалтерская (финансовая) отчетность с учетом инфляции</a:t>
            </a:r>
            <a:r>
              <a:rPr lang="ru-RU" sz="1700" b="1" dirty="0" smtClean="0">
                <a:solidFill>
                  <a:srgbClr val="C00000"/>
                </a:solidFill>
              </a:rPr>
              <a:t>» (305н),</a:t>
            </a:r>
            <a:endParaRPr lang="en-US" sz="1700" b="1" dirty="0">
              <a:solidFill>
                <a:srgbClr val="C00000"/>
              </a:solidFill>
            </a:endParaRPr>
          </a:p>
          <a:p>
            <a:r>
              <a:rPr lang="ru-RU" sz="1700" b="1" dirty="0"/>
              <a:t>«Подходы к формированию бухгалтерской (финансовой) отчетности сектора государственного управления и информации по статистике государственных финансов</a:t>
            </a:r>
            <a:r>
              <a:rPr lang="ru-RU" sz="1700" b="1" dirty="0" smtClean="0"/>
              <a:t>»,</a:t>
            </a:r>
          </a:p>
          <a:p>
            <a:r>
              <a:rPr lang="ru-RU" sz="1700" b="1" dirty="0" smtClean="0"/>
              <a:t>«Государственная (муниципальная) казна»,</a:t>
            </a:r>
            <a:endParaRPr lang="en-US" sz="1700" b="1" dirty="0"/>
          </a:p>
          <a:p>
            <a:r>
              <a:rPr lang="ru-RU" sz="1700" b="1" dirty="0">
                <a:solidFill>
                  <a:srgbClr val="C00000"/>
                </a:solidFill>
              </a:rPr>
              <a:t>«Долгосрочные договоры» (145н),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«Концессионные соглашения» (146н),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«Концептуальные основы бухгалтерского учета и отчетности организаций государственного сектора» (256н),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«Основные средства» (257н), 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«Аренда» (258н),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«Обесценение активов» (259н),</a:t>
            </a:r>
          </a:p>
          <a:p>
            <a:r>
              <a:rPr lang="ru-RU" sz="1700" b="1" dirty="0">
                <a:solidFill>
                  <a:srgbClr val="C00000"/>
                </a:solidFill>
              </a:rPr>
              <a:t>«Представление бухгалтерской (финансовой) отчетности» (260н).</a:t>
            </a:r>
          </a:p>
        </p:txBody>
      </p:sp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63500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2314354" y="138182"/>
            <a:ext cx="5978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</a:rPr>
              <a:t>Программа разработки федеральных стандартов бухгалтерского учета </a:t>
            </a:r>
            <a:r>
              <a:rPr lang="ru-RU" sz="2000" b="1" smtClean="0">
                <a:solidFill>
                  <a:srgbClr val="077A3E"/>
                </a:solidFill>
              </a:rPr>
              <a:t>государственных финансов</a:t>
            </a:r>
            <a:endParaRPr lang="ru-RU" sz="2000" b="1" dirty="0">
              <a:solidFill>
                <a:srgbClr val="077A3E"/>
              </a:solidFill>
            </a:endParaRPr>
          </a:p>
        </p:txBody>
      </p:sp>
      <p:cxnSp>
        <p:nvCxnSpPr>
          <p:cNvPr id="2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56710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2157" y="733652"/>
            <a:ext cx="8811070" cy="6112177"/>
            <a:chOff x="136444" y="745823"/>
            <a:chExt cx="8811070" cy="604762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59732" y="745823"/>
              <a:ext cx="8787782" cy="3430311"/>
              <a:chOff x="288319" y="940381"/>
              <a:chExt cx="8787782" cy="3430311"/>
            </a:xfrm>
          </p:grpSpPr>
          <p:grpSp>
            <p:nvGrpSpPr>
              <p:cNvPr id="2" name="Группа 1">
                <a:extLst>
                  <a:ext uri="{FF2B5EF4-FFF2-40B4-BE49-F238E27FC236}">
                    <a16:creationId xmlns:a16="http://schemas.microsoft.com/office/drawing/2014/main" id="{5D8D4280-AFF8-46A3-BE1F-0A2078827668}"/>
                  </a:ext>
                </a:extLst>
              </p:cNvPr>
              <p:cNvGrpSpPr/>
              <p:nvPr/>
            </p:nvGrpSpPr>
            <p:grpSpPr>
              <a:xfrm>
                <a:off x="288319" y="940381"/>
                <a:ext cx="8787782" cy="3430311"/>
                <a:chOff x="314325" y="2584069"/>
                <a:chExt cx="8855166" cy="3218208"/>
              </a:xfrm>
            </p:grpSpPr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5435600" y="2954701"/>
                  <a:ext cx="0" cy="2692586"/>
                </a:xfrm>
                <a:prstGeom prst="line">
                  <a:avLst/>
                </a:prstGeom>
                <a:ln>
                  <a:solidFill>
                    <a:srgbClr val="DEAA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1143000" y="2596561"/>
                  <a:ext cx="25823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DEAA46"/>
                      </a:solidFill>
                    </a:rPr>
                    <a:t>Федеральный стандарт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435600" y="2596561"/>
                  <a:ext cx="203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DEAA46"/>
                      </a:solidFill>
                    </a:rPr>
                    <a:t>Утверждение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137491" y="2584069"/>
                  <a:ext cx="203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DEAA46"/>
                      </a:solidFill>
                    </a:rPr>
                    <a:t>Вступление в силу</a:t>
                  </a: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>
                <a:xfrm>
                  <a:off x="314325" y="3030904"/>
                  <a:ext cx="4842931" cy="646204"/>
                </a:xfrm>
                <a:custGeom>
                  <a:avLst/>
                  <a:gdLst>
                    <a:gd name="connsiteX0" fmla="*/ 0 w 4842931"/>
                    <a:gd name="connsiteY0" fmla="*/ 107703 h 646204"/>
                    <a:gd name="connsiteX1" fmla="*/ 107703 w 4842931"/>
                    <a:gd name="connsiteY1" fmla="*/ 0 h 646204"/>
                    <a:gd name="connsiteX2" fmla="*/ 4735228 w 4842931"/>
                    <a:gd name="connsiteY2" fmla="*/ 0 h 646204"/>
                    <a:gd name="connsiteX3" fmla="*/ 4842931 w 4842931"/>
                    <a:gd name="connsiteY3" fmla="*/ 107703 h 646204"/>
                    <a:gd name="connsiteX4" fmla="*/ 4842931 w 4842931"/>
                    <a:gd name="connsiteY4" fmla="*/ 538501 h 646204"/>
                    <a:gd name="connsiteX5" fmla="*/ 4735228 w 4842931"/>
                    <a:gd name="connsiteY5" fmla="*/ 646204 h 646204"/>
                    <a:gd name="connsiteX6" fmla="*/ 107703 w 4842931"/>
                    <a:gd name="connsiteY6" fmla="*/ 646204 h 646204"/>
                    <a:gd name="connsiteX7" fmla="*/ 0 w 4842931"/>
                    <a:gd name="connsiteY7" fmla="*/ 538501 h 646204"/>
                    <a:gd name="connsiteX8" fmla="*/ 0 w 4842931"/>
                    <a:gd name="connsiteY8" fmla="*/ 107703 h 64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2931" h="646204">
                      <a:moveTo>
                        <a:pt x="0" y="107703"/>
                      </a:moveTo>
                      <a:cubicBezTo>
                        <a:pt x="0" y="48220"/>
                        <a:pt x="48220" y="0"/>
                        <a:pt x="107703" y="0"/>
                      </a:cubicBezTo>
                      <a:lnTo>
                        <a:pt x="4735228" y="0"/>
                      </a:lnTo>
                      <a:cubicBezTo>
                        <a:pt x="4794711" y="0"/>
                        <a:pt x="4842931" y="48220"/>
                        <a:pt x="4842931" y="107703"/>
                      </a:cubicBezTo>
                      <a:lnTo>
                        <a:pt x="4842931" y="538501"/>
                      </a:lnTo>
                      <a:cubicBezTo>
                        <a:pt x="4842931" y="597984"/>
                        <a:pt x="4794711" y="646204"/>
                        <a:pt x="4735228" y="646204"/>
                      </a:cubicBezTo>
                      <a:lnTo>
                        <a:pt x="107703" y="646204"/>
                      </a:lnTo>
                      <a:cubicBezTo>
                        <a:pt x="48220" y="646204"/>
                        <a:pt x="0" y="597984"/>
                        <a:pt x="0" y="538501"/>
                      </a:cubicBezTo>
                      <a:lnTo>
                        <a:pt x="0" y="107703"/>
                      </a:lnTo>
                      <a:close/>
                    </a:path>
                  </a:pathLst>
                </a:custGeom>
                <a:solidFill>
                  <a:srgbClr val="077A3E">
                    <a:alpha val="15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2505" tIns="92505" rIns="92505" bIns="92505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b="0" i="0" kern="1200" dirty="0">
                      <a:solidFill>
                        <a:schemeClr val="tx1"/>
                      </a:solidFill>
                    </a:rPr>
                    <a:t>Концептуальные основы бухгалтерского учета и отчетности организаций государственного сектора</a:t>
                  </a:r>
                  <a:endParaRPr lang="ru-RU" sz="16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Полилиния 39"/>
                <p:cNvSpPr/>
                <p:nvPr/>
              </p:nvSpPr>
              <p:spPr>
                <a:xfrm>
                  <a:off x="314325" y="3779767"/>
                  <a:ext cx="4842931" cy="417703"/>
                </a:xfrm>
                <a:custGeom>
                  <a:avLst/>
                  <a:gdLst>
                    <a:gd name="connsiteX0" fmla="*/ 0 w 4842931"/>
                    <a:gd name="connsiteY0" fmla="*/ 69619 h 417703"/>
                    <a:gd name="connsiteX1" fmla="*/ 69619 w 4842931"/>
                    <a:gd name="connsiteY1" fmla="*/ 0 h 417703"/>
                    <a:gd name="connsiteX2" fmla="*/ 4773312 w 4842931"/>
                    <a:gd name="connsiteY2" fmla="*/ 0 h 417703"/>
                    <a:gd name="connsiteX3" fmla="*/ 4842931 w 4842931"/>
                    <a:gd name="connsiteY3" fmla="*/ 69619 h 417703"/>
                    <a:gd name="connsiteX4" fmla="*/ 4842931 w 4842931"/>
                    <a:gd name="connsiteY4" fmla="*/ 348084 h 417703"/>
                    <a:gd name="connsiteX5" fmla="*/ 4773312 w 4842931"/>
                    <a:gd name="connsiteY5" fmla="*/ 417703 h 417703"/>
                    <a:gd name="connsiteX6" fmla="*/ 69619 w 4842931"/>
                    <a:gd name="connsiteY6" fmla="*/ 417703 h 417703"/>
                    <a:gd name="connsiteX7" fmla="*/ 0 w 4842931"/>
                    <a:gd name="connsiteY7" fmla="*/ 348084 h 417703"/>
                    <a:gd name="connsiteX8" fmla="*/ 0 w 4842931"/>
                    <a:gd name="connsiteY8" fmla="*/ 69619 h 41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2931" h="417703">
                      <a:moveTo>
                        <a:pt x="0" y="69619"/>
                      </a:moveTo>
                      <a:cubicBezTo>
                        <a:pt x="0" y="31169"/>
                        <a:pt x="31169" y="0"/>
                        <a:pt x="69619" y="0"/>
                      </a:cubicBezTo>
                      <a:lnTo>
                        <a:pt x="4773312" y="0"/>
                      </a:lnTo>
                      <a:cubicBezTo>
                        <a:pt x="4811762" y="0"/>
                        <a:pt x="4842931" y="31169"/>
                        <a:pt x="4842931" y="69619"/>
                      </a:cubicBezTo>
                      <a:lnTo>
                        <a:pt x="4842931" y="348084"/>
                      </a:lnTo>
                      <a:cubicBezTo>
                        <a:pt x="4842931" y="386534"/>
                        <a:pt x="4811762" y="417703"/>
                        <a:pt x="4773312" y="417703"/>
                      </a:cubicBezTo>
                      <a:lnTo>
                        <a:pt x="69619" y="417703"/>
                      </a:lnTo>
                      <a:cubicBezTo>
                        <a:pt x="31169" y="417703"/>
                        <a:pt x="0" y="386534"/>
                        <a:pt x="0" y="348084"/>
                      </a:cubicBezTo>
                      <a:lnTo>
                        <a:pt x="0" y="69619"/>
                      </a:lnTo>
                      <a:close/>
                    </a:path>
                  </a:pathLst>
                </a:custGeom>
                <a:solidFill>
                  <a:srgbClr val="077A3E">
                    <a:alpha val="15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1351" tIns="81351" rIns="81351" bIns="81351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kern="1200" dirty="0">
                      <a:solidFill>
                        <a:schemeClr val="tx1"/>
                      </a:solidFill>
                    </a:rPr>
                    <a:t>Основные средства</a:t>
                  </a:r>
                </a:p>
              </p:txBody>
            </p:sp>
            <p:sp>
              <p:nvSpPr>
                <p:cNvPr id="41" name="Полилиния 40"/>
                <p:cNvSpPr/>
                <p:nvPr/>
              </p:nvSpPr>
              <p:spPr>
                <a:xfrm>
                  <a:off x="314325" y="4300128"/>
                  <a:ext cx="4842931" cy="417703"/>
                </a:xfrm>
                <a:custGeom>
                  <a:avLst/>
                  <a:gdLst>
                    <a:gd name="connsiteX0" fmla="*/ 0 w 4842931"/>
                    <a:gd name="connsiteY0" fmla="*/ 69619 h 417703"/>
                    <a:gd name="connsiteX1" fmla="*/ 69619 w 4842931"/>
                    <a:gd name="connsiteY1" fmla="*/ 0 h 417703"/>
                    <a:gd name="connsiteX2" fmla="*/ 4773312 w 4842931"/>
                    <a:gd name="connsiteY2" fmla="*/ 0 h 417703"/>
                    <a:gd name="connsiteX3" fmla="*/ 4842931 w 4842931"/>
                    <a:gd name="connsiteY3" fmla="*/ 69619 h 417703"/>
                    <a:gd name="connsiteX4" fmla="*/ 4842931 w 4842931"/>
                    <a:gd name="connsiteY4" fmla="*/ 348084 h 417703"/>
                    <a:gd name="connsiteX5" fmla="*/ 4773312 w 4842931"/>
                    <a:gd name="connsiteY5" fmla="*/ 417703 h 417703"/>
                    <a:gd name="connsiteX6" fmla="*/ 69619 w 4842931"/>
                    <a:gd name="connsiteY6" fmla="*/ 417703 h 417703"/>
                    <a:gd name="connsiteX7" fmla="*/ 0 w 4842931"/>
                    <a:gd name="connsiteY7" fmla="*/ 348084 h 417703"/>
                    <a:gd name="connsiteX8" fmla="*/ 0 w 4842931"/>
                    <a:gd name="connsiteY8" fmla="*/ 69619 h 41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2931" h="417703">
                      <a:moveTo>
                        <a:pt x="0" y="69619"/>
                      </a:moveTo>
                      <a:cubicBezTo>
                        <a:pt x="0" y="31169"/>
                        <a:pt x="31169" y="0"/>
                        <a:pt x="69619" y="0"/>
                      </a:cubicBezTo>
                      <a:lnTo>
                        <a:pt x="4773312" y="0"/>
                      </a:lnTo>
                      <a:cubicBezTo>
                        <a:pt x="4811762" y="0"/>
                        <a:pt x="4842931" y="31169"/>
                        <a:pt x="4842931" y="69619"/>
                      </a:cubicBezTo>
                      <a:lnTo>
                        <a:pt x="4842931" y="348084"/>
                      </a:lnTo>
                      <a:cubicBezTo>
                        <a:pt x="4842931" y="386534"/>
                        <a:pt x="4811762" y="417703"/>
                        <a:pt x="4773312" y="417703"/>
                      </a:cubicBezTo>
                      <a:lnTo>
                        <a:pt x="69619" y="417703"/>
                      </a:lnTo>
                      <a:cubicBezTo>
                        <a:pt x="31169" y="417703"/>
                        <a:pt x="0" y="386534"/>
                        <a:pt x="0" y="348084"/>
                      </a:cubicBezTo>
                      <a:lnTo>
                        <a:pt x="0" y="69619"/>
                      </a:lnTo>
                      <a:close/>
                    </a:path>
                  </a:pathLst>
                </a:custGeom>
                <a:solidFill>
                  <a:srgbClr val="077A3E">
                    <a:alpha val="15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1351" tIns="81351" rIns="81351" bIns="81351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kern="1200" dirty="0">
                      <a:solidFill>
                        <a:schemeClr val="tx1"/>
                      </a:solidFill>
                    </a:rPr>
                    <a:t>Аренда</a:t>
                  </a: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>
                  <a:off x="314325" y="4812022"/>
                  <a:ext cx="4842931" cy="417703"/>
                </a:xfrm>
                <a:custGeom>
                  <a:avLst/>
                  <a:gdLst>
                    <a:gd name="connsiteX0" fmla="*/ 0 w 4842931"/>
                    <a:gd name="connsiteY0" fmla="*/ 69619 h 417703"/>
                    <a:gd name="connsiteX1" fmla="*/ 69619 w 4842931"/>
                    <a:gd name="connsiteY1" fmla="*/ 0 h 417703"/>
                    <a:gd name="connsiteX2" fmla="*/ 4773312 w 4842931"/>
                    <a:gd name="connsiteY2" fmla="*/ 0 h 417703"/>
                    <a:gd name="connsiteX3" fmla="*/ 4842931 w 4842931"/>
                    <a:gd name="connsiteY3" fmla="*/ 69619 h 417703"/>
                    <a:gd name="connsiteX4" fmla="*/ 4842931 w 4842931"/>
                    <a:gd name="connsiteY4" fmla="*/ 348084 h 417703"/>
                    <a:gd name="connsiteX5" fmla="*/ 4773312 w 4842931"/>
                    <a:gd name="connsiteY5" fmla="*/ 417703 h 417703"/>
                    <a:gd name="connsiteX6" fmla="*/ 69619 w 4842931"/>
                    <a:gd name="connsiteY6" fmla="*/ 417703 h 417703"/>
                    <a:gd name="connsiteX7" fmla="*/ 0 w 4842931"/>
                    <a:gd name="connsiteY7" fmla="*/ 348084 h 417703"/>
                    <a:gd name="connsiteX8" fmla="*/ 0 w 4842931"/>
                    <a:gd name="connsiteY8" fmla="*/ 69619 h 41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2931" h="417703">
                      <a:moveTo>
                        <a:pt x="0" y="69619"/>
                      </a:moveTo>
                      <a:cubicBezTo>
                        <a:pt x="0" y="31169"/>
                        <a:pt x="31169" y="0"/>
                        <a:pt x="69619" y="0"/>
                      </a:cubicBezTo>
                      <a:lnTo>
                        <a:pt x="4773312" y="0"/>
                      </a:lnTo>
                      <a:cubicBezTo>
                        <a:pt x="4811762" y="0"/>
                        <a:pt x="4842931" y="31169"/>
                        <a:pt x="4842931" y="69619"/>
                      </a:cubicBezTo>
                      <a:lnTo>
                        <a:pt x="4842931" y="348084"/>
                      </a:lnTo>
                      <a:cubicBezTo>
                        <a:pt x="4842931" y="386534"/>
                        <a:pt x="4811762" y="417703"/>
                        <a:pt x="4773312" y="417703"/>
                      </a:cubicBezTo>
                      <a:lnTo>
                        <a:pt x="69619" y="417703"/>
                      </a:lnTo>
                      <a:cubicBezTo>
                        <a:pt x="31169" y="417703"/>
                        <a:pt x="0" y="386534"/>
                        <a:pt x="0" y="348084"/>
                      </a:cubicBezTo>
                      <a:lnTo>
                        <a:pt x="0" y="69619"/>
                      </a:lnTo>
                      <a:close/>
                    </a:path>
                  </a:pathLst>
                </a:custGeom>
                <a:solidFill>
                  <a:srgbClr val="077A3E">
                    <a:alpha val="15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1351" tIns="81351" rIns="81351" bIns="81351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kern="1200" dirty="0">
                      <a:solidFill>
                        <a:schemeClr val="tx1"/>
                      </a:solidFill>
                    </a:rPr>
                    <a:t>Обесценение активов</a:t>
                  </a: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>
                  <a:off x="314325" y="5332383"/>
                  <a:ext cx="4842931" cy="469894"/>
                </a:xfrm>
                <a:custGeom>
                  <a:avLst/>
                  <a:gdLst>
                    <a:gd name="connsiteX0" fmla="*/ 0 w 4842931"/>
                    <a:gd name="connsiteY0" fmla="*/ 69619 h 417703"/>
                    <a:gd name="connsiteX1" fmla="*/ 69619 w 4842931"/>
                    <a:gd name="connsiteY1" fmla="*/ 0 h 417703"/>
                    <a:gd name="connsiteX2" fmla="*/ 4773312 w 4842931"/>
                    <a:gd name="connsiteY2" fmla="*/ 0 h 417703"/>
                    <a:gd name="connsiteX3" fmla="*/ 4842931 w 4842931"/>
                    <a:gd name="connsiteY3" fmla="*/ 69619 h 417703"/>
                    <a:gd name="connsiteX4" fmla="*/ 4842931 w 4842931"/>
                    <a:gd name="connsiteY4" fmla="*/ 348084 h 417703"/>
                    <a:gd name="connsiteX5" fmla="*/ 4773312 w 4842931"/>
                    <a:gd name="connsiteY5" fmla="*/ 417703 h 417703"/>
                    <a:gd name="connsiteX6" fmla="*/ 69619 w 4842931"/>
                    <a:gd name="connsiteY6" fmla="*/ 417703 h 417703"/>
                    <a:gd name="connsiteX7" fmla="*/ 0 w 4842931"/>
                    <a:gd name="connsiteY7" fmla="*/ 348084 h 417703"/>
                    <a:gd name="connsiteX8" fmla="*/ 0 w 4842931"/>
                    <a:gd name="connsiteY8" fmla="*/ 69619 h 41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2931" h="417703">
                      <a:moveTo>
                        <a:pt x="0" y="69619"/>
                      </a:moveTo>
                      <a:cubicBezTo>
                        <a:pt x="0" y="31169"/>
                        <a:pt x="31169" y="0"/>
                        <a:pt x="69619" y="0"/>
                      </a:cubicBezTo>
                      <a:lnTo>
                        <a:pt x="4773312" y="0"/>
                      </a:lnTo>
                      <a:cubicBezTo>
                        <a:pt x="4811762" y="0"/>
                        <a:pt x="4842931" y="31169"/>
                        <a:pt x="4842931" y="69619"/>
                      </a:cubicBezTo>
                      <a:lnTo>
                        <a:pt x="4842931" y="348084"/>
                      </a:lnTo>
                      <a:cubicBezTo>
                        <a:pt x="4842931" y="386534"/>
                        <a:pt x="4811762" y="417703"/>
                        <a:pt x="4773312" y="417703"/>
                      </a:cubicBezTo>
                      <a:lnTo>
                        <a:pt x="69619" y="417703"/>
                      </a:lnTo>
                      <a:cubicBezTo>
                        <a:pt x="31169" y="417703"/>
                        <a:pt x="0" y="386534"/>
                        <a:pt x="0" y="348084"/>
                      </a:cubicBezTo>
                      <a:lnTo>
                        <a:pt x="0" y="69619"/>
                      </a:lnTo>
                      <a:close/>
                    </a:path>
                  </a:pathLst>
                </a:custGeom>
                <a:solidFill>
                  <a:srgbClr val="077A3E">
                    <a:alpha val="15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1351" tIns="81351" rIns="81351" bIns="81351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kern="1200" dirty="0">
                      <a:solidFill>
                        <a:schemeClr val="tx1"/>
                      </a:solidFill>
                    </a:rPr>
                    <a:t>Представление бухгалтерской (финансовой) отчетности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575443" y="3127391"/>
                  <a:ext cx="14393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/>
                    <a:t>01.01.2018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77660" y="3737801"/>
                  <a:ext cx="14393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/>
                    <a:t>01.01.2018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586121" y="4228881"/>
                  <a:ext cx="14393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/>
                    <a:t>01.01.2018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577654" y="4779236"/>
                  <a:ext cx="14393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/>
                    <a:t>01.01.2018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586121" y="5329591"/>
                  <a:ext cx="14393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/>
                    <a:t>01.01.2018</a:t>
                  </a:r>
                </a:p>
              </p:txBody>
            </p: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>
                  <a:off x="7225188" y="2976420"/>
                  <a:ext cx="0" cy="2692586"/>
                </a:xfrm>
                <a:prstGeom prst="line">
                  <a:avLst/>
                </a:prstGeom>
                <a:ln>
                  <a:solidFill>
                    <a:srgbClr val="DEAA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28"/>
              <p:cNvSpPr txBox="1"/>
              <p:nvPr/>
            </p:nvSpPr>
            <p:spPr>
              <a:xfrm>
                <a:off x="5383348" y="1559837"/>
                <a:ext cx="16845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256н от 31.12.16</a:t>
                </a:r>
                <a:endParaRPr lang="ru-RU" sz="16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401879" y="2272560"/>
                <a:ext cx="1632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257н от 31.12.16</a:t>
                </a:r>
                <a:endParaRPr lang="ru-RU" sz="16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74869" y="2770224"/>
                <a:ext cx="1632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258н </a:t>
                </a:r>
                <a:r>
                  <a:rPr lang="ru-RU" sz="1600" dirty="0"/>
                  <a:t>от </a:t>
                </a:r>
                <a:r>
                  <a:rPr lang="ru-RU" sz="1600" dirty="0" smtClean="0"/>
                  <a:t>31.12.16</a:t>
                </a:r>
                <a:endParaRPr lang="ru-RU" sz="16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405018" y="3323837"/>
                <a:ext cx="16025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259н от 31.12.16</a:t>
                </a:r>
                <a:endParaRPr lang="ru-RU" sz="16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374869" y="3873254"/>
                <a:ext cx="1632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260н от 31.12.16</a:t>
                </a:r>
                <a:endParaRPr lang="ru-RU" sz="1600" dirty="0"/>
              </a:p>
            </p:txBody>
          </p:sp>
        </p:grp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242036" y="4014092"/>
              <a:ext cx="0" cy="2760291"/>
            </a:xfrm>
            <a:prstGeom prst="line">
              <a:avLst/>
            </a:prstGeom>
            <a:ln>
              <a:solidFill>
                <a:srgbClr val="DEAA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олилиния 43"/>
            <p:cNvSpPr/>
            <p:nvPr/>
          </p:nvSpPr>
          <p:spPr>
            <a:xfrm>
              <a:off x="168211" y="4223707"/>
              <a:ext cx="4852653" cy="417703"/>
            </a:xfrm>
            <a:custGeom>
              <a:avLst/>
              <a:gdLst>
                <a:gd name="connsiteX0" fmla="*/ 0 w 4842931"/>
                <a:gd name="connsiteY0" fmla="*/ 69619 h 417703"/>
                <a:gd name="connsiteX1" fmla="*/ 69619 w 4842931"/>
                <a:gd name="connsiteY1" fmla="*/ 0 h 417703"/>
                <a:gd name="connsiteX2" fmla="*/ 4773312 w 4842931"/>
                <a:gd name="connsiteY2" fmla="*/ 0 h 417703"/>
                <a:gd name="connsiteX3" fmla="*/ 4842931 w 4842931"/>
                <a:gd name="connsiteY3" fmla="*/ 69619 h 417703"/>
                <a:gd name="connsiteX4" fmla="*/ 4842931 w 4842931"/>
                <a:gd name="connsiteY4" fmla="*/ 348084 h 417703"/>
                <a:gd name="connsiteX5" fmla="*/ 4773312 w 4842931"/>
                <a:gd name="connsiteY5" fmla="*/ 417703 h 417703"/>
                <a:gd name="connsiteX6" fmla="*/ 69619 w 4842931"/>
                <a:gd name="connsiteY6" fmla="*/ 417703 h 417703"/>
                <a:gd name="connsiteX7" fmla="*/ 0 w 4842931"/>
                <a:gd name="connsiteY7" fmla="*/ 348084 h 417703"/>
                <a:gd name="connsiteX8" fmla="*/ 0 w 4842931"/>
                <a:gd name="connsiteY8" fmla="*/ 69619 h 4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417703">
                  <a:moveTo>
                    <a:pt x="0" y="69619"/>
                  </a:moveTo>
                  <a:cubicBezTo>
                    <a:pt x="0" y="31169"/>
                    <a:pt x="31169" y="0"/>
                    <a:pt x="69619" y="0"/>
                  </a:cubicBezTo>
                  <a:lnTo>
                    <a:pt x="4773312" y="0"/>
                  </a:lnTo>
                  <a:cubicBezTo>
                    <a:pt x="4811762" y="0"/>
                    <a:pt x="4842931" y="31169"/>
                    <a:pt x="4842931" y="69619"/>
                  </a:cubicBezTo>
                  <a:lnTo>
                    <a:pt x="4842931" y="348084"/>
                  </a:lnTo>
                  <a:cubicBezTo>
                    <a:pt x="4842931" y="386534"/>
                    <a:pt x="4811762" y="417703"/>
                    <a:pt x="4773312" y="417703"/>
                  </a:cubicBezTo>
                  <a:lnTo>
                    <a:pt x="69619" y="417703"/>
                  </a:lnTo>
                  <a:cubicBezTo>
                    <a:pt x="31169" y="417703"/>
                    <a:pt x="0" y="386534"/>
                    <a:pt x="0" y="348084"/>
                  </a:cubicBezTo>
                  <a:lnTo>
                    <a:pt x="0" y="69619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351" tIns="81351" rIns="81351" bIns="81351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Учетная политика, оценочные значения и ошибки</a:t>
              </a:r>
            </a:p>
          </p:txBody>
        </p:sp>
        <p:sp>
          <p:nvSpPr>
            <p:cNvPr id="45" name="Полилиния 44"/>
            <p:cNvSpPr/>
            <p:nvPr/>
          </p:nvSpPr>
          <p:spPr>
            <a:xfrm>
              <a:off x="168211" y="4732178"/>
              <a:ext cx="4852653" cy="417703"/>
            </a:xfrm>
            <a:custGeom>
              <a:avLst/>
              <a:gdLst>
                <a:gd name="connsiteX0" fmla="*/ 0 w 4842931"/>
                <a:gd name="connsiteY0" fmla="*/ 69619 h 417703"/>
                <a:gd name="connsiteX1" fmla="*/ 69619 w 4842931"/>
                <a:gd name="connsiteY1" fmla="*/ 0 h 417703"/>
                <a:gd name="connsiteX2" fmla="*/ 4773312 w 4842931"/>
                <a:gd name="connsiteY2" fmla="*/ 0 h 417703"/>
                <a:gd name="connsiteX3" fmla="*/ 4842931 w 4842931"/>
                <a:gd name="connsiteY3" fmla="*/ 69619 h 417703"/>
                <a:gd name="connsiteX4" fmla="*/ 4842931 w 4842931"/>
                <a:gd name="connsiteY4" fmla="*/ 348084 h 417703"/>
                <a:gd name="connsiteX5" fmla="*/ 4773312 w 4842931"/>
                <a:gd name="connsiteY5" fmla="*/ 417703 h 417703"/>
                <a:gd name="connsiteX6" fmla="*/ 69619 w 4842931"/>
                <a:gd name="connsiteY6" fmla="*/ 417703 h 417703"/>
                <a:gd name="connsiteX7" fmla="*/ 0 w 4842931"/>
                <a:gd name="connsiteY7" fmla="*/ 348084 h 417703"/>
                <a:gd name="connsiteX8" fmla="*/ 0 w 4842931"/>
                <a:gd name="connsiteY8" fmla="*/ 69619 h 4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417703">
                  <a:moveTo>
                    <a:pt x="0" y="69619"/>
                  </a:moveTo>
                  <a:cubicBezTo>
                    <a:pt x="0" y="31169"/>
                    <a:pt x="31169" y="0"/>
                    <a:pt x="69619" y="0"/>
                  </a:cubicBezTo>
                  <a:lnTo>
                    <a:pt x="4773312" y="0"/>
                  </a:lnTo>
                  <a:cubicBezTo>
                    <a:pt x="4811762" y="0"/>
                    <a:pt x="4842931" y="31169"/>
                    <a:pt x="4842931" y="69619"/>
                  </a:cubicBezTo>
                  <a:lnTo>
                    <a:pt x="4842931" y="348084"/>
                  </a:lnTo>
                  <a:cubicBezTo>
                    <a:pt x="4842931" y="386534"/>
                    <a:pt x="4811762" y="417703"/>
                    <a:pt x="4773312" y="417703"/>
                  </a:cubicBezTo>
                  <a:lnTo>
                    <a:pt x="69619" y="417703"/>
                  </a:lnTo>
                  <a:cubicBezTo>
                    <a:pt x="31169" y="417703"/>
                    <a:pt x="0" y="386534"/>
                    <a:pt x="0" y="348084"/>
                  </a:cubicBezTo>
                  <a:lnTo>
                    <a:pt x="0" y="69619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351" tIns="81351" rIns="81351" bIns="81351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События после отчетной даты</a:t>
              </a: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168211" y="5246173"/>
              <a:ext cx="4852653" cy="417703"/>
            </a:xfrm>
            <a:custGeom>
              <a:avLst/>
              <a:gdLst>
                <a:gd name="connsiteX0" fmla="*/ 0 w 4842931"/>
                <a:gd name="connsiteY0" fmla="*/ 69619 h 417703"/>
                <a:gd name="connsiteX1" fmla="*/ 69619 w 4842931"/>
                <a:gd name="connsiteY1" fmla="*/ 0 h 417703"/>
                <a:gd name="connsiteX2" fmla="*/ 4773312 w 4842931"/>
                <a:gd name="connsiteY2" fmla="*/ 0 h 417703"/>
                <a:gd name="connsiteX3" fmla="*/ 4842931 w 4842931"/>
                <a:gd name="connsiteY3" fmla="*/ 69619 h 417703"/>
                <a:gd name="connsiteX4" fmla="*/ 4842931 w 4842931"/>
                <a:gd name="connsiteY4" fmla="*/ 348084 h 417703"/>
                <a:gd name="connsiteX5" fmla="*/ 4773312 w 4842931"/>
                <a:gd name="connsiteY5" fmla="*/ 417703 h 417703"/>
                <a:gd name="connsiteX6" fmla="*/ 69619 w 4842931"/>
                <a:gd name="connsiteY6" fmla="*/ 417703 h 417703"/>
                <a:gd name="connsiteX7" fmla="*/ 0 w 4842931"/>
                <a:gd name="connsiteY7" fmla="*/ 348084 h 417703"/>
                <a:gd name="connsiteX8" fmla="*/ 0 w 4842931"/>
                <a:gd name="connsiteY8" fmla="*/ 69619 h 4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417703">
                  <a:moveTo>
                    <a:pt x="0" y="69619"/>
                  </a:moveTo>
                  <a:cubicBezTo>
                    <a:pt x="0" y="31169"/>
                    <a:pt x="31169" y="0"/>
                    <a:pt x="69619" y="0"/>
                  </a:cubicBezTo>
                  <a:lnTo>
                    <a:pt x="4773312" y="0"/>
                  </a:lnTo>
                  <a:cubicBezTo>
                    <a:pt x="4811762" y="0"/>
                    <a:pt x="4842931" y="31169"/>
                    <a:pt x="4842931" y="69619"/>
                  </a:cubicBezTo>
                  <a:lnTo>
                    <a:pt x="4842931" y="348084"/>
                  </a:lnTo>
                  <a:cubicBezTo>
                    <a:pt x="4842931" y="386534"/>
                    <a:pt x="4811762" y="417703"/>
                    <a:pt x="4773312" y="417703"/>
                  </a:cubicBezTo>
                  <a:lnTo>
                    <a:pt x="69619" y="417703"/>
                  </a:lnTo>
                  <a:cubicBezTo>
                    <a:pt x="31169" y="417703"/>
                    <a:pt x="0" y="386534"/>
                    <a:pt x="0" y="348084"/>
                  </a:cubicBezTo>
                  <a:lnTo>
                    <a:pt x="0" y="69619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351" tIns="81351" rIns="81351" bIns="81351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Отчет о движении денежных </a:t>
              </a:r>
              <a:r>
                <a:rPr lang="ru-RU" sz="1600" kern="1200" dirty="0" smtClean="0">
                  <a:solidFill>
                    <a:schemeClr val="tx1"/>
                  </a:solidFill>
                </a:rPr>
                <a:t>средств 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79670" y="4187130"/>
              <a:ext cx="16845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274н от 30.12.17</a:t>
              </a:r>
              <a:endParaRPr lang="ru-RU" sz="16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99767" y="4737468"/>
              <a:ext cx="1632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275н от 30.12.17</a:t>
              </a:r>
              <a:endParaRPr lang="ru-RU" sz="16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99767" y="5279340"/>
              <a:ext cx="1632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278н от 30.12.17</a:t>
              </a:r>
              <a:endParaRPr lang="ru-RU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65596" y="4203523"/>
              <a:ext cx="12460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01.01.2019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376193" y="4793989"/>
              <a:ext cx="1442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01.01.2019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58675" y="5375676"/>
              <a:ext cx="1442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01.01.2019</a:t>
              </a: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156748" y="5760168"/>
              <a:ext cx="4852653" cy="340396"/>
            </a:xfrm>
            <a:custGeom>
              <a:avLst/>
              <a:gdLst>
                <a:gd name="connsiteX0" fmla="*/ 0 w 4842931"/>
                <a:gd name="connsiteY0" fmla="*/ 56734 h 340396"/>
                <a:gd name="connsiteX1" fmla="*/ 56734 w 4842931"/>
                <a:gd name="connsiteY1" fmla="*/ 0 h 340396"/>
                <a:gd name="connsiteX2" fmla="*/ 4786197 w 4842931"/>
                <a:gd name="connsiteY2" fmla="*/ 0 h 340396"/>
                <a:gd name="connsiteX3" fmla="*/ 4842931 w 4842931"/>
                <a:gd name="connsiteY3" fmla="*/ 56734 h 340396"/>
                <a:gd name="connsiteX4" fmla="*/ 4842931 w 4842931"/>
                <a:gd name="connsiteY4" fmla="*/ 283662 h 340396"/>
                <a:gd name="connsiteX5" fmla="*/ 4786197 w 4842931"/>
                <a:gd name="connsiteY5" fmla="*/ 340396 h 340396"/>
                <a:gd name="connsiteX6" fmla="*/ 56734 w 4842931"/>
                <a:gd name="connsiteY6" fmla="*/ 340396 h 340396"/>
                <a:gd name="connsiteX7" fmla="*/ 0 w 4842931"/>
                <a:gd name="connsiteY7" fmla="*/ 283662 h 340396"/>
                <a:gd name="connsiteX8" fmla="*/ 0 w 4842931"/>
                <a:gd name="connsiteY8" fmla="*/ 56734 h 34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340396">
                  <a:moveTo>
                    <a:pt x="0" y="56734"/>
                  </a:moveTo>
                  <a:cubicBezTo>
                    <a:pt x="0" y="25401"/>
                    <a:pt x="25401" y="0"/>
                    <a:pt x="56734" y="0"/>
                  </a:cubicBezTo>
                  <a:lnTo>
                    <a:pt x="4786197" y="0"/>
                  </a:lnTo>
                  <a:cubicBezTo>
                    <a:pt x="4817530" y="0"/>
                    <a:pt x="4842931" y="25401"/>
                    <a:pt x="4842931" y="56734"/>
                  </a:cubicBezTo>
                  <a:lnTo>
                    <a:pt x="4842931" y="283662"/>
                  </a:lnTo>
                  <a:cubicBezTo>
                    <a:pt x="4842931" y="314995"/>
                    <a:pt x="4817530" y="340396"/>
                    <a:pt x="4786197" y="340396"/>
                  </a:cubicBezTo>
                  <a:lnTo>
                    <a:pt x="56734" y="340396"/>
                  </a:lnTo>
                  <a:cubicBezTo>
                    <a:pt x="25401" y="340396"/>
                    <a:pt x="0" y="314995"/>
                    <a:pt x="0" y="283662"/>
                  </a:cubicBezTo>
                  <a:lnTo>
                    <a:pt x="0" y="56734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957" tIns="69957" rIns="69957" bIns="69957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Информация о связанных сторонах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76193" y="5875882"/>
              <a:ext cx="1442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01.01.202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1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88366" y="5762010"/>
              <a:ext cx="16025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277н </a:t>
              </a:r>
              <a:r>
                <a:rPr lang="ru-RU" sz="1600" dirty="0" smtClean="0"/>
                <a:t>от 30.12.17</a:t>
              </a:r>
              <a:endParaRPr lang="ru-RU" sz="1600" dirty="0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136444" y="6203215"/>
              <a:ext cx="4852653" cy="536414"/>
            </a:xfrm>
            <a:custGeom>
              <a:avLst/>
              <a:gdLst>
                <a:gd name="connsiteX0" fmla="*/ 0 w 4842931"/>
                <a:gd name="connsiteY0" fmla="*/ 69619 h 417703"/>
                <a:gd name="connsiteX1" fmla="*/ 69619 w 4842931"/>
                <a:gd name="connsiteY1" fmla="*/ 0 h 417703"/>
                <a:gd name="connsiteX2" fmla="*/ 4773312 w 4842931"/>
                <a:gd name="connsiteY2" fmla="*/ 0 h 417703"/>
                <a:gd name="connsiteX3" fmla="*/ 4842931 w 4842931"/>
                <a:gd name="connsiteY3" fmla="*/ 69619 h 417703"/>
                <a:gd name="connsiteX4" fmla="*/ 4842931 w 4842931"/>
                <a:gd name="connsiteY4" fmla="*/ 348084 h 417703"/>
                <a:gd name="connsiteX5" fmla="*/ 4773312 w 4842931"/>
                <a:gd name="connsiteY5" fmla="*/ 417703 h 417703"/>
                <a:gd name="connsiteX6" fmla="*/ 69619 w 4842931"/>
                <a:gd name="connsiteY6" fmla="*/ 417703 h 417703"/>
                <a:gd name="connsiteX7" fmla="*/ 0 w 4842931"/>
                <a:gd name="connsiteY7" fmla="*/ 348084 h 417703"/>
                <a:gd name="connsiteX8" fmla="*/ 0 w 4842931"/>
                <a:gd name="connsiteY8" fmla="*/ 69619 h 4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417703">
                  <a:moveTo>
                    <a:pt x="0" y="69619"/>
                  </a:moveTo>
                  <a:cubicBezTo>
                    <a:pt x="0" y="31169"/>
                    <a:pt x="31169" y="0"/>
                    <a:pt x="69619" y="0"/>
                  </a:cubicBezTo>
                  <a:lnTo>
                    <a:pt x="4773312" y="0"/>
                  </a:lnTo>
                  <a:cubicBezTo>
                    <a:pt x="4811762" y="0"/>
                    <a:pt x="4842931" y="31169"/>
                    <a:pt x="4842931" y="69619"/>
                  </a:cubicBezTo>
                  <a:lnTo>
                    <a:pt x="4842931" y="348084"/>
                  </a:lnTo>
                  <a:cubicBezTo>
                    <a:pt x="4842931" y="386534"/>
                    <a:pt x="4811762" y="417703"/>
                    <a:pt x="4773312" y="417703"/>
                  </a:cubicBezTo>
                  <a:lnTo>
                    <a:pt x="69619" y="417703"/>
                  </a:lnTo>
                  <a:cubicBezTo>
                    <a:pt x="31169" y="417703"/>
                    <a:pt x="0" y="386534"/>
                    <a:pt x="0" y="348084"/>
                  </a:cubicBezTo>
                  <a:lnTo>
                    <a:pt x="0" y="69619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957" tIns="69957" rIns="69957" bIns="69957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Резервы. Раскрытие информации об условных обязательствах и активах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83445" y="6316211"/>
              <a:ext cx="16327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124н от 30.05.18</a:t>
              </a:r>
              <a:endParaRPr lang="ru-RU" sz="16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76193" y="6379951"/>
              <a:ext cx="1442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01.01.2020</a:t>
              </a: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>
              <a:off x="7011673" y="4033161"/>
              <a:ext cx="0" cy="2760291"/>
            </a:xfrm>
            <a:prstGeom prst="line">
              <a:avLst/>
            </a:prstGeom>
            <a:ln>
              <a:solidFill>
                <a:srgbClr val="DEAA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2617457" y="105726"/>
            <a:ext cx="5357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77A3E"/>
                </a:solidFill>
              </a:rPr>
              <a:t>Программа </a:t>
            </a:r>
            <a:r>
              <a:rPr lang="ru-RU" b="1" dirty="0">
                <a:solidFill>
                  <a:srgbClr val="077A3E"/>
                </a:solidFill>
              </a:rPr>
              <a:t>разработки федеральных стандартов бухгалтерского учета </a:t>
            </a:r>
            <a:r>
              <a:rPr lang="ru-RU" b="1" smtClean="0">
                <a:solidFill>
                  <a:srgbClr val="077A3E"/>
                </a:solidFill>
              </a:rPr>
              <a:t>государственных финансов</a:t>
            </a:r>
            <a:endParaRPr lang="ru-RU" b="1" dirty="0">
              <a:solidFill>
                <a:srgbClr val="077A3E"/>
              </a:solidFill>
            </a:endParaRPr>
          </a:p>
        </p:txBody>
      </p:sp>
      <p:cxnSp>
        <p:nvCxnSpPr>
          <p:cNvPr id="27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48205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3506" y="838313"/>
            <a:ext cx="8713696" cy="5715744"/>
            <a:chOff x="243506" y="838313"/>
            <a:chExt cx="8713696" cy="571574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251584" y="838313"/>
              <a:ext cx="8705618" cy="3277765"/>
              <a:chOff x="251584" y="838313"/>
              <a:chExt cx="8705618" cy="3277765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04ADCA92-8918-45B8-93A2-A5258CB76692}"/>
                  </a:ext>
                </a:extLst>
              </p:cNvPr>
              <p:cNvGrpSpPr/>
              <p:nvPr/>
            </p:nvGrpSpPr>
            <p:grpSpPr>
              <a:xfrm>
                <a:off x="251584" y="838313"/>
                <a:ext cx="8705618" cy="3277765"/>
                <a:chOff x="314325" y="3012199"/>
                <a:chExt cx="8705618" cy="3277765"/>
              </a:xfrm>
            </p:grpSpPr>
            <p:cxnSp>
              <p:nvCxnSpPr>
                <p:cNvPr id="12" name="Прямая соединительная линия 11"/>
                <p:cNvCxnSpPr>
                  <a:cxnSpLocks/>
                </p:cNvCxnSpPr>
                <p:nvPr/>
              </p:nvCxnSpPr>
              <p:spPr>
                <a:xfrm>
                  <a:off x="5435600" y="3370339"/>
                  <a:ext cx="0" cy="2919625"/>
                </a:xfrm>
                <a:prstGeom prst="line">
                  <a:avLst/>
                </a:prstGeom>
                <a:ln>
                  <a:solidFill>
                    <a:srgbClr val="DEAA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1143000" y="3012199"/>
                  <a:ext cx="25823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DEAA46"/>
                      </a:solidFill>
                    </a:rPr>
                    <a:t>Федеральный стандарт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435600" y="3012199"/>
                  <a:ext cx="15523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DEAA46"/>
                      </a:solidFill>
                    </a:rPr>
                    <a:t>Утверждение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987943" y="3016022"/>
                  <a:ext cx="203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>
                      <a:solidFill>
                        <a:srgbClr val="DEAA46"/>
                      </a:solidFill>
                    </a:rPr>
                    <a:t>Вступление в силу</a:t>
                  </a:r>
                </a:p>
              </p:txBody>
            </p:sp>
            <p:sp>
              <p:nvSpPr>
                <p:cNvPr id="39" name="Полилиния 38"/>
                <p:cNvSpPr/>
                <p:nvPr/>
              </p:nvSpPr>
              <p:spPr>
                <a:xfrm>
                  <a:off x="314325" y="3446542"/>
                  <a:ext cx="4842931" cy="646204"/>
                </a:xfrm>
                <a:custGeom>
                  <a:avLst/>
                  <a:gdLst>
                    <a:gd name="connsiteX0" fmla="*/ 0 w 4842931"/>
                    <a:gd name="connsiteY0" fmla="*/ 107703 h 646204"/>
                    <a:gd name="connsiteX1" fmla="*/ 107703 w 4842931"/>
                    <a:gd name="connsiteY1" fmla="*/ 0 h 646204"/>
                    <a:gd name="connsiteX2" fmla="*/ 4735228 w 4842931"/>
                    <a:gd name="connsiteY2" fmla="*/ 0 h 646204"/>
                    <a:gd name="connsiteX3" fmla="*/ 4842931 w 4842931"/>
                    <a:gd name="connsiteY3" fmla="*/ 107703 h 646204"/>
                    <a:gd name="connsiteX4" fmla="*/ 4842931 w 4842931"/>
                    <a:gd name="connsiteY4" fmla="*/ 538501 h 646204"/>
                    <a:gd name="connsiteX5" fmla="*/ 4735228 w 4842931"/>
                    <a:gd name="connsiteY5" fmla="*/ 646204 h 646204"/>
                    <a:gd name="connsiteX6" fmla="*/ 107703 w 4842931"/>
                    <a:gd name="connsiteY6" fmla="*/ 646204 h 646204"/>
                    <a:gd name="connsiteX7" fmla="*/ 0 w 4842931"/>
                    <a:gd name="connsiteY7" fmla="*/ 538501 h 646204"/>
                    <a:gd name="connsiteX8" fmla="*/ 0 w 4842931"/>
                    <a:gd name="connsiteY8" fmla="*/ 107703 h 64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2931" h="646204">
                      <a:moveTo>
                        <a:pt x="0" y="107703"/>
                      </a:moveTo>
                      <a:cubicBezTo>
                        <a:pt x="0" y="48220"/>
                        <a:pt x="48220" y="0"/>
                        <a:pt x="107703" y="0"/>
                      </a:cubicBezTo>
                      <a:lnTo>
                        <a:pt x="4735228" y="0"/>
                      </a:lnTo>
                      <a:cubicBezTo>
                        <a:pt x="4794711" y="0"/>
                        <a:pt x="4842931" y="48220"/>
                        <a:pt x="4842931" y="107703"/>
                      </a:cubicBezTo>
                      <a:lnTo>
                        <a:pt x="4842931" y="538501"/>
                      </a:lnTo>
                      <a:cubicBezTo>
                        <a:pt x="4842931" y="597984"/>
                        <a:pt x="4794711" y="646204"/>
                        <a:pt x="4735228" y="646204"/>
                      </a:cubicBezTo>
                      <a:lnTo>
                        <a:pt x="107703" y="646204"/>
                      </a:lnTo>
                      <a:cubicBezTo>
                        <a:pt x="48220" y="646204"/>
                        <a:pt x="0" y="597984"/>
                        <a:pt x="0" y="538501"/>
                      </a:cubicBezTo>
                      <a:lnTo>
                        <a:pt x="0" y="107703"/>
                      </a:lnTo>
                      <a:close/>
                    </a:path>
                  </a:pathLst>
                </a:custGeom>
                <a:solidFill>
                  <a:srgbClr val="077A3E">
                    <a:alpha val="15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2505" tIns="92505" rIns="92505" bIns="92505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i="0" kern="1200" dirty="0">
                      <a:solidFill>
                        <a:schemeClr val="tx1"/>
                      </a:solidFill>
                    </a:rPr>
                    <a:t>Доходы</a:t>
                  </a:r>
                  <a:endParaRPr lang="ru-RU" sz="1600" kern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Полилиния 39"/>
                <p:cNvSpPr/>
                <p:nvPr/>
              </p:nvSpPr>
              <p:spPr>
                <a:xfrm>
                  <a:off x="314325" y="4195405"/>
                  <a:ext cx="4842931" cy="417703"/>
                </a:xfrm>
                <a:custGeom>
                  <a:avLst/>
                  <a:gdLst>
                    <a:gd name="connsiteX0" fmla="*/ 0 w 4842931"/>
                    <a:gd name="connsiteY0" fmla="*/ 69619 h 417703"/>
                    <a:gd name="connsiteX1" fmla="*/ 69619 w 4842931"/>
                    <a:gd name="connsiteY1" fmla="*/ 0 h 417703"/>
                    <a:gd name="connsiteX2" fmla="*/ 4773312 w 4842931"/>
                    <a:gd name="connsiteY2" fmla="*/ 0 h 417703"/>
                    <a:gd name="connsiteX3" fmla="*/ 4842931 w 4842931"/>
                    <a:gd name="connsiteY3" fmla="*/ 69619 h 417703"/>
                    <a:gd name="connsiteX4" fmla="*/ 4842931 w 4842931"/>
                    <a:gd name="connsiteY4" fmla="*/ 348084 h 417703"/>
                    <a:gd name="connsiteX5" fmla="*/ 4773312 w 4842931"/>
                    <a:gd name="connsiteY5" fmla="*/ 417703 h 417703"/>
                    <a:gd name="connsiteX6" fmla="*/ 69619 w 4842931"/>
                    <a:gd name="connsiteY6" fmla="*/ 417703 h 417703"/>
                    <a:gd name="connsiteX7" fmla="*/ 0 w 4842931"/>
                    <a:gd name="connsiteY7" fmla="*/ 348084 h 417703"/>
                    <a:gd name="connsiteX8" fmla="*/ 0 w 4842931"/>
                    <a:gd name="connsiteY8" fmla="*/ 69619 h 41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2931" h="417703">
                      <a:moveTo>
                        <a:pt x="0" y="69619"/>
                      </a:moveTo>
                      <a:cubicBezTo>
                        <a:pt x="0" y="31169"/>
                        <a:pt x="31169" y="0"/>
                        <a:pt x="69619" y="0"/>
                      </a:cubicBezTo>
                      <a:lnTo>
                        <a:pt x="4773312" y="0"/>
                      </a:lnTo>
                      <a:cubicBezTo>
                        <a:pt x="4811762" y="0"/>
                        <a:pt x="4842931" y="31169"/>
                        <a:pt x="4842931" y="69619"/>
                      </a:cubicBezTo>
                      <a:lnTo>
                        <a:pt x="4842931" y="348084"/>
                      </a:lnTo>
                      <a:cubicBezTo>
                        <a:pt x="4842931" y="386534"/>
                        <a:pt x="4811762" y="417703"/>
                        <a:pt x="4773312" y="417703"/>
                      </a:cubicBezTo>
                      <a:lnTo>
                        <a:pt x="69619" y="417703"/>
                      </a:lnTo>
                      <a:cubicBezTo>
                        <a:pt x="31169" y="417703"/>
                        <a:pt x="0" y="386534"/>
                        <a:pt x="0" y="348084"/>
                      </a:cubicBezTo>
                      <a:lnTo>
                        <a:pt x="0" y="69619"/>
                      </a:lnTo>
                      <a:close/>
                    </a:path>
                  </a:pathLst>
                </a:custGeom>
                <a:solidFill>
                  <a:srgbClr val="077A3E">
                    <a:alpha val="15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1351" tIns="81351" rIns="81351" bIns="81351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kern="1200" dirty="0">
                      <a:solidFill>
                        <a:schemeClr val="tx1"/>
                      </a:solidFill>
                    </a:rPr>
                    <a:t>Непроизведенные активы</a:t>
                  </a:r>
                </a:p>
              </p:txBody>
            </p:sp>
            <p:sp>
              <p:nvSpPr>
                <p:cNvPr id="41" name="Полилиния 40"/>
                <p:cNvSpPr/>
                <p:nvPr/>
              </p:nvSpPr>
              <p:spPr>
                <a:xfrm>
                  <a:off x="314325" y="4715766"/>
                  <a:ext cx="4842931" cy="417703"/>
                </a:xfrm>
                <a:custGeom>
                  <a:avLst/>
                  <a:gdLst>
                    <a:gd name="connsiteX0" fmla="*/ 0 w 4842931"/>
                    <a:gd name="connsiteY0" fmla="*/ 69619 h 417703"/>
                    <a:gd name="connsiteX1" fmla="*/ 69619 w 4842931"/>
                    <a:gd name="connsiteY1" fmla="*/ 0 h 417703"/>
                    <a:gd name="connsiteX2" fmla="*/ 4773312 w 4842931"/>
                    <a:gd name="connsiteY2" fmla="*/ 0 h 417703"/>
                    <a:gd name="connsiteX3" fmla="*/ 4842931 w 4842931"/>
                    <a:gd name="connsiteY3" fmla="*/ 69619 h 417703"/>
                    <a:gd name="connsiteX4" fmla="*/ 4842931 w 4842931"/>
                    <a:gd name="connsiteY4" fmla="*/ 348084 h 417703"/>
                    <a:gd name="connsiteX5" fmla="*/ 4773312 w 4842931"/>
                    <a:gd name="connsiteY5" fmla="*/ 417703 h 417703"/>
                    <a:gd name="connsiteX6" fmla="*/ 69619 w 4842931"/>
                    <a:gd name="connsiteY6" fmla="*/ 417703 h 417703"/>
                    <a:gd name="connsiteX7" fmla="*/ 0 w 4842931"/>
                    <a:gd name="connsiteY7" fmla="*/ 348084 h 417703"/>
                    <a:gd name="connsiteX8" fmla="*/ 0 w 4842931"/>
                    <a:gd name="connsiteY8" fmla="*/ 69619 h 41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2931" h="417703">
                      <a:moveTo>
                        <a:pt x="0" y="69619"/>
                      </a:moveTo>
                      <a:cubicBezTo>
                        <a:pt x="0" y="31169"/>
                        <a:pt x="31169" y="0"/>
                        <a:pt x="69619" y="0"/>
                      </a:cubicBezTo>
                      <a:lnTo>
                        <a:pt x="4773312" y="0"/>
                      </a:lnTo>
                      <a:cubicBezTo>
                        <a:pt x="4811762" y="0"/>
                        <a:pt x="4842931" y="31169"/>
                        <a:pt x="4842931" y="69619"/>
                      </a:cubicBezTo>
                      <a:lnTo>
                        <a:pt x="4842931" y="348084"/>
                      </a:lnTo>
                      <a:cubicBezTo>
                        <a:pt x="4842931" y="386534"/>
                        <a:pt x="4811762" y="417703"/>
                        <a:pt x="4773312" y="417703"/>
                      </a:cubicBezTo>
                      <a:lnTo>
                        <a:pt x="69619" y="417703"/>
                      </a:lnTo>
                      <a:cubicBezTo>
                        <a:pt x="31169" y="417703"/>
                        <a:pt x="0" y="386534"/>
                        <a:pt x="0" y="348084"/>
                      </a:cubicBezTo>
                      <a:lnTo>
                        <a:pt x="0" y="69619"/>
                      </a:lnTo>
                      <a:close/>
                    </a:path>
                  </a:pathLst>
                </a:custGeom>
                <a:solidFill>
                  <a:srgbClr val="077A3E">
                    <a:alpha val="15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1351" tIns="81351" rIns="81351" bIns="81351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kern="1200" dirty="0">
                      <a:solidFill>
                        <a:schemeClr val="tx1"/>
                      </a:solidFill>
                    </a:rPr>
                    <a:t>Бюджетная информация в бухгалтерской (финансовой) отчетности</a:t>
                  </a:r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>
                  <a:off x="314325" y="5227660"/>
                  <a:ext cx="4842931" cy="417703"/>
                </a:xfrm>
                <a:custGeom>
                  <a:avLst/>
                  <a:gdLst>
                    <a:gd name="connsiteX0" fmla="*/ 0 w 4842931"/>
                    <a:gd name="connsiteY0" fmla="*/ 69619 h 417703"/>
                    <a:gd name="connsiteX1" fmla="*/ 69619 w 4842931"/>
                    <a:gd name="connsiteY1" fmla="*/ 0 h 417703"/>
                    <a:gd name="connsiteX2" fmla="*/ 4773312 w 4842931"/>
                    <a:gd name="connsiteY2" fmla="*/ 0 h 417703"/>
                    <a:gd name="connsiteX3" fmla="*/ 4842931 w 4842931"/>
                    <a:gd name="connsiteY3" fmla="*/ 69619 h 417703"/>
                    <a:gd name="connsiteX4" fmla="*/ 4842931 w 4842931"/>
                    <a:gd name="connsiteY4" fmla="*/ 348084 h 417703"/>
                    <a:gd name="connsiteX5" fmla="*/ 4773312 w 4842931"/>
                    <a:gd name="connsiteY5" fmla="*/ 417703 h 417703"/>
                    <a:gd name="connsiteX6" fmla="*/ 69619 w 4842931"/>
                    <a:gd name="connsiteY6" fmla="*/ 417703 h 417703"/>
                    <a:gd name="connsiteX7" fmla="*/ 0 w 4842931"/>
                    <a:gd name="connsiteY7" fmla="*/ 348084 h 417703"/>
                    <a:gd name="connsiteX8" fmla="*/ 0 w 4842931"/>
                    <a:gd name="connsiteY8" fmla="*/ 69619 h 41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2931" h="417703">
                      <a:moveTo>
                        <a:pt x="0" y="69619"/>
                      </a:moveTo>
                      <a:cubicBezTo>
                        <a:pt x="0" y="31169"/>
                        <a:pt x="31169" y="0"/>
                        <a:pt x="69619" y="0"/>
                      </a:cubicBezTo>
                      <a:lnTo>
                        <a:pt x="4773312" y="0"/>
                      </a:lnTo>
                      <a:cubicBezTo>
                        <a:pt x="4811762" y="0"/>
                        <a:pt x="4842931" y="31169"/>
                        <a:pt x="4842931" y="69619"/>
                      </a:cubicBezTo>
                      <a:lnTo>
                        <a:pt x="4842931" y="348084"/>
                      </a:lnTo>
                      <a:cubicBezTo>
                        <a:pt x="4842931" y="386534"/>
                        <a:pt x="4811762" y="417703"/>
                        <a:pt x="4773312" y="417703"/>
                      </a:cubicBezTo>
                      <a:lnTo>
                        <a:pt x="69619" y="417703"/>
                      </a:lnTo>
                      <a:cubicBezTo>
                        <a:pt x="31169" y="417703"/>
                        <a:pt x="0" y="386534"/>
                        <a:pt x="0" y="348084"/>
                      </a:cubicBezTo>
                      <a:lnTo>
                        <a:pt x="0" y="69619"/>
                      </a:lnTo>
                      <a:close/>
                    </a:path>
                  </a:pathLst>
                </a:custGeom>
                <a:solidFill>
                  <a:srgbClr val="077A3E">
                    <a:alpha val="15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1351" tIns="81351" rIns="81351" bIns="81351" numCol="1" spcCol="1270" anchor="ctr" anchorCtr="0">
                  <a:noAutofit/>
                </a:bodyPr>
                <a:lstStyle/>
                <a:p>
                  <a:pPr lvl="0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>
                      <a:solidFill>
                        <a:schemeClr val="tx1"/>
                      </a:solidFill>
                    </a:rPr>
                    <a:t>Влияние изменений курсов иностранных валют</a:t>
                  </a:r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>
                  <a:off x="314325" y="5748021"/>
                  <a:ext cx="4842931" cy="512246"/>
                </a:xfrm>
                <a:custGeom>
                  <a:avLst/>
                  <a:gdLst>
                    <a:gd name="connsiteX0" fmla="*/ 0 w 4842931"/>
                    <a:gd name="connsiteY0" fmla="*/ 69619 h 417703"/>
                    <a:gd name="connsiteX1" fmla="*/ 69619 w 4842931"/>
                    <a:gd name="connsiteY1" fmla="*/ 0 h 417703"/>
                    <a:gd name="connsiteX2" fmla="*/ 4773312 w 4842931"/>
                    <a:gd name="connsiteY2" fmla="*/ 0 h 417703"/>
                    <a:gd name="connsiteX3" fmla="*/ 4842931 w 4842931"/>
                    <a:gd name="connsiteY3" fmla="*/ 69619 h 417703"/>
                    <a:gd name="connsiteX4" fmla="*/ 4842931 w 4842931"/>
                    <a:gd name="connsiteY4" fmla="*/ 348084 h 417703"/>
                    <a:gd name="connsiteX5" fmla="*/ 4773312 w 4842931"/>
                    <a:gd name="connsiteY5" fmla="*/ 417703 h 417703"/>
                    <a:gd name="connsiteX6" fmla="*/ 69619 w 4842931"/>
                    <a:gd name="connsiteY6" fmla="*/ 417703 h 417703"/>
                    <a:gd name="connsiteX7" fmla="*/ 0 w 4842931"/>
                    <a:gd name="connsiteY7" fmla="*/ 348084 h 417703"/>
                    <a:gd name="connsiteX8" fmla="*/ 0 w 4842931"/>
                    <a:gd name="connsiteY8" fmla="*/ 69619 h 41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42931" h="417703">
                      <a:moveTo>
                        <a:pt x="0" y="69619"/>
                      </a:moveTo>
                      <a:cubicBezTo>
                        <a:pt x="0" y="31169"/>
                        <a:pt x="31169" y="0"/>
                        <a:pt x="69619" y="0"/>
                      </a:cubicBezTo>
                      <a:lnTo>
                        <a:pt x="4773312" y="0"/>
                      </a:lnTo>
                      <a:cubicBezTo>
                        <a:pt x="4811762" y="0"/>
                        <a:pt x="4842931" y="31169"/>
                        <a:pt x="4842931" y="69619"/>
                      </a:cubicBezTo>
                      <a:lnTo>
                        <a:pt x="4842931" y="348084"/>
                      </a:lnTo>
                      <a:cubicBezTo>
                        <a:pt x="4842931" y="386534"/>
                        <a:pt x="4811762" y="417703"/>
                        <a:pt x="4773312" y="417703"/>
                      </a:cubicBezTo>
                      <a:lnTo>
                        <a:pt x="69619" y="417703"/>
                      </a:lnTo>
                      <a:cubicBezTo>
                        <a:pt x="31169" y="417703"/>
                        <a:pt x="0" y="386534"/>
                        <a:pt x="0" y="348084"/>
                      </a:cubicBezTo>
                      <a:lnTo>
                        <a:pt x="0" y="69619"/>
                      </a:lnTo>
                      <a:close/>
                    </a:path>
                  </a:pathLst>
                </a:custGeom>
                <a:solidFill>
                  <a:srgbClr val="077A3E">
                    <a:alpha val="15000"/>
                  </a:srgbClr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1351" tIns="81351" rIns="81351" bIns="81351" numCol="1" spcCol="1270" anchor="ctr" anchorCtr="0">
                  <a:noAutofit/>
                </a:bodyPr>
                <a:lstStyle/>
                <a:p>
                  <a:pPr lvl="0" algn="l" defTabSz="711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600" dirty="0">
                      <a:solidFill>
                        <a:schemeClr val="tx1"/>
                      </a:solidFill>
                    </a:rPr>
                    <a:t>Б</a:t>
                  </a:r>
                  <a:r>
                    <a:rPr lang="ru-RU" sz="1600" kern="1200" dirty="0">
                      <a:solidFill>
                        <a:schemeClr val="tx1"/>
                      </a:solidFill>
                    </a:rPr>
                    <a:t>ухгалтерская (финансовая) отчетность с учетом инфляции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268630" y="3603084"/>
                  <a:ext cx="14393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/>
                    <a:t>01.01.2019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268630" y="4229702"/>
                  <a:ext cx="14393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 smtClean="0"/>
                    <a:t>01.01.202</a:t>
                  </a:r>
                  <a:r>
                    <a:rPr lang="ru-RU" sz="1600" b="1" dirty="0" smtClean="0">
                      <a:solidFill>
                        <a:srgbClr val="C00000"/>
                      </a:solidFill>
                    </a:rPr>
                    <a:t>1</a:t>
                  </a:r>
                  <a:endParaRPr lang="ru-RU" sz="16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276708" y="4750420"/>
                  <a:ext cx="14393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/>
                    <a:t>01.01.2020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255605" y="5239434"/>
                  <a:ext cx="14393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 smtClean="0"/>
                    <a:t>01.01.2019</a:t>
                  </a:r>
                  <a:endParaRPr lang="ru-RU" sz="16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255604" y="5811559"/>
                  <a:ext cx="143933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 dirty="0" smtClean="0"/>
                    <a:t>01.0</a:t>
                  </a:r>
                  <a:r>
                    <a:rPr lang="ru-RU" sz="1600" b="1" dirty="0" smtClean="0">
                      <a:solidFill>
                        <a:srgbClr val="C00000"/>
                      </a:solidFill>
                    </a:rPr>
                    <a:t>1</a:t>
                  </a:r>
                  <a:r>
                    <a:rPr lang="ru-RU" sz="1600" dirty="0" smtClean="0"/>
                    <a:t>.202</a:t>
                  </a:r>
                  <a:r>
                    <a:rPr lang="ru-RU" sz="1600" b="1" dirty="0" smtClean="0">
                      <a:solidFill>
                        <a:srgbClr val="C00000"/>
                      </a:solidFill>
                    </a:rPr>
                    <a:t>2</a:t>
                  </a:r>
                  <a:endParaRPr lang="ru-RU" sz="1600" b="1" dirty="0">
                    <a:solidFill>
                      <a:srgbClr val="C00000"/>
                    </a:solidFill>
                  </a:endParaRPr>
                </a:p>
              </p:txBody>
            </p:sp>
            <p:cxnSp>
              <p:nvCxnSpPr>
                <p:cNvPr id="51" name="Прямая соединительная линия 50"/>
                <p:cNvCxnSpPr>
                  <a:cxnSpLocks/>
                </p:cNvCxnSpPr>
                <p:nvPr/>
              </p:nvCxnSpPr>
              <p:spPr>
                <a:xfrm>
                  <a:off x="7065269" y="3345125"/>
                  <a:ext cx="0" cy="2944839"/>
                </a:xfrm>
                <a:prstGeom prst="line">
                  <a:avLst/>
                </a:prstGeom>
                <a:ln>
                  <a:solidFill>
                    <a:srgbClr val="DEAA4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9D3C3A1-4CDE-4DF3-A661-E6E4D31CF64E}"/>
                    </a:ext>
                  </a:extLst>
                </p:cNvPr>
                <p:cNvSpPr txBox="1"/>
                <p:nvPr/>
              </p:nvSpPr>
              <p:spPr>
                <a:xfrm>
                  <a:off x="5448141" y="3616501"/>
                  <a:ext cx="161712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/>
                    <a:t>32н от 27.02.18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700DE34-2394-4B6B-903A-EDFFBCB6B250}"/>
                    </a:ext>
                  </a:extLst>
                </p:cNvPr>
                <p:cNvSpPr txBox="1"/>
                <p:nvPr/>
              </p:nvSpPr>
              <p:spPr>
                <a:xfrm>
                  <a:off x="5448141" y="4229702"/>
                  <a:ext cx="15675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/>
                    <a:t>34н от 28.02.18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62EAE96-6719-4EED-B35E-32835FD747DE}"/>
                    </a:ext>
                  </a:extLst>
                </p:cNvPr>
                <p:cNvSpPr txBox="1"/>
                <p:nvPr/>
              </p:nvSpPr>
              <p:spPr>
                <a:xfrm>
                  <a:off x="5475920" y="4759847"/>
                  <a:ext cx="15675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/>
                    <a:t>37н от 28.02.18</a:t>
                  </a: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7F011EF-BBAE-46AF-8D5D-E843D48FB5A1}"/>
                    </a:ext>
                  </a:extLst>
                </p:cNvPr>
                <p:cNvSpPr txBox="1"/>
                <p:nvPr/>
              </p:nvSpPr>
              <p:spPr>
                <a:xfrm>
                  <a:off x="5475920" y="5262643"/>
                  <a:ext cx="15675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ru-RU" sz="1600" dirty="0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40CD75E8-B59A-4046-B2D1-D66CB8E97151}"/>
                    </a:ext>
                  </a:extLst>
                </p:cNvPr>
                <p:cNvSpPr txBox="1"/>
                <p:nvPr/>
              </p:nvSpPr>
              <p:spPr>
                <a:xfrm>
                  <a:off x="5466677" y="5787595"/>
                  <a:ext cx="16356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/>
                    <a:t>305н от 29.12.18</a:t>
                  </a:r>
                  <a:endParaRPr lang="ru-RU" sz="1600" dirty="0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00DE34-2394-4B6B-903A-EDFFBCB6B250}"/>
                  </a:ext>
                </a:extLst>
              </p:cNvPr>
              <p:cNvSpPr txBox="1"/>
              <p:nvPr/>
            </p:nvSpPr>
            <p:spPr>
              <a:xfrm>
                <a:off x="5413179" y="3093348"/>
                <a:ext cx="16171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/>
                  <a:t>122н от 30.05.18</a:t>
                </a:r>
                <a:endParaRPr lang="ru-RU" sz="1600" dirty="0"/>
              </a:p>
            </p:txBody>
          </p:sp>
        </p:grpSp>
        <p:cxnSp>
          <p:nvCxnSpPr>
            <p:cNvPr id="32" name="Прямая соединительная линия 31"/>
            <p:cNvCxnSpPr>
              <a:cxnSpLocks/>
            </p:cNvCxnSpPr>
            <p:nvPr/>
          </p:nvCxnSpPr>
          <p:spPr>
            <a:xfrm>
              <a:off x="5379069" y="4112837"/>
              <a:ext cx="12541" cy="2441220"/>
            </a:xfrm>
            <a:prstGeom prst="line">
              <a:avLst/>
            </a:prstGeom>
            <a:ln>
              <a:solidFill>
                <a:srgbClr val="DEAA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олилиния 32"/>
            <p:cNvSpPr/>
            <p:nvPr/>
          </p:nvSpPr>
          <p:spPr>
            <a:xfrm>
              <a:off x="243506" y="4189040"/>
              <a:ext cx="4842931" cy="646204"/>
            </a:xfrm>
            <a:custGeom>
              <a:avLst/>
              <a:gdLst>
                <a:gd name="connsiteX0" fmla="*/ 0 w 4842931"/>
                <a:gd name="connsiteY0" fmla="*/ 107703 h 646204"/>
                <a:gd name="connsiteX1" fmla="*/ 107703 w 4842931"/>
                <a:gd name="connsiteY1" fmla="*/ 0 h 646204"/>
                <a:gd name="connsiteX2" fmla="*/ 4735228 w 4842931"/>
                <a:gd name="connsiteY2" fmla="*/ 0 h 646204"/>
                <a:gd name="connsiteX3" fmla="*/ 4842931 w 4842931"/>
                <a:gd name="connsiteY3" fmla="*/ 107703 h 646204"/>
                <a:gd name="connsiteX4" fmla="*/ 4842931 w 4842931"/>
                <a:gd name="connsiteY4" fmla="*/ 538501 h 646204"/>
                <a:gd name="connsiteX5" fmla="*/ 4735228 w 4842931"/>
                <a:gd name="connsiteY5" fmla="*/ 646204 h 646204"/>
                <a:gd name="connsiteX6" fmla="*/ 107703 w 4842931"/>
                <a:gd name="connsiteY6" fmla="*/ 646204 h 646204"/>
                <a:gd name="connsiteX7" fmla="*/ 0 w 4842931"/>
                <a:gd name="connsiteY7" fmla="*/ 538501 h 646204"/>
                <a:gd name="connsiteX8" fmla="*/ 0 w 4842931"/>
                <a:gd name="connsiteY8" fmla="*/ 107703 h 64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646204">
                  <a:moveTo>
                    <a:pt x="0" y="107703"/>
                  </a:moveTo>
                  <a:cubicBezTo>
                    <a:pt x="0" y="48220"/>
                    <a:pt x="48220" y="0"/>
                    <a:pt x="107703" y="0"/>
                  </a:cubicBezTo>
                  <a:lnTo>
                    <a:pt x="4735228" y="0"/>
                  </a:lnTo>
                  <a:cubicBezTo>
                    <a:pt x="4794711" y="0"/>
                    <a:pt x="4842931" y="48220"/>
                    <a:pt x="4842931" y="107703"/>
                  </a:cubicBezTo>
                  <a:lnTo>
                    <a:pt x="4842931" y="538501"/>
                  </a:lnTo>
                  <a:cubicBezTo>
                    <a:pt x="4842931" y="597984"/>
                    <a:pt x="4794711" y="646204"/>
                    <a:pt x="4735228" y="646204"/>
                  </a:cubicBezTo>
                  <a:lnTo>
                    <a:pt x="107703" y="646204"/>
                  </a:lnTo>
                  <a:cubicBezTo>
                    <a:pt x="48220" y="646204"/>
                    <a:pt x="0" y="597984"/>
                    <a:pt x="0" y="538501"/>
                  </a:cubicBezTo>
                  <a:lnTo>
                    <a:pt x="0" y="107703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505" tIns="92505" rIns="92505" bIns="92505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i="0" kern="1200" dirty="0">
                  <a:solidFill>
                    <a:schemeClr val="tx1"/>
                  </a:solidFill>
                </a:rPr>
                <a:t>Совместная деятельность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243506" y="4937903"/>
              <a:ext cx="4842931" cy="417703"/>
            </a:xfrm>
            <a:custGeom>
              <a:avLst/>
              <a:gdLst>
                <a:gd name="connsiteX0" fmla="*/ 0 w 4842931"/>
                <a:gd name="connsiteY0" fmla="*/ 69619 h 417703"/>
                <a:gd name="connsiteX1" fmla="*/ 69619 w 4842931"/>
                <a:gd name="connsiteY1" fmla="*/ 0 h 417703"/>
                <a:gd name="connsiteX2" fmla="*/ 4773312 w 4842931"/>
                <a:gd name="connsiteY2" fmla="*/ 0 h 417703"/>
                <a:gd name="connsiteX3" fmla="*/ 4842931 w 4842931"/>
                <a:gd name="connsiteY3" fmla="*/ 69619 h 417703"/>
                <a:gd name="connsiteX4" fmla="*/ 4842931 w 4842931"/>
                <a:gd name="connsiteY4" fmla="*/ 348084 h 417703"/>
                <a:gd name="connsiteX5" fmla="*/ 4773312 w 4842931"/>
                <a:gd name="connsiteY5" fmla="*/ 417703 h 417703"/>
                <a:gd name="connsiteX6" fmla="*/ 69619 w 4842931"/>
                <a:gd name="connsiteY6" fmla="*/ 417703 h 417703"/>
                <a:gd name="connsiteX7" fmla="*/ 0 w 4842931"/>
                <a:gd name="connsiteY7" fmla="*/ 348084 h 417703"/>
                <a:gd name="connsiteX8" fmla="*/ 0 w 4842931"/>
                <a:gd name="connsiteY8" fmla="*/ 69619 h 4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417703">
                  <a:moveTo>
                    <a:pt x="0" y="69619"/>
                  </a:moveTo>
                  <a:cubicBezTo>
                    <a:pt x="0" y="31169"/>
                    <a:pt x="31169" y="0"/>
                    <a:pt x="69619" y="0"/>
                  </a:cubicBezTo>
                  <a:lnTo>
                    <a:pt x="4773312" y="0"/>
                  </a:lnTo>
                  <a:cubicBezTo>
                    <a:pt x="4811762" y="0"/>
                    <a:pt x="4842931" y="31169"/>
                    <a:pt x="4842931" y="69619"/>
                  </a:cubicBezTo>
                  <a:lnTo>
                    <a:pt x="4842931" y="348084"/>
                  </a:lnTo>
                  <a:cubicBezTo>
                    <a:pt x="4842931" y="386534"/>
                    <a:pt x="4811762" y="417703"/>
                    <a:pt x="4773312" y="417703"/>
                  </a:cubicBezTo>
                  <a:lnTo>
                    <a:pt x="69619" y="417703"/>
                  </a:lnTo>
                  <a:cubicBezTo>
                    <a:pt x="31169" y="417703"/>
                    <a:pt x="0" y="386534"/>
                    <a:pt x="0" y="348084"/>
                  </a:cubicBezTo>
                  <a:lnTo>
                    <a:pt x="0" y="69619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351" tIns="81351" rIns="81351" bIns="81351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Запасы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243506" y="5458264"/>
              <a:ext cx="4842931" cy="417703"/>
            </a:xfrm>
            <a:custGeom>
              <a:avLst/>
              <a:gdLst>
                <a:gd name="connsiteX0" fmla="*/ 0 w 4842931"/>
                <a:gd name="connsiteY0" fmla="*/ 69619 h 417703"/>
                <a:gd name="connsiteX1" fmla="*/ 69619 w 4842931"/>
                <a:gd name="connsiteY1" fmla="*/ 0 h 417703"/>
                <a:gd name="connsiteX2" fmla="*/ 4773312 w 4842931"/>
                <a:gd name="connsiteY2" fmla="*/ 0 h 417703"/>
                <a:gd name="connsiteX3" fmla="*/ 4842931 w 4842931"/>
                <a:gd name="connsiteY3" fmla="*/ 69619 h 417703"/>
                <a:gd name="connsiteX4" fmla="*/ 4842931 w 4842931"/>
                <a:gd name="connsiteY4" fmla="*/ 348084 h 417703"/>
                <a:gd name="connsiteX5" fmla="*/ 4773312 w 4842931"/>
                <a:gd name="connsiteY5" fmla="*/ 417703 h 417703"/>
                <a:gd name="connsiteX6" fmla="*/ 69619 w 4842931"/>
                <a:gd name="connsiteY6" fmla="*/ 417703 h 417703"/>
                <a:gd name="connsiteX7" fmla="*/ 0 w 4842931"/>
                <a:gd name="connsiteY7" fmla="*/ 348084 h 417703"/>
                <a:gd name="connsiteX8" fmla="*/ 0 w 4842931"/>
                <a:gd name="connsiteY8" fmla="*/ 69619 h 4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417703">
                  <a:moveTo>
                    <a:pt x="0" y="69619"/>
                  </a:moveTo>
                  <a:cubicBezTo>
                    <a:pt x="0" y="31169"/>
                    <a:pt x="31169" y="0"/>
                    <a:pt x="69619" y="0"/>
                  </a:cubicBezTo>
                  <a:lnTo>
                    <a:pt x="4773312" y="0"/>
                  </a:lnTo>
                  <a:cubicBezTo>
                    <a:pt x="4811762" y="0"/>
                    <a:pt x="4842931" y="31169"/>
                    <a:pt x="4842931" y="69619"/>
                  </a:cubicBezTo>
                  <a:lnTo>
                    <a:pt x="4842931" y="348084"/>
                  </a:lnTo>
                  <a:cubicBezTo>
                    <a:pt x="4842931" y="386534"/>
                    <a:pt x="4811762" y="417703"/>
                    <a:pt x="4773312" y="417703"/>
                  </a:cubicBezTo>
                  <a:lnTo>
                    <a:pt x="69619" y="417703"/>
                  </a:lnTo>
                  <a:cubicBezTo>
                    <a:pt x="31169" y="417703"/>
                    <a:pt x="0" y="386534"/>
                    <a:pt x="0" y="348084"/>
                  </a:cubicBezTo>
                  <a:lnTo>
                    <a:pt x="0" y="69619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351" tIns="81351" rIns="81351" bIns="81351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Концессионные соглашения</a:t>
              </a:r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243506" y="5970158"/>
              <a:ext cx="4842931" cy="417703"/>
            </a:xfrm>
            <a:custGeom>
              <a:avLst/>
              <a:gdLst>
                <a:gd name="connsiteX0" fmla="*/ 0 w 4842931"/>
                <a:gd name="connsiteY0" fmla="*/ 69619 h 417703"/>
                <a:gd name="connsiteX1" fmla="*/ 69619 w 4842931"/>
                <a:gd name="connsiteY1" fmla="*/ 0 h 417703"/>
                <a:gd name="connsiteX2" fmla="*/ 4773312 w 4842931"/>
                <a:gd name="connsiteY2" fmla="*/ 0 h 417703"/>
                <a:gd name="connsiteX3" fmla="*/ 4842931 w 4842931"/>
                <a:gd name="connsiteY3" fmla="*/ 69619 h 417703"/>
                <a:gd name="connsiteX4" fmla="*/ 4842931 w 4842931"/>
                <a:gd name="connsiteY4" fmla="*/ 348084 h 417703"/>
                <a:gd name="connsiteX5" fmla="*/ 4773312 w 4842931"/>
                <a:gd name="connsiteY5" fmla="*/ 417703 h 417703"/>
                <a:gd name="connsiteX6" fmla="*/ 69619 w 4842931"/>
                <a:gd name="connsiteY6" fmla="*/ 417703 h 417703"/>
                <a:gd name="connsiteX7" fmla="*/ 0 w 4842931"/>
                <a:gd name="connsiteY7" fmla="*/ 348084 h 417703"/>
                <a:gd name="connsiteX8" fmla="*/ 0 w 4842931"/>
                <a:gd name="connsiteY8" fmla="*/ 69619 h 41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417703">
                  <a:moveTo>
                    <a:pt x="0" y="69619"/>
                  </a:moveTo>
                  <a:cubicBezTo>
                    <a:pt x="0" y="31169"/>
                    <a:pt x="31169" y="0"/>
                    <a:pt x="69619" y="0"/>
                  </a:cubicBezTo>
                  <a:lnTo>
                    <a:pt x="4773312" y="0"/>
                  </a:lnTo>
                  <a:cubicBezTo>
                    <a:pt x="4811762" y="0"/>
                    <a:pt x="4842931" y="31169"/>
                    <a:pt x="4842931" y="69619"/>
                  </a:cubicBezTo>
                  <a:lnTo>
                    <a:pt x="4842931" y="348084"/>
                  </a:lnTo>
                  <a:cubicBezTo>
                    <a:pt x="4842931" y="386534"/>
                    <a:pt x="4811762" y="417703"/>
                    <a:pt x="4773312" y="417703"/>
                  </a:cubicBezTo>
                  <a:lnTo>
                    <a:pt x="69619" y="417703"/>
                  </a:lnTo>
                  <a:cubicBezTo>
                    <a:pt x="31169" y="417703"/>
                    <a:pt x="0" y="386534"/>
                    <a:pt x="0" y="348084"/>
                  </a:cubicBezTo>
                  <a:lnTo>
                    <a:pt x="0" y="69619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351" tIns="81351" rIns="81351" bIns="81351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Долгосрочные договоры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97811" y="4345582"/>
              <a:ext cx="143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01.01.202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1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97811" y="4972200"/>
              <a:ext cx="143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01.01.2020</a:t>
              </a:r>
              <a:endParaRPr lang="ru-RU" sz="16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5889" y="5492918"/>
              <a:ext cx="143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01.01.2020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84786" y="5981932"/>
              <a:ext cx="14393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01.01.2020</a:t>
              </a:r>
            </a:p>
          </p:txBody>
        </p:sp>
        <p:cxnSp>
          <p:nvCxnSpPr>
            <p:cNvPr id="49" name="Прямая соединительная линия 48"/>
            <p:cNvCxnSpPr>
              <a:cxnSpLocks/>
            </p:cNvCxnSpPr>
            <p:nvPr/>
          </p:nvCxnSpPr>
          <p:spPr>
            <a:xfrm>
              <a:off x="6994450" y="4087623"/>
              <a:ext cx="0" cy="2466434"/>
            </a:xfrm>
            <a:prstGeom prst="line">
              <a:avLst/>
            </a:prstGeom>
            <a:ln>
              <a:solidFill>
                <a:srgbClr val="DEAA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2EAE96-6719-4EED-B35E-32835FD747DE}"/>
                </a:ext>
              </a:extLst>
            </p:cNvPr>
            <p:cNvSpPr txBox="1"/>
            <p:nvPr/>
          </p:nvSpPr>
          <p:spPr>
            <a:xfrm>
              <a:off x="5405101" y="5502345"/>
              <a:ext cx="1611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146н от 29.06.18</a:t>
              </a:r>
              <a:endParaRPr lang="ru-RU" sz="16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7F011EF-BBAE-46AF-8D5D-E843D48FB5A1}"/>
                </a:ext>
              </a:extLst>
            </p:cNvPr>
            <p:cNvSpPr txBox="1"/>
            <p:nvPr/>
          </p:nvSpPr>
          <p:spPr>
            <a:xfrm>
              <a:off x="5405101" y="6005141"/>
              <a:ext cx="1611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145н от 29.06.18</a:t>
              </a:r>
              <a:endParaRPr lang="ru-RU" sz="16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62EAE96-6719-4EED-B35E-32835FD747DE}"/>
                </a:ext>
              </a:extLst>
            </p:cNvPr>
            <p:cNvSpPr txBox="1"/>
            <p:nvPr/>
          </p:nvSpPr>
          <p:spPr>
            <a:xfrm>
              <a:off x="5405101" y="4972200"/>
              <a:ext cx="1611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256н от 07.12.18</a:t>
              </a:r>
              <a:endParaRPr lang="ru-RU" sz="16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62EAE96-6719-4EED-B35E-32835FD747DE}"/>
                </a:ext>
              </a:extLst>
            </p:cNvPr>
            <p:cNvSpPr txBox="1"/>
            <p:nvPr/>
          </p:nvSpPr>
          <p:spPr>
            <a:xfrm>
              <a:off x="5419118" y="4342865"/>
              <a:ext cx="1611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2019 год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58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077033" y="611779"/>
            <a:ext cx="203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DEAA46"/>
                </a:solidFill>
              </a:rPr>
              <a:t>Вступление в силу</a:t>
            </a:r>
          </a:p>
        </p:txBody>
      </p:sp>
      <p:cxnSp>
        <p:nvCxnSpPr>
          <p:cNvPr id="52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63500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7" name="Rectangle 4"/>
          <p:cNvSpPr/>
          <p:nvPr/>
        </p:nvSpPr>
        <p:spPr>
          <a:xfrm>
            <a:off x="2971759" y="76765"/>
            <a:ext cx="5121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77A3E"/>
                </a:solidFill>
              </a:rPr>
              <a:t>Программа </a:t>
            </a:r>
            <a:r>
              <a:rPr lang="ru-RU" b="1" dirty="0">
                <a:solidFill>
                  <a:srgbClr val="077A3E"/>
                </a:solidFill>
              </a:rPr>
              <a:t>разработки федеральных стандартов бухгалтерского учета </a:t>
            </a:r>
            <a:r>
              <a:rPr lang="ru-RU" b="1" smtClean="0">
                <a:solidFill>
                  <a:srgbClr val="077A3E"/>
                </a:solidFill>
              </a:rPr>
              <a:t>государственных финансов</a:t>
            </a:r>
            <a:endParaRPr lang="ru-RU" b="1" dirty="0">
              <a:solidFill>
                <a:srgbClr val="077A3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5862" y="652331"/>
            <a:ext cx="8481482" cy="5866525"/>
            <a:chOff x="305862" y="652331"/>
            <a:chExt cx="8481482" cy="586652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5435600" y="975514"/>
              <a:ext cx="0" cy="5543342"/>
            </a:xfrm>
            <a:prstGeom prst="line">
              <a:avLst/>
            </a:prstGeom>
            <a:ln>
              <a:solidFill>
                <a:srgbClr val="DEAA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7077033" y="985257"/>
              <a:ext cx="5169" cy="5533599"/>
            </a:xfrm>
            <a:prstGeom prst="line">
              <a:avLst/>
            </a:prstGeom>
            <a:ln>
              <a:solidFill>
                <a:srgbClr val="DEAA4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143000" y="652331"/>
              <a:ext cx="2582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DEAA46"/>
                  </a:solidFill>
                </a:rPr>
                <a:t>Федеральный стандарт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35600" y="652331"/>
              <a:ext cx="203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DEAA46"/>
                  </a:solidFill>
                </a:rPr>
                <a:t>Утверждение</a:t>
              </a:r>
            </a:p>
          </p:txBody>
        </p:sp>
        <p:sp>
          <p:nvSpPr>
            <p:cNvPr id="62" name="Полилиния 61"/>
            <p:cNvSpPr/>
            <p:nvPr/>
          </p:nvSpPr>
          <p:spPr>
            <a:xfrm>
              <a:off x="314325" y="4034776"/>
              <a:ext cx="4842931" cy="420874"/>
            </a:xfrm>
            <a:custGeom>
              <a:avLst/>
              <a:gdLst>
                <a:gd name="connsiteX0" fmla="*/ 0 w 4842931"/>
                <a:gd name="connsiteY0" fmla="*/ 56734 h 340396"/>
                <a:gd name="connsiteX1" fmla="*/ 56734 w 4842931"/>
                <a:gd name="connsiteY1" fmla="*/ 0 h 340396"/>
                <a:gd name="connsiteX2" fmla="*/ 4786197 w 4842931"/>
                <a:gd name="connsiteY2" fmla="*/ 0 h 340396"/>
                <a:gd name="connsiteX3" fmla="*/ 4842931 w 4842931"/>
                <a:gd name="connsiteY3" fmla="*/ 56734 h 340396"/>
                <a:gd name="connsiteX4" fmla="*/ 4842931 w 4842931"/>
                <a:gd name="connsiteY4" fmla="*/ 283662 h 340396"/>
                <a:gd name="connsiteX5" fmla="*/ 4786197 w 4842931"/>
                <a:gd name="connsiteY5" fmla="*/ 340396 h 340396"/>
                <a:gd name="connsiteX6" fmla="*/ 56734 w 4842931"/>
                <a:gd name="connsiteY6" fmla="*/ 340396 h 340396"/>
                <a:gd name="connsiteX7" fmla="*/ 0 w 4842931"/>
                <a:gd name="connsiteY7" fmla="*/ 283662 h 340396"/>
                <a:gd name="connsiteX8" fmla="*/ 0 w 4842931"/>
                <a:gd name="connsiteY8" fmla="*/ 56734 h 34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340396">
                  <a:moveTo>
                    <a:pt x="0" y="56734"/>
                  </a:moveTo>
                  <a:cubicBezTo>
                    <a:pt x="0" y="25401"/>
                    <a:pt x="25401" y="0"/>
                    <a:pt x="56734" y="0"/>
                  </a:cubicBezTo>
                  <a:lnTo>
                    <a:pt x="4786197" y="0"/>
                  </a:lnTo>
                  <a:cubicBezTo>
                    <a:pt x="4817530" y="0"/>
                    <a:pt x="4842931" y="25401"/>
                    <a:pt x="4842931" y="56734"/>
                  </a:cubicBezTo>
                  <a:lnTo>
                    <a:pt x="4842931" y="283662"/>
                  </a:lnTo>
                  <a:cubicBezTo>
                    <a:pt x="4842931" y="314995"/>
                    <a:pt x="4817530" y="340396"/>
                    <a:pt x="4786197" y="340396"/>
                  </a:cubicBezTo>
                  <a:lnTo>
                    <a:pt x="56734" y="340396"/>
                  </a:lnTo>
                  <a:cubicBezTo>
                    <a:pt x="25401" y="340396"/>
                    <a:pt x="0" y="314995"/>
                    <a:pt x="0" y="283662"/>
                  </a:cubicBezTo>
                  <a:lnTo>
                    <a:pt x="0" y="56734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957" tIns="69957" rIns="69957" bIns="69957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Консолидированная бухгалтерская (финансовая) отчетность</a:t>
              </a:r>
            </a:p>
          </p:txBody>
        </p:sp>
        <p:sp>
          <p:nvSpPr>
            <p:cNvPr id="63" name="Полилиния 62"/>
            <p:cNvSpPr/>
            <p:nvPr/>
          </p:nvSpPr>
          <p:spPr>
            <a:xfrm>
              <a:off x="340285" y="3625433"/>
              <a:ext cx="4842931" cy="340396"/>
            </a:xfrm>
            <a:custGeom>
              <a:avLst/>
              <a:gdLst>
                <a:gd name="connsiteX0" fmla="*/ 0 w 4842931"/>
                <a:gd name="connsiteY0" fmla="*/ 56734 h 340396"/>
                <a:gd name="connsiteX1" fmla="*/ 56734 w 4842931"/>
                <a:gd name="connsiteY1" fmla="*/ 0 h 340396"/>
                <a:gd name="connsiteX2" fmla="*/ 4786197 w 4842931"/>
                <a:gd name="connsiteY2" fmla="*/ 0 h 340396"/>
                <a:gd name="connsiteX3" fmla="*/ 4842931 w 4842931"/>
                <a:gd name="connsiteY3" fmla="*/ 56734 h 340396"/>
                <a:gd name="connsiteX4" fmla="*/ 4842931 w 4842931"/>
                <a:gd name="connsiteY4" fmla="*/ 283662 h 340396"/>
                <a:gd name="connsiteX5" fmla="*/ 4786197 w 4842931"/>
                <a:gd name="connsiteY5" fmla="*/ 340396 h 340396"/>
                <a:gd name="connsiteX6" fmla="*/ 56734 w 4842931"/>
                <a:gd name="connsiteY6" fmla="*/ 340396 h 340396"/>
                <a:gd name="connsiteX7" fmla="*/ 0 w 4842931"/>
                <a:gd name="connsiteY7" fmla="*/ 283662 h 340396"/>
                <a:gd name="connsiteX8" fmla="*/ 0 w 4842931"/>
                <a:gd name="connsiteY8" fmla="*/ 56734 h 34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340396">
                  <a:moveTo>
                    <a:pt x="0" y="56734"/>
                  </a:moveTo>
                  <a:cubicBezTo>
                    <a:pt x="0" y="25401"/>
                    <a:pt x="25401" y="0"/>
                    <a:pt x="56734" y="0"/>
                  </a:cubicBezTo>
                  <a:lnTo>
                    <a:pt x="4786197" y="0"/>
                  </a:lnTo>
                  <a:cubicBezTo>
                    <a:pt x="4817530" y="0"/>
                    <a:pt x="4842931" y="25401"/>
                    <a:pt x="4842931" y="56734"/>
                  </a:cubicBezTo>
                  <a:lnTo>
                    <a:pt x="4842931" y="283662"/>
                  </a:lnTo>
                  <a:cubicBezTo>
                    <a:pt x="4842931" y="314995"/>
                    <a:pt x="4817530" y="340396"/>
                    <a:pt x="4786197" y="340396"/>
                  </a:cubicBezTo>
                  <a:lnTo>
                    <a:pt x="56734" y="340396"/>
                  </a:lnTo>
                  <a:cubicBezTo>
                    <a:pt x="25401" y="340396"/>
                    <a:pt x="0" y="314995"/>
                    <a:pt x="0" y="283662"/>
                  </a:cubicBezTo>
                  <a:lnTo>
                    <a:pt x="0" y="56734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957" tIns="69957" rIns="69957" bIns="69957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Метод долевого участия</a:t>
              </a: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40285" y="1656321"/>
              <a:ext cx="4842931" cy="380471"/>
            </a:xfrm>
            <a:custGeom>
              <a:avLst/>
              <a:gdLst>
                <a:gd name="connsiteX0" fmla="*/ 0 w 4842931"/>
                <a:gd name="connsiteY0" fmla="*/ 56734 h 340396"/>
                <a:gd name="connsiteX1" fmla="*/ 56734 w 4842931"/>
                <a:gd name="connsiteY1" fmla="*/ 0 h 340396"/>
                <a:gd name="connsiteX2" fmla="*/ 4786197 w 4842931"/>
                <a:gd name="connsiteY2" fmla="*/ 0 h 340396"/>
                <a:gd name="connsiteX3" fmla="*/ 4842931 w 4842931"/>
                <a:gd name="connsiteY3" fmla="*/ 56734 h 340396"/>
                <a:gd name="connsiteX4" fmla="*/ 4842931 w 4842931"/>
                <a:gd name="connsiteY4" fmla="*/ 283662 h 340396"/>
                <a:gd name="connsiteX5" fmla="*/ 4786197 w 4842931"/>
                <a:gd name="connsiteY5" fmla="*/ 340396 h 340396"/>
                <a:gd name="connsiteX6" fmla="*/ 56734 w 4842931"/>
                <a:gd name="connsiteY6" fmla="*/ 340396 h 340396"/>
                <a:gd name="connsiteX7" fmla="*/ 0 w 4842931"/>
                <a:gd name="connsiteY7" fmla="*/ 283662 h 340396"/>
                <a:gd name="connsiteX8" fmla="*/ 0 w 4842931"/>
                <a:gd name="connsiteY8" fmla="*/ 56734 h 34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340396">
                  <a:moveTo>
                    <a:pt x="0" y="56734"/>
                  </a:moveTo>
                  <a:cubicBezTo>
                    <a:pt x="0" y="25401"/>
                    <a:pt x="25401" y="0"/>
                    <a:pt x="56734" y="0"/>
                  </a:cubicBezTo>
                  <a:lnTo>
                    <a:pt x="4786197" y="0"/>
                  </a:lnTo>
                  <a:cubicBezTo>
                    <a:pt x="4817530" y="0"/>
                    <a:pt x="4842931" y="25401"/>
                    <a:pt x="4842931" y="56734"/>
                  </a:cubicBezTo>
                  <a:lnTo>
                    <a:pt x="4842931" y="283662"/>
                  </a:lnTo>
                  <a:cubicBezTo>
                    <a:pt x="4842931" y="314995"/>
                    <a:pt x="4817530" y="340396"/>
                    <a:pt x="4786197" y="340396"/>
                  </a:cubicBezTo>
                  <a:lnTo>
                    <a:pt x="56734" y="340396"/>
                  </a:lnTo>
                  <a:cubicBezTo>
                    <a:pt x="25401" y="340396"/>
                    <a:pt x="0" y="314995"/>
                    <a:pt x="0" y="283662"/>
                  </a:cubicBezTo>
                  <a:lnTo>
                    <a:pt x="0" y="56734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957" tIns="69957" rIns="69957" bIns="69957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</a:rPr>
                <a:t>Нематериальные активы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60197" y="1208728"/>
              <a:ext cx="111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2019 год</a:t>
              </a: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340283" y="3189145"/>
              <a:ext cx="4842931" cy="340396"/>
            </a:xfrm>
            <a:custGeom>
              <a:avLst/>
              <a:gdLst>
                <a:gd name="connsiteX0" fmla="*/ 0 w 4842931"/>
                <a:gd name="connsiteY0" fmla="*/ 56734 h 340396"/>
                <a:gd name="connsiteX1" fmla="*/ 56734 w 4842931"/>
                <a:gd name="connsiteY1" fmla="*/ 0 h 340396"/>
                <a:gd name="connsiteX2" fmla="*/ 4786197 w 4842931"/>
                <a:gd name="connsiteY2" fmla="*/ 0 h 340396"/>
                <a:gd name="connsiteX3" fmla="*/ 4842931 w 4842931"/>
                <a:gd name="connsiteY3" fmla="*/ 56734 h 340396"/>
                <a:gd name="connsiteX4" fmla="*/ 4842931 w 4842931"/>
                <a:gd name="connsiteY4" fmla="*/ 283662 h 340396"/>
                <a:gd name="connsiteX5" fmla="*/ 4786197 w 4842931"/>
                <a:gd name="connsiteY5" fmla="*/ 340396 h 340396"/>
                <a:gd name="connsiteX6" fmla="*/ 56734 w 4842931"/>
                <a:gd name="connsiteY6" fmla="*/ 340396 h 340396"/>
                <a:gd name="connsiteX7" fmla="*/ 0 w 4842931"/>
                <a:gd name="connsiteY7" fmla="*/ 283662 h 340396"/>
                <a:gd name="connsiteX8" fmla="*/ 0 w 4842931"/>
                <a:gd name="connsiteY8" fmla="*/ 56734 h 34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340396">
                  <a:moveTo>
                    <a:pt x="0" y="56734"/>
                  </a:moveTo>
                  <a:cubicBezTo>
                    <a:pt x="0" y="25401"/>
                    <a:pt x="25401" y="0"/>
                    <a:pt x="56734" y="0"/>
                  </a:cubicBezTo>
                  <a:lnTo>
                    <a:pt x="4786197" y="0"/>
                  </a:lnTo>
                  <a:cubicBezTo>
                    <a:pt x="4817530" y="0"/>
                    <a:pt x="4842931" y="25401"/>
                    <a:pt x="4842931" y="56734"/>
                  </a:cubicBezTo>
                  <a:lnTo>
                    <a:pt x="4842931" y="283662"/>
                  </a:lnTo>
                  <a:cubicBezTo>
                    <a:pt x="4842931" y="314995"/>
                    <a:pt x="4817530" y="340396"/>
                    <a:pt x="4786197" y="340396"/>
                  </a:cubicBezTo>
                  <a:lnTo>
                    <a:pt x="56734" y="340396"/>
                  </a:lnTo>
                  <a:cubicBezTo>
                    <a:pt x="25401" y="340396"/>
                    <a:pt x="0" y="314995"/>
                    <a:pt x="0" y="283662"/>
                  </a:cubicBezTo>
                  <a:lnTo>
                    <a:pt x="0" y="56734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957" tIns="69957" rIns="69957" bIns="69957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Биологические активы</a:t>
              </a:r>
            </a:p>
          </p:txBody>
        </p:sp>
        <p:sp>
          <p:nvSpPr>
            <p:cNvPr id="87" name="Полилиния 86"/>
            <p:cNvSpPr/>
            <p:nvPr/>
          </p:nvSpPr>
          <p:spPr>
            <a:xfrm>
              <a:off x="340284" y="4573974"/>
              <a:ext cx="4842931" cy="387048"/>
            </a:xfrm>
            <a:custGeom>
              <a:avLst/>
              <a:gdLst>
                <a:gd name="connsiteX0" fmla="*/ 0 w 4842931"/>
                <a:gd name="connsiteY0" fmla="*/ 64509 h 387048"/>
                <a:gd name="connsiteX1" fmla="*/ 64509 w 4842931"/>
                <a:gd name="connsiteY1" fmla="*/ 0 h 387048"/>
                <a:gd name="connsiteX2" fmla="*/ 4778422 w 4842931"/>
                <a:gd name="connsiteY2" fmla="*/ 0 h 387048"/>
                <a:gd name="connsiteX3" fmla="*/ 4842931 w 4842931"/>
                <a:gd name="connsiteY3" fmla="*/ 64509 h 387048"/>
                <a:gd name="connsiteX4" fmla="*/ 4842931 w 4842931"/>
                <a:gd name="connsiteY4" fmla="*/ 322539 h 387048"/>
                <a:gd name="connsiteX5" fmla="*/ 4778422 w 4842931"/>
                <a:gd name="connsiteY5" fmla="*/ 387048 h 387048"/>
                <a:gd name="connsiteX6" fmla="*/ 64509 w 4842931"/>
                <a:gd name="connsiteY6" fmla="*/ 387048 h 387048"/>
                <a:gd name="connsiteX7" fmla="*/ 0 w 4842931"/>
                <a:gd name="connsiteY7" fmla="*/ 322539 h 387048"/>
                <a:gd name="connsiteX8" fmla="*/ 0 w 4842931"/>
                <a:gd name="connsiteY8" fmla="*/ 64509 h 38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387048">
                  <a:moveTo>
                    <a:pt x="0" y="64509"/>
                  </a:moveTo>
                  <a:cubicBezTo>
                    <a:pt x="0" y="28882"/>
                    <a:pt x="28882" y="0"/>
                    <a:pt x="64509" y="0"/>
                  </a:cubicBezTo>
                  <a:lnTo>
                    <a:pt x="4778422" y="0"/>
                  </a:lnTo>
                  <a:cubicBezTo>
                    <a:pt x="4814049" y="0"/>
                    <a:pt x="4842931" y="28882"/>
                    <a:pt x="4842931" y="64509"/>
                  </a:cubicBezTo>
                  <a:lnTo>
                    <a:pt x="4842931" y="322539"/>
                  </a:lnTo>
                  <a:cubicBezTo>
                    <a:pt x="4842931" y="358166"/>
                    <a:pt x="4814049" y="387048"/>
                    <a:pt x="4778422" y="387048"/>
                  </a:cubicBezTo>
                  <a:lnTo>
                    <a:pt x="64509" y="387048"/>
                  </a:lnTo>
                  <a:cubicBezTo>
                    <a:pt x="28882" y="387048"/>
                    <a:pt x="0" y="358166"/>
                    <a:pt x="0" y="322539"/>
                  </a:cubicBezTo>
                  <a:lnTo>
                    <a:pt x="0" y="64509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234" tIns="72234" rIns="72234" bIns="72234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solidFill>
                    <a:schemeClr val="tx1"/>
                  </a:solidFill>
                </a:rPr>
                <a:t>Сведения о показателях бухгалтерской (финансовой) отчетности по сегментам</a:t>
              </a:r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321714" y="2640800"/>
              <a:ext cx="4842931" cy="380471"/>
            </a:xfrm>
            <a:custGeom>
              <a:avLst/>
              <a:gdLst>
                <a:gd name="connsiteX0" fmla="*/ 0 w 4842931"/>
                <a:gd name="connsiteY0" fmla="*/ 154865 h 929170"/>
                <a:gd name="connsiteX1" fmla="*/ 154865 w 4842931"/>
                <a:gd name="connsiteY1" fmla="*/ 0 h 929170"/>
                <a:gd name="connsiteX2" fmla="*/ 4688066 w 4842931"/>
                <a:gd name="connsiteY2" fmla="*/ 0 h 929170"/>
                <a:gd name="connsiteX3" fmla="*/ 4842931 w 4842931"/>
                <a:gd name="connsiteY3" fmla="*/ 154865 h 929170"/>
                <a:gd name="connsiteX4" fmla="*/ 4842931 w 4842931"/>
                <a:gd name="connsiteY4" fmla="*/ 774305 h 929170"/>
                <a:gd name="connsiteX5" fmla="*/ 4688066 w 4842931"/>
                <a:gd name="connsiteY5" fmla="*/ 929170 h 929170"/>
                <a:gd name="connsiteX6" fmla="*/ 154865 w 4842931"/>
                <a:gd name="connsiteY6" fmla="*/ 929170 h 929170"/>
                <a:gd name="connsiteX7" fmla="*/ 0 w 4842931"/>
                <a:gd name="connsiteY7" fmla="*/ 774305 h 929170"/>
                <a:gd name="connsiteX8" fmla="*/ 0 w 4842931"/>
                <a:gd name="connsiteY8" fmla="*/ 154865 h 92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929170">
                  <a:moveTo>
                    <a:pt x="0" y="154865"/>
                  </a:moveTo>
                  <a:cubicBezTo>
                    <a:pt x="0" y="69335"/>
                    <a:pt x="69335" y="0"/>
                    <a:pt x="154865" y="0"/>
                  </a:cubicBezTo>
                  <a:lnTo>
                    <a:pt x="4688066" y="0"/>
                  </a:lnTo>
                  <a:cubicBezTo>
                    <a:pt x="4773596" y="0"/>
                    <a:pt x="4842931" y="69335"/>
                    <a:pt x="4842931" y="154865"/>
                  </a:cubicBezTo>
                  <a:lnTo>
                    <a:pt x="4842931" y="774305"/>
                  </a:lnTo>
                  <a:cubicBezTo>
                    <a:pt x="4842931" y="859835"/>
                    <a:pt x="4773596" y="929170"/>
                    <a:pt x="4688066" y="929170"/>
                  </a:cubicBezTo>
                  <a:lnTo>
                    <a:pt x="154865" y="929170"/>
                  </a:lnTo>
                  <a:cubicBezTo>
                    <a:pt x="69335" y="929170"/>
                    <a:pt x="0" y="859835"/>
                    <a:pt x="0" y="774305"/>
                  </a:cubicBezTo>
                  <a:lnTo>
                    <a:pt x="0" y="154865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957" tIns="69957" rIns="69957" bIns="69957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Затраты по заимствованиям</a:t>
              </a:r>
            </a:p>
          </p:txBody>
        </p:sp>
        <p:sp>
          <p:nvSpPr>
            <p:cNvPr id="68" name="Полилиния 67"/>
            <p:cNvSpPr/>
            <p:nvPr/>
          </p:nvSpPr>
          <p:spPr>
            <a:xfrm>
              <a:off x="314325" y="1229315"/>
              <a:ext cx="4842931" cy="340396"/>
            </a:xfrm>
            <a:custGeom>
              <a:avLst/>
              <a:gdLst>
                <a:gd name="connsiteX0" fmla="*/ 0 w 4842931"/>
                <a:gd name="connsiteY0" fmla="*/ 56734 h 340396"/>
                <a:gd name="connsiteX1" fmla="*/ 56734 w 4842931"/>
                <a:gd name="connsiteY1" fmla="*/ 0 h 340396"/>
                <a:gd name="connsiteX2" fmla="*/ 4786197 w 4842931"/>
                <a:gd name="connsiteY2" fmla="*/ 0 h 340396"/>
                <a:gd name="connsiteX3" fmla="*/ 4842931 w 4842931"/>
                <a:gd name="connsiteY3" fmla="*/ 56734 h 340396"/>
                <a:gd name="connsiteX4" fmla="*/ 4842931 w 4842931"/>
                <a:gd name="connsiteY4" fmla="*/ 283662 h 340396"/>
                <a:gd name="connsiteX5" fmla="*/ 4786197 w 4842931"/>
                <a:gd name="connsiteY5" fmla="*/ 340396 h 340396"/>
                <a:gd name="connsiteX6" fmla="*/ 56734 w 4842931"/>
                <a:gd name="connsiteY6" fmla="*/ 340396 h 340396"/>
                <a:gd name="connsiteX7" fmla="*/ 0 w 4842931"/>
                <a:gd name="connsiteY7" fmla="*/ 283662 h 340396"/>
                <a:gd name="connsiteX8" fmla="*/ 0 w 4842931"/>
                <a:gd name="connsiteY8" fmla="*/ 56734 h 34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340396">
                  <a:moveTo>
                    <a:pt x="0" y="56734"/>
                  </a:moveTo>
                  <a:cubicBezTo>
                    <a:pt x="0" y="25401"/>
                    <a:pt x="25401" y="0"/>
                    <a:pt x="56734" y="0"/>
                  </a:cubicBezTo>
                  <a:lnTo>
                    <a:pt x="4786197" y="0"/>
                  </a:lnTo>
                  <a:cubicBezTo>
                    <a:pt x="4817530" y="0"/>
                    <a:pt x="4842931" y="25401"/>
                    <a:pt x="4842931" y="56734"/>
                  </a:cubicBezTo>
                  <a:lnTo>
                    <a:pt x="4842931" y="283662"/>
                  </a:lnTo>
                  <a:cubicBezTo>
                    <a:pt x="4842931" y="314995"/>
                    <a:pt x="4817530" y="340396"/>
                    <a:pt x="4786197" y="340396"/>
                  </a:cubicBezTo>
                  <a:lnTo>
                    <a:pt x="56734" y="340396"/>
                  </a:lnTo>
                  <a:cubicBezTo>
                    <a:pt x="25401" y="340396"/>
                    <a:pt x="0" y="314995"/>
                    <a:pt x="0" y="283662"/>
                  </a:cubicBezTo>
                  <a:lnTo>
                    <a:pt x="0" y="56734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1351" tIns="81351" rIns="81351" bIns="81351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Выплаты персоналу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386556" y="1229315"/>
              <a:ext cx="1294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01.01.202</a:t>
              </a:r>
              <a:r>
                <a:rPr lang="ru-RU" b="1" dirty="0" smtClean="0">
                  <a:solidFill>
                    <a:srgbClr val="C00000"/>
                  </a:solidFill>
                </a:rPr>
                <a:t>1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51" name="Полилиния 26">
              <a:extLst>
                <a:ext uri="{FF2B5EF4-FFF2-40B4-BE49-F238E27FC236}">
                  <a16:creationId xmlns:a16="http://schemas.microsoft.com/office/drawing/2014/main" id="{1E05257A-BACD-4C9D-A083-FB2AFF2D6029}"/>
                </a:ext>
              </a:extLst>
            </p:cNvPr>
            <p:cNvSpPr/>
            <p:nvPr/>
          </p:nvSpPr>
          <p:spPr>
            <a:xfrm>
              <a:off x="305862" y="2133983"/>
              <a:ext cx="4842931" cy="380471"/>
            </a:xfrm>
            <a:custGeom>
              <a:avLst/>
              <a:gdLst>
                <a:gd name="connsiteX0" fmla="*/ 0 w 4842931"/>
                <a:gd name="connsiteY0" fmla="*/ 154865 h 929170"/>
                <a:gd name="connsiteX1" fmla="*/ 154865 w 4842931"/>
                <a:gd name="connsiteY1" fmla="*/ 0 h 929170"/>
                <a:gd name="connsiteX2" fmla="*/ 4688066 w 4842931"/>
                <a:gd name="connsiteY2" fmla="*/ 0 h 929170"/>
                <a:gd name="connsiteX3" fmla="*/ 4842931 w 4842931"/>
                <a:gd name="connsiteY3" fmla="*/ 154865 h 929170"/>
                <a:gd name="connsiteX4" fmla="*/ 4842931 w 4842931"/>
                <a:gd name="connsiteY4" fmla="*/ 774305 h 929170"/>
                <a:gd name="connsiteX5" fmla="*/ 4688066 w 4842931"/>
                <a:gd name="connsiteY5" fmla="*/ 929170 h 929170"/>
                <a:gd name="connsiteX6" fmla="*/ 154865 w 4842931"/>
                <a:gd name="connsiteY6" fmla="*/ 929170 h 929170"/>
                <a:gd name="connsiteX7" fmla="*/ 0 w 4842931"/>
                <a:gd name="connsiteY7" fmla="*/ 774305 h 929170"/>
                <a:gd name="connsiteX8" fmla="*/ 0 w 4842931"/>
                <a:gd name="connsiteY8" fmla="*/ 154865 h 92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929170">
                  <a:moveTo>
                    <a:pt x="0" y="154865"/>
                  </a:moveTo>
                  <a:cubicBezTo>
                    <a:pt x="0" y="69335"/>
                    <a:pt x="69335" y="0"/>
                    <a:pt x="154865" y="0"/>
                  </a:cubicBezTo>
                  <a:lnTo>
                    <a:pt x="4688066" y="0"/>
                  </a:lnTo>
                  <a:cubicBezTo>
                    <a:pt x="4773596" y="0"/>
                    <a:pt x="4842931" y="69335"/>
                    <a:pt x="4842931" y="154865"/>
                  </a:cubicBezTo>
                  <a:lnTo>
                    <a:pt x="4842931" y="774305"/>
                  </a:lnTo>
                  <a:cubicBezTo>
                    <a:pt x="4842931" y="859835"/>
                    <a:pt x="4773596" y="929170"/>
                    <a:pt x="4688066" y="929170"/>
                  </a:cubicBezTo>
                  <a:lnTo>
                    <a:pt x="154865" y="929170"/>
                  </a:lnTo>
                  <a:cubicBezTo>
                    <a:pt x="69335" y="929170"/>
                    <a:pt x="0" y="859835"/>
                    <a:pt x="0" y="774305"/>
                  </a:cubicBezTo>
                  <a:lnTo>
                    <a:pt x="0" y="154865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526" tIns="76526" rIns="76526" bIns="76526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>
                  <a:solidFill>
                    <a:schemeClr val="tx1"/>
                  </a:solidFill>
                </a:rPr>
                <a:t>Финансовые инструменты</a:t>
              </a:r>
            </a:p>
          </p:txBody>
        </p:sp>
        <p:sp>
          <p:nvSpPr>
            <p:cNvPr id="59" name="Полилиния 5">
              <a:extLst>
                <a:ext uri="{FF2B5EF4-FFF2-40B4-BE49-F238E27FC236}">
                  <a16:creationId xmlns:a16="http://schemas.microsoft.com/office/drawing/2014/main" id="{F6662439-02AD-4571-89C4-DA53D0F282E2}"/>
                </a:ext>
              </a:extLst>
            </p:cNvPr>
            <p:cNvSpPr/>
            <p:nvPr/>
          </p:nvSpPr>
          <p:spPr>
            <a:xfrm>
              <a:off x="314325" y="5079346"/>
              <a:ext cx="4842931" cy="929170"/>
            </a:xfrm>
            <a:custGeom>
              <a:avLst/>
              <a:gdLst>
                <a:gd name="connsiteX0" fmla="*/ 0 w 4842931"/>
                <a:gd name="connsiteY0" fmla="*/ 154865 h 929170"/>
                <a:gd name="connsiteX1" fmla="*/ 154865 w 4842931"/>
                <a:gd name="connsiteY1" fmla="*/ 0 h 929170"/>
                <a:gd name="connsiteX2" fmla="*/ 4688066 w 4842931"/>
                <a:gd name="connsiteY2" fmla="*/ 0 h 929170"/>
                <a:gd name="connsiteX3" fmla="*/ 4842931 w 4842931"/>
                <a:gd name="connsiteY3" fmla="*/ 154865 h 929170"/>
                <a:gd name="connsiteX4" fmla="*/ 4842931 w 4842931"/>
                <a:gd name="connsiteY4" fmla="*/ 774305 h 929170"/>
                <a:gd name="connsiteX5" fmla="*/ 4688066 w 4842931"/>
                <a:gd name="connsiteY5" fmla="*/ 929170 h 929170"/>
                <a:gd name="connsiteX6" fmla="*/ 154865 w 4842931"/>
                <a:gd name="connsiteY6" fmla="*/ 929170 h 929170"/>
                <a:gd name="connsiteX7" fmla="*/ 0 w 4842931"/>
                <a:gd name="connsiteY7" fmla="*/ 774305 h 929170"/>
                <a:gd name="connsiteX8" fmla="*/ 0 w 4842931"/>
                <a:gd name="connsiteY8" fmla="*/ 154865 h 92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929170">
                  <a:moveTo>
                    <a:pt x="0" y="154865"/>
                  </a:moveTo>
                  <a:cubicBezTo>
                    <a:pt x="0" y="69335"/>
                    <a:pt x="69335" y="0"/>
                    <a:pt x="154865" y="0"/>
                  </a:cubicBezTo>
                  <a:lnTo>
                    <a:pt x="4688066" y="0"/>
                  </a:lnTo>
                  <a:cubicBezTo>
                    <a:pt x="4773596" y="0"/>
                    <a:pt x="4842931" y="69335"/>
                    <a:pt x="4842931" y="154865"/>
                  </a:cubicBezTo>
                  <a:lnTo>
                    <a:pt x="4842931" y="774305"/>
                  </a:lnTo>
                  <a:cubicBezTo>
                    <a:pt x="4842931" y="859835"/>
                    <a:pt x="4773596" y="929170"/>
                    <a:pt x="4688066" y="929170"/>
                  </a:cubicBezTo>
                  <a:lnTo>
                    <a:pt x="154865" y="929170"/>
                  </a:lnTo>
                  <a:cubicBezTo>
                    <a:pt x="69335" y="929170"/>
                    <a:pt x="0" y="859835"/>
                    <a:pt x="0" y="774305"/>
                  </a:cubicBezTo>
                  <a:lnTo>
                    <a:pt x="0" y="154865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318" tIns="106318" rIns="106318" bIns="106318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>
                  <a:solidFill>
                    <a:schemeClr val="tx1"/>
                  </a:solidFill>
                </a:rPr>
                <a:t>Подходы к формированию бухгалтерской (финансовой) отчетности сектора государственного управления и информации по статистике государственных финансов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B6ED4B3-6675-4BA7-BDCD-E84B44FB7CE1}"/>
                </a:ext>
              </a:extLst>
            </p:cNvPr>
            <p:cNvSpPr txBox="1"/>
            <p:nvPr/>
          </p:nvSpPr>
          <p:spPr>
            <a:xfrm>
              <a:off x="7386556" y="1635475"/>
              <a:ext cx="131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01.01.2021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B6ED4B3-6675-4BA7-BDCD-E84B44FB7CE1}"/>
                </a:ext>
              </a:extLst>
            </p:cNvPr>
            <p:cNvSpPr txBox="1"/>
            <p:nvPr/>
          </p:nvSpPr>
          <p:spPr>
            <a:xfrm>
              <a:off x="7386556" y="2133983"/>
              <a:ext cx="131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01.01.2021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B6ED4B3-6675-4BA7-BDCD-E84B44FB7CE1}"/>
                </a:ext>
              </a:extLst>
            </p:cNvPr>
            <p:cNvSpPr txBox="1"/>
            <p:nvPr/>
          </p:nvSpPr>
          <p:spPr>
            <a:xfrm>
              <a:off x="7386556" y="2640800"/>
              <a:ext cx="131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01.01.2021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B6ED4B3-6675-4BA7-BDCD-E84B44FB7CE1}"/>
                </a:ext>
              </a:extLst>
            </p:cNvPr>
            <p:cNvSpPr txBox="1"/>
            <p:nvPr/>
          </p:nvSpPr>
          <p:spPr>
            <a:xfrm>
              <a:off x="7409060" y="3150524"/>
              <a:ext cx="131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01.01.202</a:t>
              </a:r>
              <a:r>
                <a:rPr lang="ru-RU" b="1" dirty="0" smtClean="0">
                  <a:solidFill>
                    <a:srgbClr val="C00000"/>
                  </a:solidFill>
                </a:rPr>
                <a:t>2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40389" y="1664640"/>
              <a:ext cx="111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2019 год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55491" y="2151822"/>
              <a:ext cx="111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r>
                <a:rPr lang="ru-RU" b="1" dirty="0" smtClean="0">
                  <a:solidFill>
                    <a:srgbClr val="C00000"/>
                  </a:solidFill>
                </a:rPr>
                <a:t>20</a:t>
              </a:r>
              <a:r>
                <a:rPr lang="ru-RU" dirty="0" smtClean="0"/>
                <a:t> </a:t>
              </a:r>
              <a:r>
                <a:rPr lang="ru-RU" dirty="0"/>
                <a:t>год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87985" y="2651939"/>
              <a:ext cx="111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2019 год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55491" y="3184614"/>
              <a:ext cx="111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r>
                <a:rPr lang="ru-RU" b="1" dirty="0" smtClean="0">
                  <a:solidFill>
                    <a:srgbClr val="C00000"/>
                  </a:solidFill>
                </a:rPr>
                <a:t>21</a:t>
              </a:r>
              <a:r>
                <a:rPr lang="ru-RU" dirty="0" smtClean="0"/>
                <a:t> </a:t>
              </a:r>
              <a:r>
                <a:rPr lang="ru-RU" dirty="0"/>
                <a:t>год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6ED4B3-6675-4BA7-BDCD-E84B44FB7CE1}"/>
                </a:ext>
              </a:extLst>
            </p:cNvPr>
            <p:cNvSpPr txBox="1"/>
            <p:nvPr/>
          </p:nvSpPr>
          <p:spPr>
            <a:xfrm>
              <a:off x="7433161" y="3610779"/>
              <a:ext cx="131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01.01.202</a:t>
              </a:r>
              <a:r>
                <a:rPr lang="ru-RU" b="1" dirty="0" smtClean="0">
                  <a:solidFill>
                    <a:srgbClr val="C00000"/>
                  </a:solidFill>
                </a:rPr>
                <a:t>2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55491" y="3625433"/>
              <a:ext cx="111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r>
                <a:rPr lang="ru-RU" b="1" dirty="0" smtClean="0">
                  <a:solidFill>
                    <a:srgbClr val="C00000"/>
                  </a:solidFill>
                </a:rPr>
                <a:t>20</a:t>
              </a:r>
              <a:r>
                <a:rPr lang="ru-RU" dirty="0" smtClean="0"/>
                <a:t> </a:t>
              </a:r>
              <a:r>
                <a:rPr lang="ru-RU" dirty="0"/>
                <a:t>год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55491" y="4032740"/>
              <a:ext cx="111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r>
                <a:rPr lang="ru-RU" b="1" dirty="0" smtClean="0">
                  <a:solidFill>
                    <a:srgbClr val="C00000"/>
                  </a:solidFill>
                </a:rPr>
                <a:t>20</a:t>
              </a:r>
              <a:r>
                <a:rPr lang="ru-RU" dirty="0" smtClean="0"/>
                <a:t> </a:t>
              </a:r>
              <a:r>
                <a:rPr lang="ru-RU" dirty="0"/>
                <a:t>год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B6ED4B3-6675-4BA7-BDCD-E84B44FB7CE1}"/>
                </a:ext>
              </a:extLst>
            </p:cNvPr>
            <p:cNvSpPr txBox="1"/>
            <p:nvPr/>
          </p:nvSpPr>
          <p:spPr>
            <a:xfrm>
              <a:off x="7386556" y="4028552"/>
              <a:ext cx="131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01.01.202</a:t>
              </a:r>
              <a:r>
                <a:rPr lang="ru-RU" b="1" dirty="0" smtClean="0">
                  <a:solidFill>
                    <a:srgbClr val="C00000"/>
                  </a:solidFill>
                </a:rPr>
                <a:t>2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28341" y="4573974"/>
              <a:ext cx="111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r>
                <a:rPr lang="ru-RU" b="1" dirty="0" smtClean="0">
                  <a:solidFill>
                    <a:srgbClr val="C00000"/>
                  </a:solidFill>
                </a:rPr>
                <a:t>20</a:t>
              </a:r>
              <a:r>
                <a:rPr lang="ru-RU" dirty="0" smtClean="0"/>
                <a:t> </a:t>
              </a:r>
              <a:r>
                <a:rPr lang="ru-RU" dirty="0"/>
                <a:t>год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B6ED4B3-6675-4BA7-BDCD-E84B44FB7CE1}"/>
                </a:ext>
              </a:extLst>
            </p:cNvPr>
            <p:cNvSpPr txBox="1"/>
            <p:nvPr/>
          </p:nvSpPr>
          <p:spPr>
            <a:xfrm>
              <a:off x="7433161" y="4573974"/>
              <a:ext cx="131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01.01.202</a:t>
              </a:r>
              <a:r>
                <a:rPr lang="ru-RU" b="1" dirty="0" smtClean="0">
                  <a:solidFill>
                    <a:srgbClr val="C00000"/>
                  </a:solidFill>
                </a:rPr>
                <a:t>2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55491" y="5234271"/>
              <a:ext cx="111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r>
                <a:rPr lang="ru-RU" b="1" dirty="0" smtClean="0">
                  <a:solidFill>
                    <a:srgbClr val="C00000"/>
                  </a:solidFill>
                </a:rPr>
                <a:t>21</a:t>
              </a:r>
              <a:r>
                <a:rPr lang="ru-RU" dirty="0" smtClean="0"/>
                <a:t> </a:t>
              </a:r>
              <a:r>
                <a:rPr lang="ru-RU" dirty="0"/>
                <a:t>год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B6ED4B3-6675-4BA7-BDCD-E84B44FB7CE1}"/>
                </a:ext>
              </a:extLst>
            </p:cNvPr>
            <p:cNvSpPr txBox="1"/>
            <p:nvPr/>
          </p:nvSpPr>
          <p:spPr>
            <a:xfrm>
              <a:off x="7467600" y="5231638"/>
              <a:ext cx="131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01.01.202</a:t>
              </a:r>
              <a:r>
                <a:rPr lang="ru-RU" b="1" dirty="0" smtClean="0">
                  <a:solidFill>
                    <a:srgbClr val="C00000"/>
                  </a:solidFill>
                </a:rPr>
                <a:t>2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340283" y="6126840"/>
              <a:ext cx="4842931" cy="340396"/>
            </a:xfrm>
            <a:custGeom>
              <a:avLst/>
              <a:gdLst>
                <a:gd name="connsiteX0" fmla="*/ 0 w 4842931"/>
                <a:gd name="connsiteY0" fmla="*/ 56734 h 340396"/>
                <a:gd name="connsiteX1" fmla="*/ 56734 w 4842931"/>
                <a:gd name="connsiteY1" fmla="*/ 0 h 340396"/>
                <a:gd name="connsiteX2" fmla="*/ 4786197 w 4842931"/>
                <a:gd name="connsiteY2" fmla="*/ 0 h 340396"/>
                <a:gd name="connsiteX3" fmla="*/ 4842931 w 4842931"/>
                <a:gd name="connsiteY3" fmla="*/ 56734 h 340396"/>
                <a:gd name="connsiteX4" fmla="*/ 4842931 w 4842931"/>
                <a:gd name="connsiteY4" fmla="*/ 283662 h 340396"/>
                <a:gd name="connsiteX5" fmla="*/ 4786197 w 4842931"/>
                <a:gd name="connsiteY5" fmla="*/ 340396 h 340396"/>
                <a:gd name="connsiteX6" fmla="*/ 56734 w 4842931"/>
                <a:gd name="connsiteY6" fmla="*/ 340396 h 340396"/>
                <a:gd name="connsiteX7" fmla="*/ 0 w 4842931"/>
                <a:gd name="connsiteY7" fmla="*/ 283662 h 340396"/>
                <a:gd name="connsiteX8" fmla="*/ 0 w 4842931"/>
                <a:gd name="connsiteY8" fmla="*/ 56734 h 34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2931" h="340396">
                  <a:moveTo>
                    <a:pt x="0" y="56734"/>
                  </a:moveTo>
                  <a:cubicBezTo>
                    <a:pt x="0" y="25401"/>
                    <a:pt x="25401" y="0"/>
                    <a:pt x="56734" y="0"/>
                  </a:cubicBezTo>
                  <a:lnTo>
                    <a:pt x="4786197" y="0"/>
                  </a:lnTo>
                  <a:cubicBezTo>
                    <a:pt x="4817530" y="0"/>
                    <a:pt x="4842931" y="25401"/>
                    <a:pt x="4842931" y="56734"/>
                  </a:cubicBezTo>
                  <a:lnTo>
                    <a:pt x="4842931" y="283662"/>
                  </a:lnTo>
                  <a:cubicBezTo>
                    <a:pt x="4842931" y="314995"/>
                    <a:pt x="4817530" y="340396"/>
                    <a:pt x="4786197" y="340396"/>
                  </a:cubicBezTo>
                  <a:lnTo>
                    <a:pt x="56734" y="340396"/>
                  </a:lnTo>
                  <a:cubicBezTo>
                    <a:pt x="25401" y="340396"/>
                    <a:pt x="0" y="314995"/>
                    <a:pt x="0" y="283662"/>
                  </a:cubicBezTo>
                  <a:lnTo>
                    <a:pt x="0" y="56734"/>
                  </a:lnTo>
                  <a:close/>
                </a:path>
              </a:pathLst>
            </a:custGeom>
            <a:solidFill>
              <a:srgbClr val="077A3E">
                <a:alpha val="1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957" tIns="69957" rIns="69957" bIns="69957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tx1"/>
                  </a:solidFill>
                </a:rPr>
                <a:t>Государственная (муниципальная) казна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02273" y="6102260"/>
              <a:ext cx="1117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</a:t>
              </a:r>
              <a:r>
                <a:rPr lang="ru-RU" b="1" dirty="0" smtClean="0">
                  <a:solidFill>
                    <a:srgbClr val="C00000"/>
                  </a:solidFill>
                </a:rPr>
                <a:t>21</a:t>
              </a:r>
              <a:r>
                <a:rPr lang="ru-RU" dirty="0" smtClean="0"/>
                <a:t> </a:t>
              </a:r>
              <a:r>
                <a:rPr lang="ru-RU" dirty="0"/>
                <a:t>год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B6ED4B3-6675-4BA7-BDCD-E84B44FB7CE1}"/>
                </a:ext>
              </a:extLst>
            </p:cNvPr>
            <p:cNvSpPr txBox="1"/>
            <p:nvPr/>
          </p:nvSpPr>
          <p:spPr>
            <a:xfrm>
              <a:off x="7386556" y="6149524"/>
              <a:ext cx="13197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01.01.202</a:t>
              </a:r>
              <a:r>
                <a:rPr lang="ru-RU" b="1" dirty="0" smtClean="0">
                  <a:solidFill>
                    <a:srgbClr val="C00000"/>
                  </a:solidFill>
                </a:rPr>
                <a:t>2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281" y="791468"/>
            <a:ext cx="883621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08920" y="3054872"/>
            <a:ext cx="8287223" cy="595941"/>
            <a:chOff x="308920" y="1719416"/>
            <a:chExt cx="8287223" cy="59594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730582"/>
              <a:ext cx="35958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ФЗ 402-ФЗ 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904735" y="1816443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719416"/>
              <a:ext cx="30108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законопроект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8920" y="5519651"/>
            <a:ext cx="8287223" cy="595941"/>
            <a:chOff x="308920" y="1719416"/>
            <a:chExt cx="8287223" cy="59594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08920" y="1730582"/>
              <a:ext cx="35958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КОАП</a:t>
              </a: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3904735" y="1816443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585254" y="1719416"/>
              <a:ext cx="30108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законопроект</a:t>
              </a: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 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08920" y="4287261"/>
            <a:ext cx="8287223" cy="595941"/>
            <a:chOff x="308920" y="1719416"/>
            <a:chExt cx="8287223" cy="59594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8920" y="1730582"/>
              <a:ext cx="35958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БК</a:t>
              </a:r>
            </a:p>
          </p:txBody>
        </p:sp>
        <p:sp>
          <p:nvSpPr>
            <p:cNvPr id="22" name="Стрелка вправо 21"/>
            <p:cNvSpPr/>
            <p:nvPr/>
          </p:nvSpPr>
          <p:spPr>
            <a:xfrm>
              <a:off x="3904735" y="1816443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585254" y="1719416"/>
              <a:ext cx="30108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законопроект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08920" y="1827925"/>
            <a:ext cx="8287223" cy="595941"/>
            <a:chOff x="308920" y="1719416"/>
            <a:chExt cx="8287223" cy="59594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08920" y="1730582"/>
              <a:ext cx="35958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ФЗ 402-ФЗ </a:t>
              </a:r>
            </a:p>
          </p:txBody>
        </p:sp>
        <p:sp>
          <p:nvSpPr>
            <p:cNvPr id="26" name="Стрелка вправо 25"/>
            <p:cNvSpPr/>
            <p:nvPr/>
          </p:nvSpPr>
          <p:spPr>
            <a:xfrm>
              <a:off x="3904735" y="1816443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585254" y="1719416"/>
              <a:ext cx="30108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ФЗ 444-ФЗ </a:t>
              </a:r>
            </a:p>
          </p:txBody>
        </p:sp>
      </p:grp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9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71611" y="127000"/>
            <a:ext cx="699862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03772" y="227900"/>
            <a:ext cx="5967839" cy="4121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500"/>
              </a:spcBef>
            </a:pPr>
            <a:r>
              <a:rPr lang="ru-RU" sz="2400" b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Баланс (0503130, 0503730) </a:t>
            </a:r>
            <a:r>
              <a:rPr 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новая форма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81" y="1019295"/>
            <a:ext cx="7175141" cy="21414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60F7A-F41D-45CF-ACAB-4CA79C0F4F5D}"/>
              </a:ext>
            </a:extLst>
          </p:cNvPr>
          <p:cNvSpPr txBox="1"/>
          <p:nvPr/>
        </p:nvSpPr>
        <p:spPr>
          <a:xfrm>
            <a:off x="33482" y="1488144"/>
            <a:ext cx="192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210.06 –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пассив (обязательства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81" y="3332136"/>
            <a:ext cx="3254997" cy="3525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7051" y="3539950"/>
            <a:ext cx="2961518" cy="1643534"/>
          </a:xfrm>
          <a:prstGeom prst="cloudCallout">
            <a:avLst>
              <a:gd name="adj1" fmla="val -79231"/>
              <a:gd name="adj2" fmla="val 20295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Noteworthy Light" charset="0"/>
                <a:ea typeface="Noteworthy Light" charset="0"/>
                <a:cs typeface="Noteworthy Light" charset="0"/>
              </a:rPr>
              <a:t>Крупная сделка?</a:t>
            </a:r>
            <a:endParaRPr lang="ru-RU" sz="2800" b="1" dirty="0">
              <a:solidFill>
                <a:srgbClr val="00206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329293" y="727919"/>
            <a:ext cx="8600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mtClean="0">
                <a:solidFill>
                  <a:srgbClr val="077A3E"/>
                </a:solidFill>
              </a:rPr>
              <a:t>Изменения </a:t>
            </a:r>
            <a:r>
              <a:rPr lang="ru-RU" sz="4400" b="1" dirty="0" smtClean="0">
                <a:solidFill>
                  <a:srgbClr val="077A3E"/>
                </a:solidFill>
              </a:rPr>
              <a:t>отчетности в 2019 году</a:t>
            </a:r>
            <a:endParaRPr lang="ru-RU" sz="4400" b="1" dirty="0">
              <a:solidFill>
                <a:srgbClr val="077A3E"/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2" y="179386"/>
            <a:ext cx="433557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469517" y="1497360"/>
          <a:ext cx="8126626" cy="513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6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38" y="2380155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143375" y="2380155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31н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938" y="4594718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143375" y="4594718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32н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0100" y="1031375"/>
            <a:ext cx="7500938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от 28.02.2019</a:t>
            </a:r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0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5201" y="378883"/>
            <a:ext cx="64382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2" y="179386"/>
            <a:ext cx="547857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08920" y="1298849"/>
            <a:ext cx="8481398" cy="5030045"/>
            <a:chOff x="308920" y="1641749"/>
            <a:chExt cx="8481398" cy="503004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08920" y="1641749"/>
              <a:ext cx="8287223" cy="595941"/>
              <a:chOff x="308920" y="1719416"/>
              <a:chExt cx="8287223" cy="595941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08920" y="1730582"/>
                <a:ext cx="35958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ФЗ 402-ФЗ </a:t>
                </a:r>
              </a:p>
            </p:txBody>
          </p:sp>
          <p:sp>
            <p:nvSpPr>
              <p:cNvPr id="6" name="Стрелка вправо 5"/>
              <p:cNvSpPr/>
              <p:nvPr/>
            </p:nvSpPr>
            <p:spPr>
              <a:xfrm>
                <a:off x="3904735" y="1816443"/>
                <a:ext cx="1680519" cy="395416"/>
              </a:xfrm>
              <a:prstGeom prst="rightArrow">
                <a:avLst/>
              </a:prstGeom>
              <a:gradFill>
                <a:gsLst>
                  <a:gs pos="0">
                    <a:srgbClr val="DEAA46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585254" y="1719416"/>
                <a:ext cx="30108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563"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ФЗ 444-ФЗ 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93124" y="4917468"/>
              <a:ext cx="35958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8. Бухгалтерская (финансовая) отчетность считается составленной после подписания ее экземпляра </a:t>
              </a:r>
              <a:r>
                <a:rPr lang="ru-RU" b="1" strike="sngStrike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на бумажном носителе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руководителем экономического субъекта.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9903" y="3088315"/>
              <a:ext cx="339041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/>
                <a:t>7.1. Бухгалтерская (финансовая) отчетность составляется на бумажном носителе и (или) </a:t>
              </a:r>
              <a:r>
                <a:rPr lang="ru-RU" b="1" dirty="0">
                  <a:solidFill>
                    <a:srgbClr val="C00000"/>
                  </a:solidFill>
                </a:rPr>
                <a:t>в виде электронного документа, подписанного электронной подписью</a:t>
              </a:r>
              <a:r>
                <a:rPr lang="mr-IN" dirty="0"/>
                <a:t>…</a:t>
              </a:r>
              <a:r>
                <a:rPr lang="ru-RU" dirty="0"/>
                <a:t> </a:t>
              </a:r>
              <a:endParaRPr lang="ru-RU" dirty="0" smtClean="0"/>
            </a:p>
            <a:p>
              <a:endParaRPr lang="ru-RU" dirty="0" smtClean="0"/>
            </a:p>
            <a:p>
              <a:r>
                <a:rPr lang="ru-RU" dirty="0"/>
                <a:t>8. Бухгалтерская (финансовая) отчетность считается составленной после подписания ее руководителем экономического субъекта.</a:t>
              </a:r>
            </a:p>
          </p:txBody>
        </p:sp>
        <p:sp>
          <p:nvSpPr>
            <p:cNvPr id="5" name="Стрелка вверх 4"/>
            <p:cNvSpPr/>
            <p:nvPr/>
          </p:nvSpPr>
          <p:spPr>
            <a:xfrm flipV="1">
              <a:off x="1890583" y="2253626"/>
              <a:ext cx="389237" cy="70613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верх 28"/>
            <p:cNvSpPr/>
            <p:nvPr/>
          </p:nvSpPr>
          <p:spPr>
            <a:xfrm flipV="1">
              <a:off x="7090698" y="2254299"/>
              <a:ext cx="389237" cy="70613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8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118" y="179386"/>
            <a:ext cx="63953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2" y="179386"/>
            <a:ext cx="547857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35779" y="912180"/>
            <a:ext cx="8287223" cy="595941"/>
            <a:chOff x="308920" y="1719416"/>
            <a:chExt cx="8287223" cy="59594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730582"/>
              <a:ext cx="35958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191н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719416"/>
              <a:ext cx="30108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33н</a:t>
              </a:r>
            </a:p>
          </p:txBody>
        </p:sp>
      </p:grp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250" y="1617056"/>
            <a:ext cx="40217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Times New Roman" charset="0"/>
                <a:ea typeface="Times New Roman" charset="0"/>
                <a:cs typeface="Times New Roman" charset="0"/>
              </a:rPr>
              <a:t>4. Бюджетная отчетность формируется </a:t>
            </a:r>
            <a:r>
              <a:rPr lang="ru-RU" sz="21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в виде электронного документа</a:t>
            </a:r>
            <a:r>
              <a:rPr lang="ru-RU" sz="2100" dirty="0">
                <a:latin typeface="Times New Roman" charset="0"/>
                <a:ea typeface="Times New Roman" charset="0"/>
                <a:cs typeface="Times New Roman" charset="0"/>
              </a:rPr>
              <a:t>, подписанного </a:t>
            </a:r>
            <a:r>
              <a:rPr lang="ru-RU" sz="2100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усиленной</a:t>
            </a:r>
            <a:r>
              <a:rPr lang="ru-RU" sz="2100" dirty="0">
                <a:latin typeface="Times New Roman" charset="0"/>
                <a:ea typeface="Times New Roman" charset="0"/>
                <a:cs typeface="Times New Roman" charset="0"/>
              </a:rPr>
              <a:t> квалифицированной электронной </a:t>
            </a: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подписью.</a:t>
            </a:r>
          </a:p>
          <a:p>
            <a:endParaRPr lang="ru-RU" sz="21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1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 случая </a:t>
            </a: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представления бюджетной отчетности на </a:t>
            </a:r>
            <a:r>
              <a:rPr lang="ru-RU" sz="21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бумажном</a:t>
            </a: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 носителе:</a:t>
            </a:r>
          </a:p>
          <a:p>
            <a:pPr marL="342900" indent="-342900">
              <a:buAutoNum type="arabicPeriod"/>
            </a:pP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отсутствие организационно-технической возможности</a:t>
            </a:r>
          </a:p>
          <a:p>
            <a:pPr marL="342900" indent="-342900">
              <a:buAutoNum type="arabicPeriod"/>
            </a:pP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в соответствии с законодательством (</a:t>
            </a:r>
            <a:r>
              <a:rPr lang="ru-RU" sz="2100" dirty="0" err="1" smtClean="0">
                <a:latin typeface="Times New Roman" charset="0"/>
                <a:ea typeface="Times New Roman" charset="0"/>
                <a:cs typeface="Times New Roman" charset="0"/>
              </a:rPr>
              <a:t>гостайна</a:t>
            </a:r>
            <a:r>
              <a:rPr lang="ru-RU" sz="2100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ru-RU" sz="21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89" y="1617056"/>
            <a:ext cx="392906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ru-RU" sz="2100" dirty="0" smtClean="0"/>
              <a:t>6. Бухгалтерская </a:t>
            </a:r>
            <a:r>
              <a:rPr lang="ru-RU" sz="2100" dirty="0"/>
              <a:t>отчетность представляется учреждением </a:t>
            </a:r>
            <a:r>
              <a:rPr lang="ru-RU" sz="2100" b="1" dirty="0" smtClean="0">
                <a:solidFill>
                  <a:srgbClr val="C00000"/>
                </a:solidFill>
              </a:rPr>
              <a:t>в </a:t>
            </a:r>
            <a:r>
              <a:rPr lang="ru-RU" sz="2100" b="1" dirty="0">
                <a:solidFill>
                  <a:srgbClr val="C00000"/>
                </a:solidFill>
              </a:rPr>
              <a:t>виде электронного документа</a:t>
            </a:r>
            <a:r>
              <a:rPr lang="ru-RU" sz="2100" dirty="0"/>
              <a:t>, подписанного </a:t>
            </a:r>
            <a:r>
              <a:rPr lang="ru-RU" sz="2100" dirty="0">
                <a:solidFill>
                  <a:srgbClr val="C00000"/>
                </a:solidFill>
              </a:rPr>
              <a:t>усиленной</a:t>
            </a:r>
            <a:r>
              <a:rPr lang="ru-RU" sz="2100" dirty="0"/>
              <a:t> квалифицированной электронной </a:t>
            </a:r>
            <a:r>
              <a:rPr lang="ru-RU" sz="2100" dirty="0" smtClean="0"/>
              <a:t>подписью</a:t>
            </a:r>
            <a:endParaRPr lang="ru-RU" sz="2100" dirty="0"/>
          </a:p>
          <a:p>
            <a:endParaRPr lang="ru-RU" sz="2100" dirty="0"/>
          </a:p>
          <a:p>
            <a:r>
              <a:rPr lang="ru-RU" sz="2100" b="1" dirty="0">
                <a:solidFill>
                  <a:srgbClr val="002060"/>
                </a:solidFill>
              </a:rPr>
              <a:t>2 случая </a:t>
            </a:r>
            <a:r>
              <a:rPr lang="ru-RU" sz="2100" dirty="0"/>
              <a:t>представления бюджетной отчетности на </a:t>
            </a:r>
            <a:r>
              <a:rPr lang="ru-RU" sz="2100" b="1" dirty="0">
                <a:solidFill>
                  <a:srgbClr val="002060"/>
                </a:solidFill>
              </a:rPr>
              <a:t>бумажном</a:t>
            </a:r>
            <a:r>
              <a:rPr lang="ru-RU" sz="2100" dirty="0"/>
              <a:t> носителе:</a:t>
            </a:r>
          </a:p>
          <a:p>
            <a:pPr marL="342900" indent="-342900">
              <a:buAutoNum type="arabicPeriod"/>
            </a:pPr>
            <a:r>
              <a:rPr lang="ru-RU" sz="2100" dirty="0"/>
              <a:t>отсутствие организационно-технической возможности</a:t>
            </a:r>
          </a:p>
          <a:p>
            <a:pPr marL="342900" indent="-342900">
              <a:buAutoNum type="arabicPeriod"/>
            </a:pPr>
            <a:r>
              <a:rPr lang="ru-RU" sz="2100" dirty="0"/>
              <a:t>в соответствии с законодательством (</a:t>
            </a:r>
            <a:r>
              <a:rPr lang="ru-RU" sz="2100" dirty="0" err="1"/>
              <a:t>гостайна</a:t>
            </a:r>
            <a:r>
              <a:rPr lang="ru-RU" sz="2100" dirty="0" smtClean="0"/>
              <a:t>)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18376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118" y="179386"/>
            <a:ext cx="63953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2" y="179386"/>
            <a:ext cx="547857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35779" y="912180"/>
            <a:ext cx="8287223" cy="595941"/>
            <a:chOff x="308920" y="1719416"/>
            <a:chExt cx="8287223" cy="59594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730582"/>
              <a:ext cx="35958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191н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719416"/>
              <a:ext cx="30108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5563"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33н</a:t>
              </a:r>
            </a:p>
          </p:txBody>
        </p:sp>
      </p:grp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0250" y="1617056"/>
            <a:ext cx="40217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Пользователь бюджетной отчетности </a:t>
            </a:r>
            <a:r>
              <a:rPr lang="ru-RU" sz="2400" b="1" u="sng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 вправе отказать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субъекту бюджетной отчетности в представлении им его бюджетной отчетности. Уведомление о поступлении бюджетной отчетности направляется пользователем бюджетной отчетности в виде электронного документа субъекту бюджетной отчетности.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9189" y="1617056"/>
            <a:ext cx="3929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ru-RU" sz="2400" dirty="0"/>
              <a:t>Учредитель, иной пользователь бухгалтерской отчетности </a:t>
            </a:r>
            <a:r>
              <a:rPr lang="ru-RU" sz="2400" b="1" u="sng" dirty="0">
                <a:solidFill>
                  <a:srgbClr val="C00000"/>
                </a:solidFill>
              </a:rPr>
              <a:t>не вправе отказать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dirty="0"/>
              <a:t>учреждению в принятии его бухгалтерской отчетности 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7434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26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" y="699960"/>
            <a:ext cx="9144000" cy="46194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366" y="5025513"/>
            <a:ext cx="88242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В целях формирования Справки (ф. 0503125) к взаимосвязанным показателям по консолидируемым расчетам </a:t>
            </a: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относятся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показатели, сформированные при отражении </a:t>
            </a: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объектов аренды на льготных условиях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(показатели, сформированные в корреспонденции со счетами </a:t>
            </a:r>
            <a:r>
              <a:rPr lang="ru-RU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040140186, </a:t>
            </a:r>
            <a:r>
              <a: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040150200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).</a:t>
            </a:r>
            <a:endParaRPr lang="ru-RU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366" y="6257835"/>
            <a:ext cx="8824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Справки (ф.0503125) по счета 030404000, 030406000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без изменений</a:t>
            </a:r>
            <a:endParaRPr lang="ru-RU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909637" y="1211263"/>
          <a:ext cx="7377113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3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689680" y="175674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применения КОСГУ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1" y="563088"/>
            <a:ext cx="6546092" cy="7704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79023"/>
                </a:solidFill>
                <a:latin typeface="Times New Roman" charset="0"/>
                <a:ea typeface="Times New Roman" charset="0"/>
                <a:cs typeface="Times New Roman" charset="0"/>
              </a:rPr>
              <a:t>Дополнено (уточнено): передача </a:t>
            </a:r>
            <a:r>
              <a:rPr lang="ru-RU" sz="2400" b="1" smtClean="0">
                <a:solidFill>
                  <a:srgbClr val="C79023"/>
                </a:solidFill>
                <a:latin typeface="Times New Roman" charset="0"/>
                <a:ea typeface="Times New Roman" charset="0"/>
                <a:cs typeface="Times New Roman" charset="0"/>
              </a:rPr>
              <a:t>и получение</a:t>
            </a:r>
            <a:endParaRPr lang="ru-RU" sz="2400" b="1" dirty="0">
              <a:solidFill>
                <a:srgbClr val="C79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77799" y="1333500"/>
          <a:ext cx="8806693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78500" y="1498600"/>
            <a:ext cx="1358900" cy="863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smtClean="0">
                <a:latin typeface="Times New Roman" charset="0"/>
                <a:ea typeface="Times New Roman" charset="0"/>
                <a:cs typeface="Times New Roman" charset="0"/>
              </a:rPr>
              <a:t>Текущего характера</a:t>
            </a:r>
            <a:endParaRPr lang="ru-RU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5593" y="1498600"/>
            <a:ext cx="1358900" cy="863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charset="0"/>
                <a:ea typeface="Times New Roman" charset="0"/>
                <a:cs typeface="Times New Roman" charset="0"/>
              </a:rPr>
              <a:t>Капиталь-</a:t>
            </a:r>
            <a:r>
              <a:rPr lang="ru-RU" sz="1600" b="1" dirty="0" err="1" smtClean="0">
                <a:latin typeface="Times New Roman" charset="0"/>
                <a:ea typeface="Times New Roman" charset="0"/>
                <a:cs typeface="Times New Roman" charset="0"/>
              </a:rPr>
              <a:t>ного</a:t>
            </a:r>
            <a:r>
              <a:rPr lang="ru-RU" sz="1600" b="1" dirty="0" smtClean="0">
                <a:latin typeface="Times New Roman" charset="0"/>
                <a:ea typeface="Times New Roman" charset="0"/>
                <a:cs typeface="Times New Roman" charset="0"/>
              </a:rPr>
              <a:t> характера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6184900"/>
            <a:ext cx="275590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Текущие </a:t>
            </a:r>
            <a:r>
              <a:rPr lang="mr-IN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КОСГУ 340</a:t>
            </a:r>
            <a:endParaRPr lang="ru-RU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1144" y="6184900"/>
            <a:ext cx="4403347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Капитальные </a:t>
            </a:r>
            <a:r>
              <a:rPr lang="mr-IN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КОСГУ 310, 320, 330</a:t>
            </a:r>
            <a:endParaRPr lang="ru-RU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142875" y="736914"/>
            <a:ext cx="8814138" cy="5990146"/>
            <a:chOff x="142875" y="736914"/>
            <a:chExt cx="8814138" cy="5990146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smtClean="0">
                  <a:latin typeface="Times New Roman" charset="0"/>
                  <a:ea typeface="Times New Roman" charset="0"/>
                  <a:cs typeface="Times New Roman" charset="0"/>
                </a:rPr>
                <a:t>Безвозмездная передача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7154" y="2037076"/>
              <a:ext cx="3296209" cy="80378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smtClean="0">
                  <a:latin typeface="Times New Roman" charset="0"/>
                  <a:ea typeface="Times New Roman" charset="0"/>
                  <a:cs typeface="Times New Roman" charset="0"/>
                </a:rPr>
                <a:t>Внутри ППО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15335" y="2037076"/>
              <a:ext cx="3296209" cy="80378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Между ППО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 flipV="1">
              <a:off x="2043113" y="1138807"/>
              <a:ext cx="947178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057400" y="1138807"/>
              <a:ext cx="14288" cy="8982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6286500" y="1148901"/>
              <a:ext cx="947178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233678" y="1136457"/>
              <a:ext cx="14288" cy="8982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33446" y="3106795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140120241</a:t>
              </a:r>
            </a:p>
            <a:p>
              <a:r>
                <a:rPr lang="ru-RU" dirty="0" smtClean="0"/>
                <a:t>140120281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0334" y="3574588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smtClean="0"/>
                <a:t>п.29</a:t>
              </a:r>
              <a:endParaRPr lang="ru-RU" sz="20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33446" y="3933618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</a:t>
              </a:r>
              <a:r>
                <a:rPr lang="ru-RU" sz="1600" dirty="0"/>
                <a:t>140120241</a:t>
              </a:r>
            </a:p>
            <a:p>
              <a:r>
                <a:rPr lang="ru-RU" sz="1600" dirty="0" smtClean="0"/>
                <a:t>140120281</a:t>
              </a:r>
              <a:endParaRPr lang="ru-RU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9159" y="5110738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200" dirty="0" smtClean="0"/>
                <a:t>140110189</a:t>
              </a:r>
            </a:p>
            <a:p>
              <a:r>
                <a:rPr lang="ru-RU" sz="2200" dirty="0" smtClean="0"/>
                <a:t>140110191(195)</a:t>
              </a:r>
              <a:endParaRPr lang="ru-RU" sz="2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6047" y="5564243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9159" y="5923273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140110189</a:t>
              </a:r>
              <a:endParaRPr lang="ru-RU" sz="1600" dirty="0"/>
            </a:p>
            <a:p>
              <a:r>
                <a:rPr lang="ru-RU" sz="1600" dirty="0" smtClean="0"/>
                <a:t>140110191(195)</a:t>
              </a:r>
              <a:endParaRPr lang="ru-RU" sz="1600" dirty="0"/>
            </a:p>
          </p:txBody>
        </p:sp>
        <p:cxnSp>
          <p:nvCxnSpPr>
            <p:cNvPr id="19" name="Прямая соединительная линия 18"/>
            <p:cNvCxnSpPr>
              <a:stCxn id="5" idx="1"/>
            </p:cNvCxnSpPr>
            <p:nvPr/>
          </p:nvCxnSpPr>
          <p:spPr>
            <a:xfrm flipH="1">
              <a:off x="142875" y="2438970"/>
              <a:ext cx="604279" cy="4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42875" y="2455765"/>
              <a:ext cx="0" cy="35086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17" idx="1"/>
            </p:cNvCxnSpPr>
            <p:nvPr/>
          </p:nvCxnSpPr>
          <p:spPr>
            <a:xfrm>
              <a:off x="142875" y="5966137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57162" y="3999019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029622" y="3104445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140120251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9622" y="3931268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smtClean="0"/>
                <a:t>Справка по</a:t>
              </a:r>
            </a:p>
            <a:p>
              <a:r>
                <a:rPr lang="ru-RU" sz="1600" dirty="0" smtClean="0"/>
                <a:t>КОСГУ 251</a:t>
              </a:r>
              <a:endParaRPr lang="ru-RU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15335" y="509410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200" dirty="0" smtClean="0"/>
                <a:t>140110189</a:t>
              </a:r>
            </a:p>
            <a:p>
              <a:r>
                <a:rPr lang="ru-RU" sz="2200" dirty="0" smtClean="0"/>
                <a:t>140110191(195)</a:t>
              </a:r>
              <a:endParaRPr lang="ru-RU" sz="2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15335" y="5920923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КОСГУ 189, 191(195)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3463474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п.29.1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63105" y="5453129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п.30.1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2470053"/>
              <a:ext cx="0" cy="3384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8332139" y="2466682"/>
              <a:ext cx="604279" cy="4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5" idx="3"/>
            </p:cNvCxnSpPr>
            <p:nvPr/>
          </p:nvCxnSpPr>
          <p:spPr>
            <a:xfrm>
              <a:off x="8411559" y="5855023"/>
              <a:ext cx="5454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3827563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48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7982" y="245903"/>
            <a:ext cx="64596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205431" y="1059381"/>
            <a:ext cx="8583593" cy="5429167"/>
            <a:chOff x="205431" y="1059381"/>
            <a:chExt cx="8583593" cy="5429167"/>
          </a:xfrm>
        </p:grpSpPr>
        <p:sp>
          <p:nvSpPr>
            <p:cNvPr id="3" name="TextBox 2"/>
            <p:cNvSpPr txBox="1"/>
            <p:nvPr/>
          </p:nvSpPr>
          <p:spPr>
            <a:xfrm>
              <a:off x="205431" y="1287794"/>
              <a:ext cx="2352032" cy="1769731"/>
            </a:xfrm>
            <a:prstGeom prst="flowChartMultidocumen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3600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444-ФЗ</a:t>
              </a:r>
              <a:endParaRPr lang="ru-RU" sz="36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29075" y="2456269"/>
              <a:ext cx="4593927" cy="1091821"/>
            </a:xfrm>
            <a:prstGeom prst="accentBorderCallout1">
              <a:avLst>
                <a:gd name="adj1" fmla="val 18750"/>
                <a:gd name="adj2" fmla="val -8333"/>
                <a:gd name="adj3" fmla="val -50506"/>
                <a:gd name="adj4" fmla="val -31607"/>
              </a:avLst>
            </a:prstGeom>
            <a:noFill/>
            <a:ln>
              <a:solidFill>
                <a:srgbClr val="007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Электронная отчетность</a:t>
              </a:r>
              <a:endParaRPr lang="ru-RU" sz="28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29075" y="1059381"/>
              <a:ext cx="4567068" cy="1075853"/>
            </a:xfrm>
            <a:prstGeom prst="accentBorderCallout1">
              <a:avLst>
                <a:gd name="adj1" fmla="val 18750"/>
                <a:gd name="adj2" fmla="val -8333"/>
                <a:gd name="adj3" fmla="val 75286"/>
                <a:gd name="adj4" fmla="val -31952"/>
              </a:avLst>
            </a:prstGeom>
            <a:noFill/>
            <a:ln>
              <a:solidFill>
                <a:srgbClr val="007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Государственный информационный ресурс (принцип «одного окна»)</a:t>
              </a:r>
            </a:p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госсектор???</a:t>
              </a:r>
              <a:endPara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6194" y="4314826"/>
              <a:ext cx="4952830" cy="75926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План-график НПА в </a:t>
              </a:r>
              <a:r>
                <a:rPr lang="ru-RU" sz="2000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целях реализации</a:t>
              </a:r>
              <a:endParaRPr lang="ru-RU" sz="20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6172200" y="3548090"/>
              <a:ext cx="257175" cy="75244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370" y="5729288"/>
              <a:ext cx="3138318" cy="75926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ФСБУ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50706" y="5711714"/>
              <a:ext cx="3138318" cy="759260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Инструкции </a:t>
              </a:r>
              <a:r>
                <a:rPr lang="ru-RU" sz="2000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по отчетности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9" name="Прямая со стрелкой 8"/>
            <p:cNvCxnSpPr>
              <a:stCxn id="31" idx="2"/>
            </p:cNvCxnSpPr>
            <p:nvPr/>
          </p:nvCxnSpPr>
          <p:spPr>
            <a:xfrm flipH="1">
              <a:off x="3586163" y="5074086"/>
              <a:ext cx="2726446" cy="6376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stCxn id="31" idx="2"/>
              <a:endCxn id="33" idx="0"/>
            </p:cNvCxnSpPr>
            <p:nvPr/>
          </p:nvCxnSpPr>
          <p:spPr>
            <a:xfrm>
              <a:off x="6312609" y="5074086"/>
              <a:ext cx="907256" cy="6376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>
              <a:stCxn id="32" idx="3"/>
              <a:endCxn id="33" idx="1"/>
            </p:cNvCxnSpPr>
            <p:nvPr/>
          </p:nvCxnSpPr>
          <p:spPr>
            <a:xfrm flipV="1">
              <a:off x="4357688" y="6091344"/>
              <a:ext cx="1293018" cy="17574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90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42875" y="736914"/>
            <a:ext cx="8814138" cy="6075676"/>
            <a:chOff x="142875" y="736914"/>
            <a:chExt cx="8814138" cy="6075676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Перечисления и </a:t>
              </a:r>
              <a:r>
                <a:rPr lang="ru-RU" sz="2400" b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фин.результат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>
              <a:off x="157162" y="1138808"/>
              <a:ext cx="2833129" cy="100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286500" y="1136457"/>
              <a:ext cx="2670513" cy="124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9159" y="178679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120651561</a:t>
              </a:r>
            </a:p>
            <a:p>
              <a:r>
                <a:rPr lang="ru-RU" dirty="0" smtClean="0"/>
                <a:t>120651661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6047" y="229745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9159" y="258349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</a:t>
              </a:r>
              <a:r>
                <a:rPr lang="ru-RU" sz="1600" dirty="0"/>
                <a:t>120651561</a:t>
              </a:r>
            </a:p>
            <a:p>
              <a:r>
                <a:rPr lang="ru-RU" sz="1600" dirty="0"/>
                <a:t>120651661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9158" y="3552044"/>
              <a:ext cx="2109917" cy="1206696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120711541</a:t>
              </a:r>
            </a:p>
            <a:p>
              <a:r>
                <a:rPr lang="ru-RU" dirty="0" smtClean="0"/>
                <a:t>120721541</a:t>
              </a:r>
              <a:endParaRPr lang="ru-RU" dirty="0"/>
            </a:p>
            <a:p>
              <a:r>
                <a:rPr lang="ru-RU" dirty="0" smtClean="0"/>
                <a:t>120731541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6047" y="4108768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9157" y="475874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КОСГУ 541</a:t>
              </a:r>
              <a:endParaRPr lang="ru-RU" sz="1600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57165" y="1136457"/>
              <a:ext cx="14263" cy="51355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17" idx="1"/>
            </p:cNvCxnSpPr>
            <p:nvPr/>
          </p:nvCxnSpPr>
          <p:spPr>
            <a:xfrm>
              <a:off x="171429" y="4510662"/>
              <a:ext cx="69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2875" y="2721887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65096" y="1786799"/>
              <a:ext cx="2109917" cy="1121560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130111810</a:t>
              </a:r>
            </a:p>
            <a:p>
              <a:r>
                <a:rPr lang="ru-RU" dirty="0" smtClean="0"/>
                <a:t>130121810</a:t>
              </a:r>
            </a:p>
            <a:p>
              <a:r>
                <a:rPr lang="ru-RU" dirty="0" smtClean="0"/>
                <a:t>130131810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5096" y="290835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</a:t>
              </a:r>
            </a:p>
            <a:p>
              <a:r>
                <a:rPr lang="ru-RU" sz="1600" dirty="0" smtClean="0"/>
                <a:t>КОСГУ 810</a:t>
              </a:r>
              <a:endParaRPr lang="ru-RU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86759" y="4072783"/>
              <a:ext cx="2116829" cy="1825104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120551000</a:t>
              </a:r>
            </a:p>
            <a:p>
              <a:r>
                <a:rPr lang="ru-RU" dirty="0" smtClean="0"/>
                <a:t>120561000</a:t>
              </a:r>
            </a:p>
            <a:p>
              <a:r>
                <a:rPr lang="ru-RU" dirty="0" smtClean="0"/>
                <a:t>120711000</a:t>
              </a:r>
            </a:p>
            <a:p>
              <a:r>
                <a:rPr lang="ru-RU" dirty="0" smtClean="0"/>
                <a:t>120721000</a:t>
              </a:r>
            </a:p>
            <a:p>
              <a:r>
                <a:rPr lang="ru-RU" dirty="0" smtClean="0"/>
                <a:t>120731000</a:t>
              </a:r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86759" y="5906635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дебету кода счета</a:t>
              </a:r>
              <a:r>
                <a:rPr lang="mr-IN" sz="1600" dirty="0" smtClean="0"/>
                <a:t>…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1956653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63105" y="5453129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1148901"/>
              <a:ext cx="0" cy="47061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5" idx="3"/>
            </p:cNvCxnSpPr>
            <p:nvPr/>
          </p:nvCxnSpPr>
          <p:spPr>
            <a:xfrm>
              <a:off x="8411559" y="5855023"/>
              <a:ext cx="5454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2324544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19157" y="5739687"/>
              <a:ext cx="2109917" cy="537868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200" smtClean="0"/>
                <a:t>130251831</a:t>
              </a:r>
              <a:endParaRPr lang="ru-RU" sz="2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19157" y="6272016"/>
              <a:ext cx="2109917" cy="540574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КОСГУ 831</a:t>
              </a:r>
              <a:endParaRPr lang="ru-RU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0335" y="5870122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cxnSp>
          <p:nvCxnSpPr>
            <p:cNvPr id="51" name="Прямая соединительная линия 50"/>
            <p:cNvCxnSpPr>
              <a:endCxn id="50" idx="1"/>
            </p:cNvCxnSpPr>
            <p:nvPr/>
          </p:nvCxnSpPr>
          <p:spPr>
            <a:xfrm>
              <a:off x="185717" y="6272016"/>
              <a:ext cx="69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75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42875" y="736914"/>
            <a:ext cx="8828425" cy="5419986"/>
            <a:chOff x="142875" y="736914"/>
            <a:chExt cx="8828425" cy="5419986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Перечисления и </a:t>
              </a:r>
              <a:r>
                <a:rPr lang="ru-RU" sz="2400" b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фин.результат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>
              <a:off x="157162" y="1138808"/>
              <a:ext cx="2833129" cy="100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286500" y="1136457"/>
              <a:ext cx="2670513" cy="124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9159" y="178679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120551561</a:t>
              </a:r>
            </a:p>
            <a:p>
              <a:r>
                <a:rPr lang="ru-RU" dirty="0" smtClean="0"/>
                <a:t>120551661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6047" y="229745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9159" y="258349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120551561</a:t>
              </a:r>
              <a:endParaRPr lang="ru-RU" sz="1600" dirty="0"/>
            </a:p>
            <a:p>
              <a:r>
                <a:rPr lang="ru-RU" sz="1600" dirty="0" smtClean="0"/>
                <a:t>120551661</a:t>
              </a:r>
              <a:endParaRPr lang="ru-RU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9158" y="3552044"/>
              <a:ext cx="2109917" cy="1206696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120711641</a:t>
              </a:r>
            </a:p>
            <a:p>
              <a:r>
                <a:rPr lang="ru-RU" dirty="0" smtClean="0"/>
                <a:t>120721641</a:t>
              </a:r>
              <a:endParaRPr lang="ru-RU" dirty="0"/>
            </a:p>
            <a:p>
              <a:r>
                <a:rPr lang="ru-RU" dirty="0" smtClean="0"/>
                <a:t>120731641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6047" y="4108768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9157" y="475874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КОСГУ 641</a:t>
              </a:r>
              <a:endParaRPr lang="ru-RU" sz="1600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57165" y="1136457"/>
              <a:ext cx="14263" cy="337420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17" idx="1"/>
            </p:cNvCxnSpPr>
            <p:nvPr/>
          </p:nvCxnSpPr>
          <p:spPr>
            <a:xfrm>
              <a:off x="171429" y="4510662"/>
              <a:ext cx="69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2875" y="2721887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65096" y="1786799"/>
              <a:ext cx="2109917" cy="1121560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130111710</a:t>
              </a:r>
            </a:p>
            <a:p>
              <a:r>
                <a:rPr lang="ru-RU" dirty="0" smtClean="0"/>
                <a:t>130121710</a:t>
              </a:r>
            </a:p>
            <a:p>
              <a:r>
                <a:rPr lang="ru-RU" dirty="0" smtClean="0"/>
                <a:t>130131710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5096" y="290835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</a:t>
              </a:r>
            </a:p>
            <a:p>
              <a:r>
                <a:rPr lang="ru-RU" sz="1600" dirty="0" smtClean="0"/>
                <a:t>КОСГУ 710</a:t>
              </a:r>
              <a:endParaRPr lang="ru-RU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86759" y="3827201"/>
              <a:ext cx="2116829" cy="1525912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130111000</a:t>
              </a:r>
            </a:p>
            <a:p>
              <a:r>
                <a:rPr lang="ru-RU" dirty="0" smtClean="0"/>
                <a:t>130121000</a:t>
              </a:r>
            </a:p>
            <a:p>
              <a:r>
                <a:rPr lang="ru-RU" dirty="0" smtClean="0"/>
                <a:t>130131000</a:t>
              </a:r>
            </a:p>
            <a:p>
              <a:r>
                <a:rPr lang="ru-RU" dirty="0" smtClean="0"/>
                <a:t>130251000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79804" y="5353113"/>
              <a:ext cx="212378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кода счета</a:t>
              </a:r>
              <a:r>
                <a:rPr lang="mr-IN" sz="1600" dirty="0" smtClean="0"/>
                <a:t>…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1956653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77392" y="435684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smtClean="0"/>
                <a:t>п.32</a:t>
              </a:r>
              <a:endParaRPr lang="ru-RU" sz="2000" dirty="0" smtClean="0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1148901"/>
              <a:ext cx="0" cy="36098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5" idx="3"/>
            </p:cNvCxnSpPr>
            <p:nvPr/>
          </p:nvCxnSpPr>
          <p:spPr>
            <a:xfrm>
              <a:off x="8425846" y="4758740"/>
              <a:ext cx="5454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2324544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71450" y="1108389"/>
            <a:ext cx="8814138" cy="3589605"/>
            <a:chOff x="142875" y="736914"/>
            <a:chExt cx="8814138" cy="3589605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Перечисления и </a:t>
              </a:r>
              <a:r>
                <a:rPr lang="ru-RU" sz="2400" b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фин.результат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>
              <a:off x="157162" y="1138808"/>
              <a:ext cx="2833129" cy="100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286500" y="1136457"/>
              <a:ext cx="2670513" cy="124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9159" y="2401172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140120251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6047" y="2911829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п.31.1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9159" y="3197863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140120251</a:t>
              </a:r>
              <a:endParaRPr lang="ru-RU" sz="1600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57162" y="1143854"/>
              <a:ext cx="1" cy="21924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2875" y="3336260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65096" y="2401172"/>
              <a:ext cx="2109917" cy="1121560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140110151</a:t>
              </a:r>
            </a:p>
            <a:p>
              <a:r>
                <a:rPr lang="ru-RU" dirty="0" smtClean="0"/>
                <a:t>140110161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5096" y="3522732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</a:t>
              </a:r>
            </a:p>
            <a:p>
              <a:r>
                <a:rPr lang="ru-RU" sz="1600" dirty="0"/>
                <a:t>с</a:t>
              </a:r>
              <a:r>
                <a:rPr lang="ru-RU" sz="1600" dirty="0" smtClean="0"/>
                <a:t>чета </a:t>
              </a:r>
              <a:r>
                <a:rPr lang="ru-RU" sz="1600" dirty="0"/>
                <a:t>140110151</a:t>
              </a:r>
            </a:p>
            <a:p>
              <a:r>
                <a:rPr lang="ru-RU" sz="1600" dirty="0" smtClean="0"/>
                <a:t>140110161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257102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п.32.1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1148901"/>
              <a:ext cx="0" cy="18130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2938917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04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38" y="2380155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143375" y="2380155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72н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938" y="4594718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143375" y="4594718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73н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0100" y="1031375"/>
            <a:ext cx="7500938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от 16.05.2019</a:t>
            </a:r>
            <a:endParaRPr lang="ru-RU" sz="3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314325" y="814416"/>
            <a:ext cx="8600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77A3E"/>
                </a:solidFill>
              </a:rPr>
              <a:t>Изменения форм отчетности </a:t>
            </a:r>
            <a:r>
              <a:rPr lang="mr-IN" sz="3200" b="1" dirty="0" smtClean="0">
                <a:solidFill>
                  <a:srgbClr val="077A3E"/>
                </a:solidFill>
              </a:rPr>
              <a:t>–</a:t>
            </a:r>
            <a:r>
              <a:rPr lang="ru-RU" sz="3200" b="1" dirty="0" smtClean="0">
                <a:solidFill>
                  <a:srgbClr val="077A3E"/>
                </a:solidFill>
              </a:rPr>
              <a:t> основания (ч.2)</a:t>
            </a:r>
            <a:endParaRPr lang="ru-RU" sz="3200" b="1" dirty="0">
              <a:solidFill>
                <a:srgbClr val="077A3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183" y="1782432"/>
            <a:ext cx="224511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buSzPct val="130000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СГС 2019 года</a:t>
            </a:r>
          </a:p>
          <a:p>
            <a:pPr marL="365125" lvl="1" indent="-280988" algn="ctr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278н, 32н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72488" y="179386"/>
            <a:ext cx="512005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34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8601" y="1727398"/>
            <a:ext cx="2869862" cy="303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SzPct val="130000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России от 28.12.2019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157н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162н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174н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183н</a:t>
            </a:r>
            <a:endParaRPr lang="ru-RU" sz="1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5803579" y="2868619"/>
            <a:ext cx="580768" cy="756979"/>
          </a:xfrm>
          <a:prstGeom prst="downArrow">
            <a:avLst/>
          </a:prstGeom>
          <a:gradFill>
            <a:gsLst>
              <a:gs pos="0">
                <a:srgbClr val="C79023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rgbClr val="C79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 flipH="1">
            <a:off x="2554075" y="2799000"/>
            <a:ext cx="580768" cy="792088"/>
          </a:xfrm>
          <a:prstGeom prst="downArrow">
            <a:avLst/>
          </a:prstGeom>
          <a:gradFill>
            <a:gsLst>
              <a:gs pos="0">
                <a:srgbClr val="C79023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rgbClr val="C79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801" y="3485428"/>
            <a:ext cx="2614226" cy="150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7" lvl="1" algn="ctr">
              <a:lnSpc>
                <a:spcPct val="114000"/>
              </a:lnSpc>
              <a:spcBef>
                <a:spcPts val="1200"/>
              </a:spcBef>
              <a:buSzPct val="130000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БК: бюджетная классификация </a:t>
            </a:r>
          </a:p>
          <a:p>
            <a:pPr marL="365125" lvl="1" indent="-280988" algn="ctr">
              <a:lnSpc>
                <a:spcPct val="114000"/>
              </a:lnSpc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132н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209н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769" y="2114747"/>
            <a:ext cx="2869862" cy="21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SzPct val="130000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России от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2019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191н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19251" r="30938" b="16749"/>
          <a:stretch/>
        </p:blipFill>
        <p:spPr>
          <a:xfrm>
            <a:off x="157162" y="1000124"/>
            <a:ext cx="8828426" cy="52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3137" y="308800"/>
            <a:ext cx="67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</a:t>
            </a:r>
            <a:r>
              <a:rPr lang="ru-RU" sz="2000" b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ф.0503121, 0503721)</a:t>
            </a:r>
            <a:endParaRPr lang="ru-RU" sz="2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42962"/>
            <a:ext cx="8991600" cy="5172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04179" y="6101131"/>
            <a:ext cx="6972667" cy="651359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КОСГУ</a:t>
            </a:r>
            <a:endParaRPr lang="ru-RU" sz="2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747848" y="2866292"/>
            <a:ext cx="668215" cy="79130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7017" y="179386"/>
            <a:ext cx="67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(ф.0503121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179" y="6101131"/>
            <a:ext cx="6972667" cy="651359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КОСГУ</a:t>
            </a:r>
            <a:endParaRPr lang="ru-RU" sz="2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9251" r="30626" b="12499"/>
          <a:stretch/>
        </p:blipFill>
        <p:spPr>
          <a:xfrm>
            <a:off x="356346" y="812053"/>
            <a:ext cx="8183805" cy="51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7017" y="179386"/>
            <a:ext cx="67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(ф.0503121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32" y="6001119"/>
            <a:ext cx="8856999" cy="651359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Детализация КОСГУ 540(640), 560(660), 550(650), 730(830)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предусмотрена</a:t>
            </a:r>
            <a:endParaRPr lang="ru-RU" sz="2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19500" r="30938" b="12500"/>
          <a:stretch/>
        </p:blipFill>
        <p:spPr>
          <a:xfrm>
            <a:off x="771526" y="872095"/>
            <a:ext cx="7643812" cy="48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39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9453" y="859810"/>
            <a:ext cx="8755040" cy="3694160"/>
            <a:chOff x="129653" y="1064526"/>
            <a:chExt cx="8755040" cy="3694160"/>
          </a:xfrm>
        </p:grpSpPr>
        <p:sp>
          <p:nvSpPr>
            <p:cNvPr id="2" name="TextBox 1"/>
            <p:cNvSpPr txBox="1"/>
            <p:nvPr/>
          </p:nvSpPr>
          <p:spPr>
            <a:xfrm>
              <a:off x="3179929" y="1064526"/>
              <a:ext cx="2688608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Группа КОСГУ 100 «Доходы»</a:t>
              </a:r>
              <a:endParaRPr lang="ru-RU" sz="2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1098645" y="1387691"/>
              <a:ext cx="2053988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>
              <a:off x="1071349" y="1387691"/>
              <a:ext cx="0" cy="8232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29653" y="2183135"/>
              <a:ext cx="1937982" cy="64633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latin typeface="Times New Roman" charset="0"/>
                  <a:ea typeface="Times New Roman" charset="0"/>
                  <a:cs typeface="Times New Roman" charset="0"/>
                </a:rPr>
                <a:t>Обязательство</a:t>
              </a:r>
              <a:endParaRPr lang="ru-RU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82138" y="2857268"/>
              <a:ext cx="13648" cy="15782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395786" y="4435522"/>
              <a:ext cx="4776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395786" y="3493827"/>
              <a:ext cx="4776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873457" y="3170661"/>
              <a:ext cx="2388358" cy="64633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Безвозмездные</a:t>
              </a:r>
              <a:endParaRPr lang="ru-RU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3456" y="4112356"/>
              <a:ext cx="2388359" cy="64633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lgDash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i="1" dirty="0" smtClean="0">
                  <a:latin typeface="Times New Roman" charset="0"/>
                  <a:ea typeface="Times New Roman" charset="0"/>
                  <a:cs typeface="Times New Roman" charset="0"/>
                </a:rPr>
                <a:t>Возмездные</a:t>
              </a:r>
              <a:endParaRPr lang="ru-RU" i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92737" y="2210937"/>
              <a:ext cx="1937982" cy="64633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latin typeface="Times New Roman" charset="0"/>
                  <a:ea typeface="Times New Roman" charset="0"/>
                  <a:cs typeface="Times New Roman" charset="0"/>
                </a:rPr>
                <a:t>Характер поступлений</a:t>
              </a:r>
              <a:endParaRPr lang="ru-RU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3674875" y="2857268"/>
              <a:ext cx="1" cy="15890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3674875" y="4446366"/>
              <a:ext cx="4776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>
              <a:off x="3674875" y="3493826"/>
              <a:ext cx="4776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152546" y="3170660"/>
              <a:ext cx="2002594" cy="64633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Текущий характер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52547" y="4112355"/>
              <a:ext cx="2002594" cy="64633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Капитальный характер</a:t>
              </a:r>
              <a:endParaRPr lang="ru-RU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7" name="Прямая со стрелкой 36"/>
            <p:cNvCxnSpPr>
              <a:endCxn id="25" idx="0"/>
            </p:cNvCxnSpPr>
            <p:nvPr/>
          </p:nvCxnSpPr>
          <p:spPr>
            <a:xfrm>
              <a:off x="4261728" y="1799314"/>
              <a:ext cx="0" cy="4116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022289" y="2210937"/>
              <a:ext cx="1937982" cy="64633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latin typeface="Times New Roman" charset="0"/>
                  <a:ea typeface="Times New Roman" charset="0"/>
                  <a:cs typeface="Times New Roman" charset="0"/>
                </a:rPr>
                <a:t>Движение средств</a:t>
              </a:r>
              <a:endParaRPr lang="ru-RU" b="1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6404427" y="2857268"/>
              <a:ext cx="1" cy="158909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6404427" y="4446366"/>
              <a:ext cx="4776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6404427" y="3493826"/>
              <a:ext cx="4776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882098" y="3170660"/>
              <a:ext cx="2002594" cy="64633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Денежные</a:t>
              </a:r>
              <a:endParaRPr lang="ru-RU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82099" y="4112355"/>
              <a:ext cx="2002594" cy="64633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 err="1" smtClean="0">
                  <a:latin typeface="Times New Roman" charset="0"/>
                  <a:ea typeface="Times New Roman" charset="0"/>
                  <a:cs typeface="Times New Roman" charset="0"/>
                </a:rPr>
                <a:t>Неденежные</a:t>
              </a:r>
              <a:endParaRPr lang="ru-RU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5807123" y="1387691"/>
              <a:ext cx="1508077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7315200" y="1358205"/>
              <a:ext cx="0" cy="82324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689680" y="175674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применения КОСГУ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453" y="5421878"/>
            <a:ext cx="8452656" cy="69384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sz="2000" b="1" i="1" dirty="0" smtClean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Необменные операции </a:t>
            </a:r>
            <a:r>
              <a:rPr lang="mr-IN" sz="2000" b="1" i="1" dirty="0" smtClean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i="1" dirty="0" smtClean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статьи 110 (частично), 140, 180</a:t>
            </a:r>
          </a:p>
          <a:p>
            <a:r>
              <a:rPr lang="ru-RU" sz="2000" b="1" i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О</a:t>
            </a:r>
            <a:r>
              <a:rPr lang="ru-RU" sz="2000" b="1" i="1" dirty="0" smtClean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бменные операции </a:t>
            </a:r>
            <a:r>
              <a:rPr lang="mr-IN" sz="2000" b="1" i="1" dirty="0" smtClean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b="1" i="1" dirty="0" smtClean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 статьи 120, 130, подстатья 112 (частично)</a:t>
            </a:r>
            <a:endParaRPr lang="ru-RU" sz="2000" b="1" i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583" y="220653"/>
            <a:ext cx="645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416712" y="799352"/>
            <a:ext cx="8440926" cy="5427914"/>
            <a:chOff x="481911" y="1641749"/>
            <a:chExt cx="8375204" cy="542791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81911" y="1641749"/>
              <a:ext cx="8114232" cy="5427914"/>
              <a:chOff x="481911" y="1719416"/>
              <a:chExt cx="8114232" cy="542791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861362" y="1730582"/>
                <a:ext cx="304337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563"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ФЗ 402-ФЗ </a:t>
                </a:r>
              </a:p>
            </p:txBody>
          </p:sp>
          <p:sp>
            <p:nvSpPr>
              <p:cNvPr id="6" name="Стрелка вправо 5"/>
              <p:cNvSpPr/>
              <p:nvPr/>
            </p:nvSpPr>
            <p:spPr>
              <a:xfrm>
                <a:off x="3904735" y="1816443"/>
                <a:ext cx="1680519" cy="395416"/>
              </a:xfrm>
              <a:prstGeom prst="rightArrow">
                <a:avLst/>
              </a:prstGeom>
              <a:gradFill>
                <a:gsLst>
                  <a:gs pos="0">
                    <a:srgbClr val="DEAA46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585254" y="1719416"/>
                <a:ext cx="30108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563"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ФЗ 444-ФЗ </a:t>
                </a: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481911" y="6716443"/>
                <a:ext cx="384411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lvl="1" algn="ctr">
                  <a:buSzPct val="130000"/>
                </a:pPr>
                <a:r>
                  <a:rPr lang="ru-RU" sz="2200" b="1" dirty="0" smtClean="0">
                    <a:solidFill>
                      <a:srgbClr val="077A3E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!СГС КО 256н, ПО 260н!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81911" y="4430223"/>
              <a:ext cx="3982050" cy="1477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8. Бухгалтерская (финансовая) отчетность считается составленной после подписания ее экземпляра </a:t>
              </a:r>
              <a:r>
                <a:rPr lang="ru-RU" b="1" strike="sngStrike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на бумажном носителе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руководителем экономического субъекта.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81685" y="2768220"/>
              <a:ext cx="3975430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/>
                <a:t>7.1. Бухгалтерская (финансовая) отчетность составляется на бумажном носителе и (или) </a:t>
              </a:r>
              <a:r>
                <a:rPr lang="ru-RU" b="1" dirty="0">
                  <a:solidFill>
                    <a:srgbClr val="C00000"/>
                  </a:solidFill>
                </a:rPr>
                <a:t>в виде электронного документа, подписанного электронной подписью</a:t>
              </a:r>
              <a:r>
                <a:rPr lang="mr-IN" dirty="0"/>
                <a:t>…</a:t>
              </a:r>
              <a:r>
                <a:rPr lang="ru-RU" dirty="0"/>
                <a:t> </a:t>
              </a:r>
              <a:endParaRPr lang="ru-RU" dirty="0" smtClean="0"/>
            </a:p>
            <a:p>
              <a:endParaRPr lang="ru-RU" sz="1600" dirty="0" smtClean="0"/>
            </a:p>
            <a:p>
              <a:r>
                <a:rPr lang="ru-RU" dirty="0"/>
                <a:t>8. Бухгалтерская (финансовая) отчетность считается составленной после подписания ее руководителем экономического субъекта.</a:t>
              </a:r>
            </a:p>
          </p:txBody>
        </p:sp>
        <p:sp>
          <p:nvSpPr>
            <p:cNvPr id="5" name="Стрелка вверх 4"/>
            <p:cNvSpPr/>
            <p:nvPr/>
          </p:nvSpPr>
          <p:spPr>
            <a:xfrm flipV="1">
              <a:off x="1890583" y="2253626"/>
              <a:ext cx="389237" cy="503296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верх 28"/>
            <p:cNvSpPr/>
            <p:nvPr/>
          </p:nvSpPr>
          <p:spPr>
            <a:xfrm flipV="1">
              <a:off x="7090698" y="2254298"/>
              <a:ext cx="389237" cy="461721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0875" y="4656010"/>
            <a:ext cx="2143125" cy="2143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89554" y="4874764"/>
            <a:ext cx="887806" cy="497711"/>
          </a:xfrm>
          <a:prstGeom prst="wedgeEllipseCallout">
            <a:avLst>
              <a:gd name="adj1" fmla="val 78353"/>
              <a:gd name="adj2" fmla="val 43109"/>
            </a:avLst>
          </a:prstGeom>
          <a:ln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sz="1700" b="1" i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УП</a:t>
            </a:r>
            <a:endParaRPr lang="ru-RU" sz="1700" b="1" i="1" dirty="0" smtClean="0">
              <a:solidFill>
                <a:srgbClr val="077A3E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9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508979"/>
            <a:ext cx="0" cy="209061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429358"/>
            <a:ext cx="578856" cy="337038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7819" y="894584"/>
            <a:ext cx="8699113" cy="11212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поступлений </a:t>
            </a:r>
          </a:p>
          <a:p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бюджетов (п.25-31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484005" y="2015836"/>
            <a:ext cx="8352386" cy="368317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108"/>
              </a:spcBef>
            </a:pPr>
            <a:r>
              <a:rPr lang="ru-RU" sz="2308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308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межбюджетных трансфертов из других бюджетов бюджетной системы РФ, наднациональных организаций и правительств иностранных государств, международных финансовых организаций</a:t>
            </a:r>
          </a:p>
          <a:p>
            <a:pPr algn="just">
              <a:spcBef>
                <a:spcPts val="1108"/>
              </a:spcBef>
            </a:pPr>
            <a:r>
              <a:rPr lang="ru-RU" sz="2308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30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администраторы доходов</a:t>
            </a:r>
          </a:p>
          <a:p>
            <a:pPr algn="just">
              <a:spcBef>
                <a:spcPts val="1108"/>
              </a:spcBef>
            </a:pPr>
            <a:r>
              <a:rPr lang="ru-RU" sz="2308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30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зависимости от наличия условия при передачи актива</a:t>
            </a:r>
          </a:p>
        </p:txBody>
      </p:sp>
    </p:spTree>
    <p:extLst>
      <p:ext uri="{BB962C8B-B14F-4D97-AF65-F5344CB8AC3E}">
        <p14:creationId xmlns:p14="http://schemas.microsoft.com/office/powerpoint/2010/main" val="3780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508979"/>
            <a:ext cx="0" cy="209061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429358"/>
            <a:ext cx="578856" cy="337038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7819" y="894584"/>
            <a:ext cx="8699113" cy="11212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поступлений</a:t>
            </a:r>
            <a:b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бюджетов (п.25-31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484005" y="2037250"/>
            <a:ext cx="8352386" cy="41867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7952" indent="-997952" algn="just">
              <a:lnSpc>
                <a:spcPct val="125000"/>
              </a:lnSpc>
              <a:spcBef>
                <a:spcPts val="1108"/>
              </a:spcBef>
            </a:pPr>
            <a:r>
              <a:rPr lang="ru-RU" sz="2400" b="1" dirty="0">
                <a:solidFill>
                  <a:srgbClr val="C79023"/>
                </a:solidFill>
                <a:latin typeface="Times New Roman" charset="0"/>
                <a:ea typeface="Times New Roman" charset="0"/>
                <a:cs typeface="Times New Roman" charset="0"/>
              </a:rPr>
              <a:t>Условия при передаче активов </a:t>
            </a:r>
            <a:r>
              <a:rPr lang="ru-RU" sz="2400" dirty="0">
                <a:latin typeface="Times New Roman" charset="0"/>
                <a:ea typeface="Times New Roman" charset="0"/>
                <a:cs typeface="Times New Roman" charset="0"/>
              </a:rPr>
              <a:t>– условия, устанавливаемые передающей стороной при передаче активов, о целевом использовании активов (достижении результатов), при невыполнении которых передаваемые активы должны быть возвращены полностью или частично передающей стороне.</a:t>
            </a:r>
          </a:p>
        </p:txBody>
      </p:sp>
    </p:spTree>
    <p:extLst>
      <p:ext uri="{BB962C8B-B14F-4D97-AF65-F5344CB8AC3E}">
        <p14:creationId xmlns:p14="http://schemas.microsoft.com/office/powerpoint/2010/main" val="114243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508979"/>
            <a:ext cx="0" cy="209061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429358"/>
            <a:ext cx="578856" cy="337038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14520" y="645356"/>
            <a:ext cx="8699113" cy="11212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954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поступлений </a:t>
            </a:r>
          </a:p>
          <a:p>
            <a:r>
              <a:rPr lang="ru-RU" sz="2954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бюджетов (п.25-31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198390" y="1610436"/>
            <a:ext cx="8850076" cy="50496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97952" indent="-997952" algn="just">
              <a:lnSpc>
                <a:spcPct val="125000"/>
              </a:lnSpc>
              <a:spcBef>
                <a:spcPts val="1108"/>
              </a:spcBef>
            </a:pPr>
            <a:endParaRPr lang="ru-RU" sz="230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6631" y="1811079"/>
            <a:ext cx="3222630" cy="3481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62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lang="ru-RU" sz="1662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4931" y="2152931"/>
            <a:ext cx="1644161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условие при передаче активов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9800" y="2152931"/>
            <a:ext cx="1644161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при передаче активов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 flipV="1">
            <a:off x="1608993" y="1974383"/>
            <a:ext cx="1327638" cy="7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608992" y="1974382"/>
            <a:ext cx="0" cy="171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6165980" y="1981978"/>
            <a:ext cx="1327638" cy="7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493618" y="1989134"/>
            <a:ext cx="0" cy="1637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7776" y="4464932"/>
            <a:ext cx="1644161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69472" y="4470246"/>
            <a:ext cx="1644161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27776" y="5679523"/>
            <a:ext cx="1644161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69472" y="5682329"/>
            <a:ext cx="1644161" cy="859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0880" y="3144743"/>
            <a:ext cx="3650954" cy="6038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права</a:t>
            </a:r>
          </a:p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получение (соглашение)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493618" y="3005235"/>
            <a:ext cx="0" cy="1395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8" idx="0"/>
          </p:cNvCxnSpPr>
          <p:nvPr/>
        </p:nvCxnSpPr>
        <p:spPr>
          <a:xfrm>
            <a:off x="6049856" y="4286877"/>
            <a:ext cx="1" cy="178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8" idx="2"/>
          </p:cNvCxnSpPr>
          <p:nvPr/>
        </p:nvCxnSpPr>
        <p:spPr>
          <a:xfrm flipH="1">
            <a:off x="6049856" y="5324591"/>
            <a:ext cx="1" cy="357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9" idx="0"/>
          </p:cNvCxnSpPr>
          <p:nvPr/>
        </p:nvCxnSpPr>
        <p:spPr>
          <a:xfrm>
            <a:off x="8091552" y="4286876"/>
            <a:ext cx="1" cy="183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9" idx="2"/>
          </p:cNvCxnSpPr>
          <p:nvPr/>
        </p:nvCxnSpPr>
        <p:spPr>
          <a:xfrm>
            <a:off x="8091553" y="5329905"/>
            <a:ext cx="1" cy="352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9716" y="3141266"/>
            <a:ext cx="3650954" cy="6038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возникновения права</a:t>
            </a:r>
          </a:p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их получение (соглашение)</a:t>
            </a:r>
          </a:p>
        </p:txBody>
      </p:sp>
      <p:cxnSp>
        <p:nvCxnSpPr>
          <p:cNvPr id="31" name="Прямая со стрелкой 30"/>
          <p:cNvCxnSpPr>
            <a:stCxn id="3" idx="2"/>
          </p:cNvCxnSpPr>
          <p:nvPr/>
        </p:nvCxnSpPr>
        <p:spPr>
          <a:xfrm flipH="1">
            <a:off x="1587011" y="3012590"/>
            <a:ext cx="1" cy="1286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58029" y="3936162"/>
            <a:ext cx="3662641" cy="6038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доходов</a:t>
            </a:r>
          </a:p>
          <a:p>
            <a:pPr algn="ctr"/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587010" y="3741354"/>
            <a:ext cx="1" cy="224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8029" y="4688814"/>
            <a:ext cx="3650954" cy="11154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выполнения условий при передаче активов (отчет о выполнении условий предоставления трансферта)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3872" y="5921136"/>
            <a:ext cx="3662641" cy="6038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6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</a:t>
            </a:r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периодов</a:t>
            </a:r>
          </a:p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части отчетного периода)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587010" y="4540045"/>
            <a:ext cx="0" cy="1487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636461" y="5779872"/>
            <a:ext cx="0" cy="141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90880" y="3936162"/>
            <a:ext cx="3650954" cy="3481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доходы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7256722" y="3741354"/>
            <a:ext cx="12750" cy="2248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508979"/>
            <a:ext cx="0" cy="209061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429358"/>
            <a:ext cx="578856" cy="337038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7819" y="1032555"/>
            <a:ext cx="8699113" cy="6677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(п.48-54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54545" y="2173384"/>
            <a:ext cx="8352386" cy="31628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108"/>
              </a:spcBef>
            </a:pP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доходы по отдельным видам продукции, услуг (работ), в том числе выполняемых в рамках государственного (муниципального) задания</a:t>
            </a:r>
          </a:p>
          <a:p>
            <a:pPr algn="just">
              <a:spcBef>
                <a:spcPts val="1108"/>
              </a:spcBef>
            </a:pP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субъектами учета,  осуществляющими деятельность</a:t>
            </a:r>
          </a:p>
          <a:p>
            <a:pPr algn="just">
              <a:spcBef>
                <a:spcPts val="1108"/>
              </a:spcBef>
            </a:pP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зависимости от вида дохода</a:t>
            </a:r>
          </a:p>
        </p:txBody>
      </p:sp>
    </p:spTree>
    <p:extLst>
      <p:ext uri="{BB962C8B-B14F-4D97-AF65-F5344CB8AC3E}">
        <p14:creationId xmlns:p14="http://schemas.microsoft.com/office/powerpoint/2010/main" val="169807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508979"/>
            <a:ext cx="0" cy="209061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429358"/>
            <a:ext cx="578856" cy="337038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7819" y="1032555"/>
            <a:ext cx="8699113" cy="6677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(п.48-54 СГС)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047" y="2475462"/>
            <a:ext cx="1565031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62" dirty="0"/>
          </a:p>
        </p:txBody>
      </p:sp>
      <p:grpSp>
        <p:nvGrpSpPr>
          <p:cNvPr id="4" name="Группа 7"/>
          <p:cNvGrpSpPr/>
          <p:nvPr/>
        </p:nvGrpSpPr>
        <p:grpSpPr>
          <a:xfrm>
            <a:off x="562707" y="1822038"/>
            <a:ext cx="3235570" cy="4436241"/>
            <a:chOff x="562707" y="1688124"/>
            <a:chExt cx="3235570" cy="4805928"/>
          </a:xfrm>
        </p:grpSpPr>
        <p:sp>
          <p:nvSpPr>
            <p:cNvPr id="2" name="TextBox 1"/>
            <p:cNvSpPr txBox="1"/>
            <p:nvPr/>
          </p:nvSpPr>
          <p:spPr>
            <a:xfrm>
              <a:off x="562708" y="1688124"/>
              <a:ext cx="3235569" cy="6542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6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от оказания услуг (выполнения работ)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2708" y="2889644"/>
              <a:ext cx="3235569" cy="6542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дату возникновения права на их получение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708" y="4091165"/>
              <a:ext cx="3235569" cy="6542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sz="166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текущего</a:t>
              </a:r>
              <a:r>
                <a:rPr lang="ru-RU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отчетного периода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2707" y="5285665"/>
              <a:ext cx="3235569" cy="120838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сумме, равной величине ожидаемого поступления экономических выгод и (или) полезного потенциала</a:t>
              </a: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 flipH="1">
              <a:off x="2031023" y="2334455"/>
              <a:ext cx="8792" cy="555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>
              <a:off x="2022231" y="3535975"/>
              <a:ext cx="8792" cy="555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 flipH="1">
              <a:off x="2013439" y="4737495"/>
              <a:ext cx="8792" cy="5551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/>
          <p:nvPr/>
        </p:nvGrpSpPr>
        <p:grpSpPr>
          <a:xfrm>
            <a:off x="4783014" y="1822038"/>
            <a:ext cx="3622433" cy="4331005"/>
            <a:chOff x="4783014" y="1688124"/>
            <a:chExt cx="3622433" cy="4691922"/>
          </a:xfrm>
        </p:grpSpPr>
        <p:sp>
          <p:nvSpPr>
            <p:cNvPr id="31" name="TextBox 30"/>
            <p:cNvSpPr txBox="1"/>
            <p:nvPr/>
          </p:nvSpPr>
          <p:spPr>
            <a:xfrm>
              <a:off x="4783015" y="1688124"/>
              <a:ext cx="3622431" cy="9312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6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 на выполнение государственного (муниципального) задания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83015" y="2889644"/>
              <a:ext cx="3622431" cy="6542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дату возникновения права на их получение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83014" y="3850771"/>
              <a:ext cx="3622431" cy="3771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sz="166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будущих</a:t>
              </a:r>
              <a:r>
                <a:rPr lang="ru-RU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периодов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83015" y="4534614"/>
              <a:ext cx="3622431" cy="9312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мере исполнения государственного (муниципального) задания</a:t>
              </a:r>
            </a:p>
            <a:p>
              <a:pPr algn="ctr"/>
              <a:r>
                <a:rPr lang="ru-RU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(отчет о выполнении ГЗ)</a:t>
              </a:r>
            </a:p>
          </p:txBody>
        </p:sp>
        <p:cxnSp>
          <p:nvCxnSpPr>
            <p:cNvPr id="37" name="Прямая со стрелкой 36"/>
            <p:cNvCxnSpPr>
              <a:stCxn id="31" idx="2"/>
              <a:endCxn id="32" idx="0"/>
            </p:cNvCxnSpPr>
            <p:nvPr/>
          </p:nvCxnSpPr>
          <p:spPr>
            <a:xfrm>
              <a:off x="6594231" y="2619421"/>
              <a:ext cx="0" cy="27022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 flipH="1">
              <a:off x="6594231" y="3535975"/>
              <a:ext cx="1" cy="297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>
              <a:off x="6594231" y="4202397"/>
              <a:ext cx="1" cy="3325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783016" y="6002928"/>
              <a:ext cx="3622431" cy="3771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 </a:t>
              </a:r>
              <a:r>
                <a:rPr lang="ru-RU" sz="1662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текущего</a:t>
              </a:r>
              <a:r>
                <a:rPr lang="ru-RU" sz="1662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отчетного периода</a:t>
              </a:r>
            </a:p>
          </p:txBody>
        </p:sp>
        <p:cxnSp>
          <p:nvCxnSpPr>
            <p:cNvPr id="42" name="Прямая со стрелкой 41"/>
            <p:cNvCxnSpPr>
              <a:stCxn id="34" idx="2"/>
            </p:cNvCxnSpPr>
            <p:nvPr/>
          </p:nvCxnSpPr>
          <p:spPr>
            <a:xfrm>
              <a:off x="6594231" y="5465911"/>
              <a:ext cx="3" cy="53701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84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81965" y="231638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СГС «Доходы»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45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0879" y="805218"/>
            <a:ext cx="5700232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Безвозмездные денежные поступления (КОСГУ 150</a:t>
            </a:r>
            <a:r>
              <a:rPr lang="ru-RU" sz="24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, 160) </a:t>
            </a:r>
            <a:r>
              <a:rPr lang="ru-RU" sz="2400" b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у </a:t>
            </a:r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БУ, АУ</a:t>
            </a:r>
            <a:endParaRPr lang="ru-RU" sz="24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62053" y="1816144"/>
            <a:ext cx="8522440" cy="4693838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Заключено соглашение о предоставление субсидии на иные цели </a:t>
            </a:r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текущего</a:t>
            </a:r>
            <a:r>
              <a:rPr lang="ru-RU" sz="2400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характера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*</a:t>
            </a:r>
          </a:p>
          <a:p>
            <a:pPr algn="ctr"/>
            <a:r>
              <a:rPr lang="ru-RU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5 205 52 561   </a:t>
            </a:r>
            <a:r>
              <a:rPr lang="ru-RU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5 401 40 152</a:t>
            </a:r>
          </a:p>
          <a:p>
            <a:pPr algn="ctr"/>
            <a:endParaRPr lang="ru-RU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63538" indent="-363538">
              <a:buFont typeface="+mj-lt"/>
              <a:buAutoNum type="arabicPeriod" startAt="2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Получено финансирование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*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400" b="1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 5 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201 11 510   </a:t>
            </a:r>
            <a:r>
              <a:rPr lang="ru-RU" sz="2400" b="1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 5 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205 52 661</a:t>
            </a:r>
          </a:p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63538" indent="-363538">
              <a:buFont typeface="+mj-lt"/>
              <a:buAutoNum type="arabicPeriod" startAt="3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Предоставлен отчет о достижении цели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400" b="1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 5 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401 40 152   </a:t>
            </a:r>
            <a:r>
              <a:rPr lang="ru-RU" sz="2400" b="1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 5 401 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10 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152 </a:t>
            </a:r>
          </a:p>
          <a:p>
            <a:endParaRPr lang="ru-RU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400" i="1" dirty="0" smtClean="0">
                <a:latin typeface="Times New Roman" charset="0"/>
                <a:ea typeface="Times New Roman" charset="0"/>
                <a:cs typeface="Times New Roman" charset="0"/>
              </a:rPr>
              <a:t>* Без учета корреспонденций по 500-м и </a:t>
            </a:r>
            <a:r>
              <a:rPr lang="ru-RU" sz="2400" i="1" dirty="0" err="1" smtClean="0">
                <a:latin typeface="Times New Roman" charset="0"/>
                <a:ea typeface="Times New Roman" charset="0"/>
                <a:cs typeface="Times New Roman" charset="0"/>
              </a:rPr>
              <a:t>забалансовым</a:t>
            </a:r>
            <a:r>
              <a:rPr lang="ru-RU" sz="2400" i="1" dirty="0" smtClean="0">
                <a:latin typeface="Times New Roman" charset="0"/>
                <a:ea typeface="Times New Roman" charset="0"/>
                <a:cs typeface="Times New Roman" charset="0"/>
              </a:rPr>
              <a:t> счетам </a:t>
            </a:r>
            <a:endParaRPr lang="ru-RU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81965" y="231638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СГС «Доходы»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46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0879" y="805218"/>
            <a:ext cx="5700232" cy="9144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Безвозмездные перечисления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(КОСГУ 240, 280) </a:t>
            </a:r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БУ, АУ</a:t>
            </a:r>
            <a:endParaRPr lang="ru-RU" sz="24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62053" y="1816144"/>
            <a:ext cx="8522440" cy="4693838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Заключено соглашение о предоставление субсидии на иные цели </a:t>
            </a:r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капитального </a:t>
            </a: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характера</a:t>
            </a:r>
            <a:endParaRPr lang="ru-RU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1 501 13 ХХХ   </a:t>
            </a:r>
            <a:r>
              <a:rPr lang="ru-RU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1 502 11 281</a:t>
            </a:r>
          </a:p>
          <a:p>
            <a:pPr algn="ctr"/>
            <a:endParaRPr lang="ru-RU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363538" indent="-363538">
              <a:buFont typeface="+mj-lt"/>
              <a:buAutoNum type="arabicPeriod" startAt="2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Перечислено финансирование 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400" b="1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1 206 81 562   </a:t>
            </a:r>
            <a:r>
              <a:rPr lang="ru-RU" sz="2400" b="1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1 304 05 281</a:t>
            </a:r>
          </a:p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363538" indent="-363538">
              <a:buFont typeface="+mj-lt"/>
              <a:buAutoNum type="arabicPeriod" startAt="3"/>
            </a:pPr>
            <a:r>
              <a:rPr lang="ru-RU" sz="2400" dirty="0" smtClean="0">
                <a:latin typeface="Times New Roman" charset="0"/>
                <a:ea typeface="Times New Roman" charset="0"/>
                <a:cs typeface="Times New Roman" charset="0"/>
              </a:rPr>
              <a:t>Предоставлен отчет о достижении цели</a:t>
            </a:r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1 401 20 281   </a:t>
            </a:r>
            <a:r>
              <a:rPr lang="ru-RU" sz="2400" b="1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1 302 81 732</a:t>
            </a:r>
          </a:p>
          <a:p>
            <a:pPr algn="ctr"/>
            <a:r>
              <a:rPr lang="ru-RU" sz="2400" b="1" dirty="0" err="1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302 81 832   </a:t>
            </a:r>
            <a:r>
              <a:rPr lang="ru-RU" sz="2400" b="1" dirty="0" err="1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 1 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206 </a:t>
            </a:r>
            <a:r>
              <a:rPr lang="ru-RU" sz="2400" b="1" dirty="0">
                <a:latin typeface="Times New Roman" charset="0"/>
                <a:ea typeface="Times New Roman" charset="0"/>
                <a:cs typeface="Times New Roman" charset="0"/>
              </a:rPr>
              <a:t>81 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662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81965" y="231638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СГС «Доходы»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47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67515" y="800100"/>
          <a:ext cx="8816978" cy="54279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4186"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Заключено Соглашение на ГЗ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1 501 13 ХХХ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11 ХХХ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4 205 31 561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4 401 40 131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 Поставлено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на учет ДО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11 ХХХ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12 ХХХ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 Перечислен (получен)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аванс по соглашению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1 206 41 562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1 304 05 241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4 201 11 510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4 205 31 661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 Начислен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расход (доход) текущего отчетного периода на основе информации по сумме, которая не подлежит возврату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1 401 20 241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1 302 41 732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4 401 40 131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4 401 10 131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 Зачет аванса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1 302 41 832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1 206 41 662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6. Начисление задолженности по возврату остатка СГЗ </a:t>
                      </a:r>
                      <a:r>
                        <a:rPr lang="mr-I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недостижение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цели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1 209 34 562*</a:t>
                      </a:r>
                    </a:p>
                    <a:p>
                      <a:pPr algn="ctr"/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1 206 41 662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4 401 40 131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4 303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05 731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515" y="6413500"/>
            <a:ext cx="24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* Без 500-х счетов</a:t>
            </a:r>
            <a:endParaRPr lang="ru-RU" i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953465" y="175674"/>
            <a:ext cx="24821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СГС «Доходы»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48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981"/>
            <a:ext cx="4470400" cy="2931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8709" y="901700"/>
            <a:ext cx="4343400" cy="388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Субсидии БУ и АУ</a:t>
            </a:r>
            <a:endParaRPr lang="ru-RU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Какой документ (начислить доход,</a:t>
            </a: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зачесть аванс)?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В какой сумме признать доход (расход)?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В какой момент времени?</a:t>
            </a:r>
          </a:p>
        </p:txBody>
      </p:sp>
    </p:spTree>
    <p:extLst>
      <p:ext uri="{BB962C8B-B14F-4D97-AF65-F5344CB8AC3E}">
        <p14:creationId xmlns:p14="http://schemas.microsoft.com/office/powerpoint/2010/main" val="828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607033" y="104373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СГС «Доходы» </a:t>
            </a:r>
            <a:r>
              <a:rPr lang="ru-RU" sz="2500" b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(схематично)</a:t>
            </a:r>
            <a:endParaRPr lang="ru-RU" sz="2500" b="1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49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312805" y="591354"/>
            <a:ext cx="8671688" cy="6172200"/>
            <a:chOff x="312805" y="990600"/>
            <a:chExt cx="8671688" cy="6172200"/>
          </a:xfrm>
        </p:grpSpPr>
        <p:sp>
          <p:nvSpPr>
            <p:cNvPr id="6" name="TextBox 5"/>
            <p:cNvSpPr txBox="1"/>
            <p:nvPr/>
          </p:nvSpPr>
          <p:spPr>
            <a:xfrm>
              <a:off x="2179709" y="990600"/>
              <a:ext cx="4343400" cy="64770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ru-RU" sz="28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Субсидии, МБТ</a:t>
              </a:r>
              <a:endParaRPr lang="ru-RU" sz="28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809" y="2120900"/>
              <a:ext cx="3509891" cy="64770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dirty="0" err="1">
                  <a:latin typeface="Times New Roman" charset="0"/>
                  <a:ea typeface="Times New Roman" charset="0"/>
                  <a:cs typeface="Times New Roman" charset="0"/>
                </a:rPr>
                <a:t>ф</a:t>
              </a:r>
              <a:r>
                <a:rPr lang="ru-RU" sz="2000" smtClean="0">
                  <a:latin typeface="Times New Roman" charset="0"/>
                  <a:ea typeface="Times New Roman" charset="0"/>
                  <a:cs typeface="Times New Roman" charset="0"/>
                </a:rPr>
                <a:t>ин.обеспечение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 (аванс)</a:t>
              </a:r>
              <a:endParaRPr lang="ru-RU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72218" y="2120900"/>
              <a:ext cx="3509891" cy="64770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возмещение затрат (</a:t>
              </a:r>
              <a:r>
                <a:rPr lang="ru-RU" sz="2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постоплата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  <a:endParaRPr lang="ru-RU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" name="Прямая со стрелкой 2"/>
            <p:cNvCxnSpPr>
              <a:stCxn id="6" idx="2"/>
              <a:endCxn id="8" idx="0"/>
            </p:cNvCxnSpPr>
            <p:nvPr/>
          </p:nvCxnSpPr>
          <p:spPr>
            <a:xfrm flipH="1">
              <a:off x="2067755" y="1638300"/>
              <a:ext cx="2283654" cy="482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6" idx="2"/>
              <a:endCxn id="10" idx="0"/>
            </p:cNvCxnSpPr>
            <p:nvPr/>
          </p:nvCxnSpPr>
          <p:spPr>
            <a:xfrm>
              <a:off x="4351409" y="1638300"/>
              <a:ext cx="2575755" cy="482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12807" y="3130550"/>
              <a:ext cx="3509891" cy="64770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smtClean="0">
                  <a:latin typeface="Times New Roman" charset="0"/>
                  <a:ea typeface="Times New Roman" charset="0"/>
                  <a:cs typeface="Times New Roman" charset="0"/>
                </a:rPr>
                <a:t>условие при передаче</a:t>
              </a:r>
              <a:endParaRPr lang="ru-RU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72217" y="3130550"/>
              <a:ext cx="3509891" cy="64770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нет условия при передаче</a:t>
              </a:r>
              <a:endParaRPr lang="ru-RU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807" y="4140200"/>
              <a:ext cx="3509891" cy="64770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доходы будущих периодов</a:t>
              </a:r>
              <a:endParaRPr lang="ru-RU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72217" y="4136358"/>
              <a:ext cx="3509891" cy="64770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доходы текущего периода</a:t>
              </a:r>
              <a:endParaRPr lang="ru-RU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1" name="Прямая со стрелкой 20"/>
            <p:cNvCxnSpPr>
              <a:stCxn id="8" idx="2"/>
              <a:endCxn id="14" idx="0"/>
            </p:cNvCxnSpPr>
            <p:nvPr/>
          </p:nvCxnSpPr>
          <p:spPr>
            <a:xfrm flipH="1">
              <a:off x="2067753" y="2768600"/>
              <a:ext cx="2" cy="3619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flipH="1">
              <a:off x="2067750" y="3787108"/>
              <a:ext cx="2" cy="3619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 flipH="1">
              <a:off x="6927162" y="2768600"/>
              <a:ext cx="2" cy="3619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6907422" y="3774408"/>
              <a:ext cx="2" cy="3619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2805" y="5143500"/>
              <a:ext cx="1528696" cy="161290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 err="1" smtClean="0">
                  <a:latin typeface="Times New Roman" charset="0"/>
                  <a:ea typeface="Times New Roman" charset="0"/>
                  <a:cs typeface="Times New Roman" charset="0"/>
                </a:rPr>
                <a:t>Недостиже-ние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 цели</a:t>
              </a:r>
            </a:p>
            <a:p>
              <a:pPr algn="ctr"/>
              <a:endParaRPr lang="ru-RU" dirty="0" smtClean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Возврат через 30305</a:t>
              </a:r>
              <a:endParaRPr lang="ru-RU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81965" y="5149850"/>
              <a:ext cx="1528696" cy="1606550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Остатки средств</a:t>
              </a:r>
            </a:p>
            <a:p>
              <a:pPr algn="ctr"/>
              <a:endParaRPr lang="ru-RU" dirty="0" smtClean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Возврат через 205</a:t>
              </a:r>
            </a:p>
          </p:txBody>
        </p:sp>
        <p:cxnSp>
          <p:nvCxnSpPr>
            <p:cNvPr id="28" name="Прямая со стрелкой 27"/>
            <p:cNvCxnSpPr>
              <a:stCxn id="17" idx="2"/>
              <a:endCxn id="25" idx="0"/>
            </p:cNvCxnSpPr>
            <p:nvPr/>
          </p:nvCxnSpPr>
          <p:spPr>
            <a:xfrm flipH="1">
              <a:off x="1077153" y="4787900"/>
              <a:ext cx="990600" cy="355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17" idx="2"/>
              <a:endCxn id="26" idx="0"/>
            </p:cNvCxnSpPr>
            <p:nvPr/>
          </p:nvCxnSpPr>
          <p:spPr>
            <a:xfrm>
              <a:off x="2067753" y="4787900"/>
              <a:ext cx="1078560" cy="36195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451125" y="4965700"/>
              <a:ext cx="4533368" cy="2197100"/>
            </a:xfrm>
            <a:prstGeom prst="roundRect">
              <a:avLst/>
            </a:prstGeom>
            <a:noFill/>
            <a:ln>
              <a:solidFill>
                <a:srgbClr val="077A3E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1700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1. По МБТ до 2019: если восстановление остатка в 2019 году, то начисление доходов от восстановления</a:t>
              </a:r>
            </a:p>
            <a:p>
              <a:pPr algn="ctr"/>
              <a:r>
                <a:rPr lang="ru-RU" sz="1700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Д 140110100 (151, 161) </a:t>
              </a:r>
              <a:r>
                <a:rPr lang="ru-RU" sz="1700" i="1" dirty="0" err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700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120551(61)661</a:t>
              </a:r>
            </a:p>
            <a:p>
              <a:pPr algn="ctr">
                <a:spcBef>
                  <a:spcPts val="600"/>
                </a:spcBef>
              </a:pPr>
              <a:r>
                <a:rPr lang="ru-RU" sz="1700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2. Возврат остатков СИЦ через 30305.</a:t>
              </a:r>
            </a:p>
            <a:p>
              <a:pPr algn="ctr">
                <a:spcBef>
                  <a:spcPts val="600"/>
                </a:spcBef>
              </a:pPr>
              <a:r>
                <a:rPr lang="ru-RU" sz="1700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3. Возврат средств по результатам ГФК </a:t>
              </a:r>
            </a:p>
            <a:p>
              <a:pPr algn="ctr"/>
              <a:r>
                <a:rPr lang="ru-RU" sz="1700" i="1" dirty="0" err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Дт</a:t>
              </a:r>
              <a:r>
                <a:rPr lang="ru-RU" sz="1700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401</a:t>
              </a:r>
              <a:r>
                <a:rPr lang="ru-RU" sz="1700" b="1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ru-RU" sz="1700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0ХХХ </a:t>
              </a:r>
              <a:r>
                <a:rPr lang="ru-RU" sz="1700" i="1" dirty="0" err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Кт</a:t>
              </a:r>
              <a:r>
                <a:rPr lang="ru-RU" sz="1700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030305731</a:t>
              </a:r>
              <a:endParaRPr lang="ru-RU" sz="1700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2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583" y="220653"/>
            <a:ext cx="645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08920" y="757064"/>
            <a:ext cx="8287223" cy="554192"/>
            <a:chOff x="308920" y="1582917"/>
            <a:chExt cx="8287223" cy="81682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582917"/>
              <a:ext cx="359581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ФЗ 402-ФЗ 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904735" y="1816443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628566"/>
              <a:ext cx="3010889" cy="77117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законопроект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72513" y="1469698"/>
            <a:ext cx="6711980" cy="52740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ru-RU" dirty="0" smtClean="0"/>
              <a:t>1. </a:t>
            </a:r>
            <a:r>
              <a:rPr lang="ru-RU" b="1" dirty="0" smtClean="0">
                <a:solidFill>
                  <a:srgbClr val="C00000"/>
                </a:solidFill>
              </a:rPr>
              <a:t>Терминология</a:t>
            </a:r>
            <a:r>
              <a:rPr lang="ru-RU" dirty="0" smtClean="0"/>
              <a:t>: «организации госсектора» </a:t>
            </a:r>
            <a:r>
              <a:rPr lang="mr-IN" dirty="0" smtClean="0"/>
              <a:t>–</a:t>
            </a:r>
            <a:r>
              <a:rPr lang="ru-RU" dirty="0" smtClean="0"/>
              <a:t> «организации бюджетной сферы», «федеральные стандарты бухгалтерского учета государственных финансов».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2. Организация ведения бухгалтерского учета, передача полномочий, внутренний контроль организациями бюджетной сферы </a:t>
            </a:r>
            <a:r>
              <a:rPr lang="mr-IN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согласно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бюджетному законодательству.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3. </a:t>
            </a:r>
            <a:r>
              <a:rPr lang="ru-RU" b="1" dirty="0" smtClean="0">
                <a:solidFill>
                  <a:srgbClr val="C00000"/>
                </a:solidFill>
              </a:rPr>
              <a:t>Требования к</a:t>
            </a:r>
            <a:r>
              <a:rPr lang="ru-RU" dirty="0" smtClean="0"/>
              <a:t> главному бухгалтеру, составляющему консолидированную отчетность.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4. </a:t>
            </a:r>
            <a:r>
              <a:rPr lang="ru-RU" b="1" dirty="0">
                <a:solidFill>
                  <a:srgbClr val="C00000"/>
                </a:solidFill>
              </a:rPr>
              <a:t>Требования</a:t>
            </a:r>
            <a:r>
              <a:rPr lang="ru-RU" dirty="0"/>
              <a:t> главного бухгалтера </a:t>
            </a:r>
            <a:r>
              <a:rPr lang="ru-RU" dirty="0" smtClean="0"/>
              <a:t>обязательны </a:t>
            </a:r>
            <a:r>
              <a:rPr lang="ru-RU" dirty="0"/>
              <a:t>для  всех работников экономического субъекта</a:t>
            </a:r>
            <a:r>
              <a:rPr lang="ru-RU" dirty="0" smtClean="0"/>
              <a:t>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5. </a:t>
            </a:r>
            <a:r>
              <a:rPr lang="ru-RU" b="1" dirty="0" smtClean="0">
                <a:solidFill>
                  <a:srgbClr val="C00000"/>
                </a:solidFill>
              </a:rPr>
              <a:t>Первый отчетный год </a:t>
            </a:r>
            <a:r>
              <a:rPr lang="ru-RU" dirty="0" smtClean="0"/>
              <a:t>вновь созданной организации бюджетной сферы.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6. </a:t>
            </a:r>
            <a:r>
              <a:rPr lang="ru-RU" b="1" dirty="0" smtClean="0">
                <a:solidFill>
                  <a:srgbClr val="C00000"/>
                </a:solidFill>
              </a:rPr>
              <a:t>Порядок составления </a:t>
            </a:r>
            <a:r>
              <a:rPr lang="ru-RU" dirty="0" smtClean="0"/>
              <a:t>отчетности при ликвидации организации бюджетной сферы.</a:t>
            </a:r>
          </a:p>
          <a:p>
            <a:pPr algn="just">
              <a:spcBef>
                <a:spcPts val="600"/>
              </a:spcBef>
            </a:pPr>
            <a:r>
              <a:rPr lang="ru-RU" dirty="0" smtClean="0"/>
              <a:t>7. </a:t>
            </a:r>
            <a:r>
              <a:rPr lang="ru-RU" b="1" dirty="0" smtClean="0">
                <a:solidFill>
                  <a:srgbClr val="C00000"/>
                </a:solidFill>
              </a:rPr>
              <a:t>Отделение</a:t>
            </a:r>
            <a:r>
              <a:rPr lang="ru-RU" dirty="0" smtClean="0"/>
              <a:t> сферы бухгалтерского учета государственных финансов от реального сектора </a:t>
            </a:r>
            <a:r>
              <a:rPr lang="mr-IN" dirty="0" smtClean="0"/>
              <a:t>–</a:t>
            </a:r>
            <a:r>
              <a:rPr lang="ru-RU" dirty="0" smtClean="0"/>
              <a:t> «свои» стандарты, «свой» Совет по стандартам, «своя» программа разработки стандартов.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>
            <a:off x="0" y="3829050"/>
            <a:ext cx="2275919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508979"/>
            <a:ext cx="0" cy="209061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429358"/>
            <a:ext cx="578856" cy="337038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07819" y="894584"/>
            <a:ext cx="8699113" cy="10764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en-US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</a:t>
            </a:r>
            <a:r>
              <a:rPr lang="en-US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пеней</a:t>
            </a:r>
            <a:r>
              <a:rPr lang="en-US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неустоек</a:t>
            </a:r>
            <a:r>
              <a:rPr lang="en-US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возмещения</a:t>
            </a:r>
            <a:r>
              <a:rPr lang="en-US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  <a:r>
              <a:rPr lang="en-US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46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(п.32-35 СГС)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16F90E-4B39-4700-AA07-06B738DE2E9C}"/>
              </a:ext>
            </a:extLst>
          </p:cNvPr>
          <p:cNvSpPr txBox="1">
            <a:spLocks/>
          </p:cNvSpPr>
          <p:nvPr/>
        </p:nvSpPr>
        <p:spPr>
          <a:xfrm>
            <a:off x="554545" y="2173385"/>
            <a:ext cx="8352386" cy="41756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1108"/>
              </a:spcBef>
            </a:pP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учета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отдельные виды доходов от принудительных изъятий, штрафов и иных санкций </a:t>
            </a:r>
          </a:p>
          <a:p>
            <a:pPr algn="just">
              <a:spcBef>
                <a:spcPts val="1108"/>
              </a:spcBef>
            </a:pP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администраторы доходов</a:t>
            </a:r>
          </a:p>
          <a:p>
            <a:pPr algn="just">
              <a:spcBef>
                <a:spcPts val="1108"/>
              </a:spcBef>
            </a:pP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в учете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дату возникновения требования к плательщику,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предъявлении плательщику документа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устанавливающего право требования по уплате неустоек </a:t>
            </a:r>
          </a:p>
          <a:p>
            <a:pPr algn="just">
              <a:spcBef>
                <a:spcPts val="1108"/>
              </a:spcBef>
            </a:pP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 сумме, указанной в соответствующих документах</a:t>
            </a:r>
          </a:p>
        </p:txBody>
      </p:sp>
    </p:spTree>
    <p:extLst>
      <p:ext uri="{BB962C8B-B14F-4D97-AF65-F5344CB8AC3E}">
        <p14:creationId xmlns:p14="http://schemas.microsoft.com/office/powerpoint/2010/main" val="19746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508979"/>
            <a:ext cx="0" cy="209061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429358"/>
            <a:ext cx="578856" cy="337038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32886" y="228381"/>
            <a:ext cx="5500048" cy="40195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Сомнительная задолженность</a:t>
            </a:r>
            <a:endParaRPr lang="ru-RU" sz="28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14149" y="1105468"/>
          <a:ext cx="8019826" cy="3643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8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6980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Актив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Пассив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4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НФА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401.40</a:t>
                      </a:r>
                      <a:endParaRPr lang="ru-RU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Обяз-ва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50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205</a:t>
                      </a:r>
                    </a:p>
                    <a:p>
                      <a:pPr algn="ctr"/>
                      <a:endParaRPr lang="ru-RU" sz="2400" b="1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endParaRPr lang="ru-RU" sz="2400" b="1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/>
                      <a:r>
                        <a:rPr lang="ru-RU" sz="24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</a:t>
                      </a:r>
                      <a:endParaRPr lang="ru-RU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401.10</a:t>
                      </a:r>
                      <a:r>
                        <a:rPr lang="ru-RU" sz="2400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→ 401.30</a:t>
                      </a:r>
                      <a:endParaRPr lang="ru-RU" sz="2400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Фин.рез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3603009" y="2442949"/>
            <a:ext cx="1828800" cy="825689"/>
          </a:xfrm>
          <a:prstGeom prst="straightConnector1">
            <a:avLst/>
          </a:prstGeom>
          <a:ln w="50800">
            <a:solidFill>
              <a:srgbClr val="077A3E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54890" y="2647666"/>
            <a:ext cx="27295" cy="1105468"/>
          </a:xfrm>
          <a:prstGeom prst="straightConnector1">
            <a:avLst/>
          </a:prstGeom>
          <a:ln w="50800">
            <a:solidFill>
              <a:srgbClr val="077A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227696" y="3548418"/>
            <a:ext cx="6823" cy="668740"/>
          </a:xfrm>
          <a:prstGeom prst="straightConnector1">
            <a:avLst/>
          </a:prstGeom>
          <a:ln w="50800">
            <a:solidFill>
              <a:srgbClr val="077A3E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54639" y="5635426"/>
            <a:ext cx="320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Задолженность отсутствует</a:t>
            </a:r>
            <a:endParaRPr lang="ru-RU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Умножение 15"/>
          <p:cNvSpPr/>
          <p:nvPr/>
        </p:nvSpPr>
        <p:spPr>
          <a:xfrm>
            <a:off x="2941092" y="3548418"/>
            <a:ext cx="586854" cy="491319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554639" y="5979904"/>
            <a:ext cx="347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Сомнительная </a:t>
            </a:r>
            <a:r>
              <a:rPr lang="ru-RU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задолженность</a:t>
            </a:r>
            <a:endParaRPr lang="ru-RU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4639" y="4836610"/>
            <a:ext cx="320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Т</a:t>
            </a:r>
            <a:r>
              <a:rPr lang="ru-RU" b="1" dirty="0" smtClean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екущая задолженность</a:t>
            </a:r>
            <a:endParaRPr lang="ru-RU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4639" y="5270687"/>
            <a:ext cx="347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rPr>
              <a:t>Просроченная задолженность?</a:t>
            </a:r>
            <a:endParaRPr lang="ru-RU" b="1" dirty="0">
              <a:solidFill>
                <a:srgbClr val="077A3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2432886" y="3268638"/>
            <a:ext cx="508206" cy="1937304"/>
          </a:xfrm>
          <a:prstGeom prst="curvedRightArrow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1092" y="4836610"/>
            <a:ext cx="66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04</a:t>
            </a:r>
            <a:endParaRPr lang="ru-RU" sz="24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677" y="4861255"/>
            <a:ext cx="1184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mtClean="0">
                <a:latin typeface="Times New Roman" charset="0"/>
                <a:ea typeface="Times New Roman" charset="0"/>
                <a:cs typeface="Times New Roman" charset="0"/>
              </a:rPr>
              <a:t>Забаланс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4639" y="6369497"/>
            <a:ext cx="347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Нереальная </a:t>
            </a:r>
            <a:r>
              <a:rPr lang="ru-RU" b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 взысканию</a:t>
            </a:r>
            <a:endParaRPr lang="ru-RU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4" name="Прямая со стрелкой 23"/>
          <p:cNvCxnSpPr>
            <a:stCxn id="19" idx="2"/>
          </p:cNvCxnSpPr>
          <p:nvPr/>
        </p:nvCxnSpPr>
        <p:spPr>
          <a:xfrm flipH="1">
            <a:off x="3272050" y="5298275"/>
            <a:ext cx="1" cy="5218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50113" y="5979904"/>
            <a:ext cx="232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Прекращение учета</a:t>
            </a:r>
            <a:endParaRPr lang="ru-RU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9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 animBg="1"/>
      <p:bldP spid="20" grpId="0"/>
      <p:bldP spid="20" grpId="1"/>
      <p:bldP spid="21" grpId="0"/>
      <p:bldP spid="21" grpId="1"/>
      <p:bldP spid="23" grpId="0"/>
      <p:bldP spid="23" grpId="1"/>
      <p:bldP spid="18" grpId="0" animBg="1"/>
      <p:bldP spid="19" grpId="0"/>
      <p:bldP spid="26" grpId="0"/>
      <p:bldP spid="27" grpId="0"/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7017" y="179386"/>
            <a:ext cx="67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ф.0503721)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8500" r="40313" b="28956"/>
          <a:stretch/>
        </p:blipFill>
        <p:spPr>
          <a:xfrm>
            <a:off x="757237" y="840257"/>
            <a:ext cx="7782913" cy="4397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1" y="4134819"/>
            <a:ext cx="8756987" cy="2594827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 строке 030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– сумма данных по соответствующим счетам аналитического учета счета 240110120 «Доходы от собственности»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за минусом начисленных за счет этого дохода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(по дебету счета 240110120 «Доходы от собственности»)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сумм налога на добавленную стоимость;</a:t>
            </a:r>
          </a:p>
          <a:p>
            <a:r>
              <a:rPr lang="ru-RU" b="1" u="sng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 строке 040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– сумма данных по соответствующим счетам аналитического учета счета 040110130 «Доходы от оказания платных услуг (работ), компенсаций затрат»,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за минусом начисленных за счет этого дохода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(по дебету счета 040110130 «Доходы от оказания платных услуг (работ), компенсаций затрат»)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сумм налога на добавленную стоимость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46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51575" y="49076"/>
            <a:ext cx="480070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53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016" y="36719"/>
            <a:ext cx="678585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ф.0503721)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851" y="529608"/>
            <a:ext cx="3306183" cy="430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  <a:endParaRPr lang="ru-RU" sz="28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923" y="1132820"/>
            <a:ext cx="8798011" cy="56016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1. Начислены доходы от операционной аренды в момент заключения договора (1200 руб. - 12 мес.)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0000000000120 2 205 21 56Х			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14 400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руб. с НДС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0000000000120 2 401 40 121</a:t>
            </a:r>
          </a:p>
          <a:p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2. Начислены доходы от операционной аренды за месяц (расчетный период)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0000000000120 2 401 4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0 121			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1 200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руб. с НДС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0000000000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120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2 401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10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121</a:t>
            </a:r>
          </a:p>
          <a:p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3. Начислен НДС с суммы реализации за месяц (расчетный период)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 ХХХХ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0000000000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120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2 401 10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121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			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200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руб.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0000000000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180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2 303 04 731</a:t>
            </a:r>
          </a:p>
          <a:p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4. Уплата НДС в бюджет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ХХХХ 0000000000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180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2 303 04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831		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200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руб.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0000 0000000000000 2 201 11 610</a:t>
            </a: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Уменьшение з/счета 17 по КОСГУ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189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5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51575" y="49076"/>
            <a:ext cx="480070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54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016" y="36719"/>
            <a:ext cx="678585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ф.0503721)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851" y="529608"/>
            <a:ext cx="3306183" cy="430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  <a:endParaRPr lang="ru-RU" sz="28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8988"/>
              </p:ext>
            </p:extLst>
          </p:nvPr>
        </p:nvGraphicFramePr>
        <p:xfrm>
          <a:off x="457199" y="1052828"/>
          <a:ext cx="8194375" cy="2796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0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2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Наименование показателя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Сумма, руб.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Доходы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2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Доходы от собственности,</a:t>
                      </a:r>
                    </a:p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2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 операционной аренды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121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 (1200-200)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7164" y="4547287"/>
            <a:ext cx="4337222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+ Отчет по ДДС (0503723)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Поступления по текущим операциям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Иные текущие поступления (строка 1200)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Иные доходы (строка 1202, КОСГУ 189)</a:t>
            </a:r>
          </a:p>
          <a:p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4388" y="4534931"/>
            <a:ext cx="4337222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+ Отчет по плану ФХД (0503737) 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Доходы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Иные доходы (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АнКодПодвидаДох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180)</a:t>
            </a:r>
          </a:p>
          <a:p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41512" y="973836"/>
            <a:ext cx="8175991" cy="56685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"Отчет о движении денежных средств"</a:t>
            </a:r>
          </a:p>
          <a:p>
            <a:endParaRPr lang="ru-RU" alt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 приказом Минфина России № 278н от 30.12.2017г.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Минюсте 26.03.2018, рег.№50501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применение</a:t>
            </a: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2019 года</a:t>
            </a:r>
          </a:p>
        </p:txBody>
      </p:sp>
    </p:spTree>
    <p:extLst>
      <p:ext uri="{BB962C8B-B14F-4D97-AF65-F5344CB8AC3E}">
        <p14:creationId xmlns:p14="http://schemas.microsoft.com/office/powerpoint/2010/main" val="13449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36085" y="751215"/>
            <a:ext cx="8535995" cy="60608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97608" y="193725"/>
            <a:ext cx="5535326" cy="471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 2018</a:t>
            </a:r>
            <a:endParaRPr lang="ru-RU" sz="22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8C5DF0-039B-4CC0-AF95-A0F1DA046B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0883" y="735172"/>
          <a:ext cx="8111536" cy="610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4324">
                  <a:extLst>
                    <a:ext uri="{9D8B030D-6E8A-4147-A177-3AD203B41FA5}">
                      <a16:colId xmlns:a16="http://schemas.microsoft.com/office/drawing/2014/main" val="291927209"/>
                    </a:ext>
                  </a:extLst>
                </a:gridCol>
                <a:gridCol w="1807212">
                  <a:extLst>
                    <a:ext uri="{9D8B030D-6E8A-4147-A177-3AD203B41FA5}">
                      <a16:colId xmlns:a16="http://schemas.microsoft.com/office/drawing/2014/main" val="1738793357"/>
                    </a:ext>
                  </a:extLst>
                </a:gridCol>
              </a:tblGrid>
              <a:tr h="2120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45018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79444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по текущим операциям —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372351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469099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налоговым доходам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9769214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доходам от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75055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доходам от оказания платных услуг (работ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компенсации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36277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штрафам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пеням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неустойкам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возмещению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ущерба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54361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безвозмездным поступлениям от бюджетов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80562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взносам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обязательное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47869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прочим доходам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980284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инвестиционных операций —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168896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07372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нефинансовых активов: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15965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основных средств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28856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21913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непроизведенных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8749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материальных запасов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49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36085" y="751215"/>
            <a:ext cx="8535995" cy="60608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97608" y="193725"/>
            <a:ext cx="5535326" cy="471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 2018</a:t>
            </a:r>
            <a:endParaRPr lang="ru-RU" sz="22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8C5DF0-039B-4CC0-AF95-A0F1DA046B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314" y="936204"/>
          <a:ext cx="8111536" cy="498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4505">
                  <a:extLst>
                    <a:ext uri="{9D8B030D-6E8A-4147-A177-3AD203B41FA5}">
                      <a16:colId xmlns:a16="http://schemas.microsoft.com/office/drawing/2014/main" val="291927209"/>
                    </a:ext>
                  </a:extLst>
                </a:gridCol>
                <a:gridCol w="2127031">
                  <a:extLst>
                    <a:ext uri="{9D8B030D-6E8A-4147-A177-3AD203B41FA5}">
                      <a16:colId xmlns:a16="http://schemas.microsoft.com/office/drawing/2014/main" val="1738793357"/>
                    </a:ext>
                  </a:extLst>
                </a:gridCol>
              </a:tblGrid>
              <a:tr h="2120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45018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79444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финансовых операций —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372351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469099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финансовыми активами: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9769214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75055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ценных бумаг, кроме акций и иных форм участия в капитале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36277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акций и иных форм участия в капитале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54361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возврата бюджетных ссуд и кредитов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80562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иными финансовыми активами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47869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осуществления заимствований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980284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168896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внутреннего государственного (муниципального)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07372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внешнего государственного долга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1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7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176" y="630767"/>
            <a:ext cx="4252824" cy="2384405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77A3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«Отчет о ДДС»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779033" y="630767"/>
            <a:ext cx="3890513" cy="2384405"/>
          </a:xfrm>
          <a:prstGeom prst="striped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C7902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«Представление отчетности»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7034837" y="3441940"/>
            <a:ext cx="1872093" cy="2722697"/>
          </a:xfrm>
          <a:prstGeom prst="wedgeRoundRectCallout">
            <a:avLst>
              <a:gd name="adj1" fmla="val 43219"/>
              <a:gd name="adj2" fmla="val -82805"/>
              <a:gd name="adj3" fmla="val 16667"/>
            </a:avLst>
          </a:prstGeom>
          <a:noFill/>
          <a:ln w="22225">
            <a:solidFill>
              <a:srgbClr val="077A3E"/>
            </a:solidFill>
          </a:ln>
        </p:spPr>
        <p:txBody>
          <a:bodyPr wrap="square" lIns="36000" rIns="36000" bIns="1080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Отчетная дата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которую составляется бухгалтерская (финансовая) отчетность за отчетный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17057" y="3441940"/>
            <a:ext cx="1932317" cy="2736455"/>
          </a:xfrm>
          <a:prstGeom prst="wedgeRoundRectCallout">
            <a:avLst>
              <a:gd name="adj1" fmla="val 57322"/>
              <a:gd name="adj2" fmla="val -83110"/>
              <a:gd name="adj3" fmla="val 16667"/>
            </a:avLst>
          </a:prstGeom>
          <a:noFill/>
          <a:ln w="22225">
            <a:solidFill>
              <a:srgbClr val="077A3E"/>
            </a:solidFill>
          </a:ln>
        </p:spPr>
        <p:txBody>
          <a:bodyPr wrap="square" rtlCol="0">
            <a:noAutofit/>
          </a:bodyPr>
          <a:lstStyle/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бухгалтерской (финансовой)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176" y="3705422"/>
            <a:ext cx="4597881" cy="923330"/>
          </a:xfrm>
          <a:prstGeom prst="homePlate">
            <a:avLst/>
          </a:prstGeom>
          <a:noFill/>
          <a:ln w="34925">
            <a:solidFill>
              <a:srgbClr val="077A3E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(финансовая) отчетность содержит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движении денежных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210" y="4978066"/>
            <a:ext cx="4569847" cy="1200329"/>
          </a:xfrm>
          <a:prstGeom prst="homePlate">
            <a:avLst/>
          </a:prstGeom>
          <a:noFill/>
          <a:ln w="34925">
            <a:solidFill>
              <a:srgbClr val="077A3E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 денежных средств отражаются в отчете о движении денежных средств как поступления или выбытия денежных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47256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53015" y="991515"/>
            <a:ext cx="8175991" cy="131121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 algn="just"/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</a:t>
            </a:r>
            <a:r>
              <a:rPr 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безналичные денежные средства в рублях и иностранной валюте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89517" y="285719"/>
            <a:ext cx="5614871" cy="5175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/>
            <a:r>
              <a:rPr lang="ru-RU" alt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определения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53016" y="2490942"/>
            <a:ext cx="8175991" cy="39940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 algn="just">
              <a:spcAft>
                <a:spcPts val="1200"/>
              </a:spcAft>
            </a:pP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 </a:t>
            </a:r>
            <a:r>
              <a:rPr lang="ru-RU" sz="26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на счетах:</a:t>
            </a:r>
          </a:p>
          <a:p>
            <a:pPr marL="2508250" indent="-2508250" algn="just">
              <a:spcAft>
                <a:spcPts val="120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201.01 – Денежные средства учреждения на счетах</a:t>
            </a:r>
          </a:p>
          <a:p>
            <a:pPr marL="2508250" indent="-2508250" algn="just">
              <a:spcAft>
                <a:spcPts val="120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201.03 – Денежные средства в пути</a:t>
            </a:r>
          </a:p>
          <a:p>
            <a:pPr marL="2508250" indent="-2508250" algn="just">
              <a:spcAft>
                <a:spcPts val="120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201.34 – Касса</a:t>
            </a:r>
          </a:p>
          <a:p>
            <a:pPr marL="1258888" indent="-1258888" algn="l">
              <a:spcAft>
                <a:spcPts val="120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201.26 – Денежные средства учреждения на специальных счетах в кредитной организации</a:t>
            </a:r>
          </a:p>
          <a:p>
            <a:pPr marL="1258888" indent="-1258888" algn="just">
              <a:spcAft>
                <a:spcPts val="1200"/>
              </a:spcAft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201.27 – Денежные средства учреждения в иностранной валюте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583" y="220653"/>
            <a:ext cx="645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08920" y="726482"/>
            <a:ext cx="8287223" cy="584775"/>
            <a:chOff x="308920" y="1537841"/>
            <a:chExt cx="8287223" cy="8618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537841"/>
              <a:ext cx="3595815" cy="86189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БК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247510" y="1816444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628566"/>
              <a:ext cx="3010889" cy="77117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законопроект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08920" y="1372812"/>
            <a:ext cx="6393738" cy="46932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algn="just">
              <a:spcBef>
                <a:spcPts val="600"/>
              </a:spcBef>
            </a:pPr>
            <a:r>
              <a:rPr lang="ru-RU" sz="2200" dirty="0" smtClean="0"/>
              <a:t>1. Основная цель законопроекта </a:t>
            </a:r>
            <a:r>
              <a:rPr lang="mr-IN" sz="2200" dirty="0" smtClean="0"/>
              <a:t>–</a:t>
            </a:r>
            <a:r>
              <a:rPr lang="ru-RU" sz="2200" dirty="0" smtClean="0"/>
              <a:t> регулирование сферы государственного (муниципального) финансового контроля, внутреннего финансового контроля и внутреннего финансового аудита</a:t>
            </a:r>
          </a:p>
          <a:p>
            <a:pPr algn="just">
              <a:spcBef>
                <a:spcPts val="2400"/>
              </a:spcBef>
            </a:pPr>
            <a:r>
              <a:rPr lang="ru-RU" sz="2200" dirty="0" smtClean="0"/>
              <a:t>2. Параметры централизации учета:</a:t>
            </a:r>
          </a:p>
          <a:p>
            <a:pPr algn="just">
              <a:spcBef>
                <a:spcPts val="600"/>
              </a:spcBef>
            </a:pPr>
            <a:r>
              <a:rPr lang="ru-RU" sz="2200" dirty="0"/>
              <a:t>к</a:t>
            </a:r>
            <a:r>
              <a:rPr lang="ru-RU" sz="2200" dirty="0" smtClean="0"/>
              <a:t>азенное учреждение </a:t>
            </a:r>
            <a:r>
              <a:rPr lang="mr-IN" sz="2200" dirty="0" smtClean="0"/>
              <a:t>–</a:t>
            </a:r>
            <a:r>
              <a:rPr lang="ru-RU" sz="2200" dirty="0" smtClean="0"/>
              <a:t> по согласованию с ГРБС;</a:t>
            </a:r>
          </a:p>
          <a:p>
            <a:pPr algn="just">
              <a:spcBef>
                <a:spcPts val="600"/>
              </a:spcBef>
            </a:pPr>
            <a:r>
              <a:rPr lang="ru-RU" sz="2200" dirty="0" smtClean="0"/>
              <a:t>органы власти (</a:t>
            </a:r>
            <a:r>
              <a:rPr lang="ru-RU" sz="2200" dirty="0"/>
              <a:t>и</a:t>
            </a:r>
            <a:r>
              <a:rPr lang="ru-RU" sz="2200" dirty="0" smtClean="0"/>
              <a:t>х территориальные органы, подведомственные казенные учреждения) </a:t>
            </a:r>
            <a:r>
              <a:rPr lang="mr-IN" sz="2200" dirty="0" smtClean="0"/>
              <a:t>–</a:t>
            </a:r>
            <a:r>
              <a:rPr lang="ru-RU" sz="2200" dirty="0" smtClean="0"/>
              <a:t> передача полномочий по ведению бюджетного учета финансовым органам ППО в соответствии с общими требованиями, установленными Правительством РФ.</a:t>
            </a:r>
          </a:p>
          <a:p>
            <a:pPr algn="just"/>
            <a:endParaRPr lang="ru-RU" sz="2200" dirty="0"/>
          </a:p>
          <a:p>
            <a:pPr algn="ctr"/>
            <a:r>
              <a:rPr lang="ru-RU" sz="2200" i="1" dirty="0" smtClean="0">
                <a:solidFill>
                  <a:srgbClr val="002060"/>
                </a:solidFill>
              </a:rPr>
              <a:t>Централизация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/>
              <a:t>☞ </a:t>
            </a:r>
            <a:r>
              <a:rPr lang="ru-RU" sz="2200" i="1" dirty="0" err="1" smtClean="0">
                <a:solidFill>
                  <a:srgbClr val="002060"/>
                </a:solidFill>
              </a:rPr>
              <a:t>Цифровизация</a:t>
            </a:r>
            <a:r>
              <a:rPr lang="ru-RU" sz="2200" dirty="0"/>
              <a:t> </a:t>
            </a:r>
            <a:r>
              <a:rPr lang="ru-RU" sz="2200" dirty="0" smtClean="0"/>
              <a:t>☞ </a:t>
            </a:r>
            <a:r>
              <a:rPr lang="ru-RU" sz="2200" i="1" dirty="0">
                <a:solidFill>
                  <a:srgbClr val="002060"/>
                </a:solidFill>
              </a:rPr>
              <a:t>УПД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25"/>
          <a:stretch/>
        </p:blipFill>
        <p:spPr>
          <a:xfrm flipH="1">
            <a:off x="6868081" y="3829050"/>
            <a:ext cx="2275919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84004" y="1337094"/>
            <a:ext cx="8175991" cy="38387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 algn="just"/>
            <a:r>
              <a:rPr lang="ru-RU" altLang="ru-RU" sz="26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Эквиваленты </a:t>
            </a:r>
            <a:r>
              <a:rPr lang="ru-RU" alt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средств </a:t>
            </a:r>
            <a:r>
              <a:rPr lang="ru-RU" alt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вложения в высоколиквидные финансовые инструменты со сроком погашения не более трех месяцев, легко обратимые в заранее известные суммы денежных средств и подверженные незначительному риску изменения стоимости.</a:t>
            </a:r>
          </a:p>
          <a:p>
            <a:pPr marL="2508250" indent="-2508250"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571597" y="265642"/>
            <a:ext cx="4872999" cy="5175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/>
            <a:r>
              <a:rPr lang="ru-RU" alt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определения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553016" y="1095555"/>
            <a:ext cx="8175991" cy="39940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 algn="just">
              <a:spcAft>
                <a:spcPts val="1200"/>
              </a:spcAft>
            </a:pPr>
            <a:r>
              <a:rPr lang="ru-RU" sz="26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Эквиваленты денежных средств </a:t>
            </a:r>
            <a:r>
              <a:rPr lang="ru-RU" sz="26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1200"/>
              </a:spcAft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Учреждением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договор банковского вклада на условиях выдачи вклада по первому требованию и открыт депозитный счет в банке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суждение: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размещенные на депозитном счете с указанным условием выдачи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вклада → эквиваленты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algn="just">
              <a:spcAft>
                <a:spcPts val="1200"/>
              </a:spcAft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учёт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счет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20102 «Денежные средства учреждения, размещенные на депозиты»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227762" y="378883"/>
            <a:ext cx="6008456" cy="5175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/>
            <a:r>
              <a:rPr lang="ru-RU" alt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определения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84004" y="1587260"/>
            <a:ext cx="8175991" cy="13888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 algn="just"/>
            <a:r>
              <a:rPr lang="ru-RU" sz="26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потоки </a:t>
            </a:r>
            <a:r>
              <a:rPr 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и выбытия денежных средств и эквивалентов денежных средств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2465" y="750499"/>
            <a:ext cx="8175991" cy="5175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/>
            <a:r>
              <a:rPr lang="ru-RU" alt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определения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84003" y="3295290"/>
            <a:ext cx="8175991" cy="13888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7175" indent="-1527175" algn="just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26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денежные потоки, генерирующие поступления и выбытия денежных средств и их эквивалентов, от иных денежных потоков</a:t>
            </a:r>
          </a:p>
        </p:txBody>
      </p:sp>
    </p:spTree>
    <p:extLst>
      <p:ext uri="{BB962C8B-B14F-4D97-AF65-F5344CB8AC3E}">
        <p14:creationId xmlns:p14="http://schemas.microsoft.com/office/powerpoint/2010/main" val="5070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623356" y="179025"/>
            <a:ext cx="5425090" cy="5175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/>
            <a:r>
              <a:rPr lang="ru-RU" alt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Термины и определения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41512" y="696608"/>
            <a:ext cx="8538586" cy="616139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7175" indent="-1527175" algn="just"/>
            <a:r>
              <a:rPr lang="ru-RU" sz="2200" b="1" i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классификации денежные потоков</a:t>
            </a:r>
          </a:p>
          <a:p>
            <a:pPr marL="1527175" indent="-1527175" algn="just"/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8888" indent="-1258888" algn="just"/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 договор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банковского вклада на условиях выдачи вклада по первому требованию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перечислены денежные средства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лицевого счета, открытого в территориальном органе Федерального казначейства, на депозитный счет в коммерческом банке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8888" indent="-1258888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8888" indent="-1258888" algn="just"/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суждение: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поток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приводит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поступлению или выбытию денежных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marL="1258888" indent="-1258888"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Бухгалтерский учет: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</a:t>
            </a: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1 304 04 510 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1 304 05 510</a:t>
            </a: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1 201 22 510 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1 304 04 510   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(для БУ – нельзя)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2 201 22 510 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2 201 11 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610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 на сумму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вклада – 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потоки по поступлению средств</a:t>
            </a:r>
          </a:p>
          <a:p>
            <a:pPr marL="1258888" indent="-1258888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управлению остатками денежных средств;</a:t>
            </a:r>
          </a:p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валютно-обменные операции;</a:t>
            </a:r>
          </a:p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возврату дебиторской задолженности прошлых лет;</a:t>
            </a:r>
          </a:p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с денежными обеспечениями;</a:t>
            </a:r>
          </a:p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средствам во временном распоряжении;</a:t>
            </a:r>
          </a:p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расчетам с филиалами и обособленными структурными подразделениями;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аналогичные платежи и поступления, изменяющие состав денежных средств или эквивалентов денежных средств, но не изменяющие их общую сумму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2465" y="750499"/>
            <a:ext cx="8175991" cy="5175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/>
            <a:r>
              <a:rPr lang="ru-RU" alt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Поступлениями и выбытиями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alt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599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2465" y="750499"/>
            <a:ext cx="8175991" cy="51758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/>
            <a:r>
              <a:rPr lang="ru-RU" alt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Отчета о ДДС: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642" y="1718361"/>
            <a:ext cx="2708694" cy="646649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marL="176213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Поступления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2642" y="3246295"/>
            <a:ext cx="2708694" cy="67192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>
            <a:defPPr>
              <a:defRPr lang="en-US"/>
            </a:defPPr>
            <a:lvl1pPr marL="176213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2. Выбытия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642" y="4774287"/>
            <a:ext cx="2708694" cy="849358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176213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3. Изменения остатков средств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2641" y="5855677"/>
            <a:ext cx="2708695" cy="86430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 marL="176213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/>
              <a:t>4. Аналитическая информация по выбытиям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5285" y="1371598"/>
            <a:ext cx="443164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по текущим операциям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5285" y="1868304"/>
            <a:ext cx="443164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инвестиционных операций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5285" y="2365010"/>
            <a:ext cx="443164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финансовых операций</a:t>
            </a:r>
          </a:p>
        </p:txBody>
      </p:sp>
      <p:cxnSp>
        <p:nvCxnSpPr>
          <p:cNvPr id="14" name="Прямая соединительная линия 13"/>
          <p:cNvCxnSpPr>
            <a:stCxn id="3" idx="3"/>
          </p:cNvCxnSpPr>
          <p:nvPr/>
        </p:nvCxnSpPr>
        <p:spPr>
          <a:xfrm flipV="1">
            <a:off x="3571336" y="2041685"/>
            <a:ext cx="332449" cy="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03785" y="1556264"/>
            <a:ext cx="0" cy="993412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4" idx="1"/>
          </p:cNvCxnSpPr>
          <p:nvPr/>
        </p:nvCxnSpPr>
        <p:spPr>
          <a:xfrm>
            <a:off x="3903785" y="1556264"/>
            <a:ext cx="571500" cy="0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3" idx="1"/>
          </p:cNvCxnSpPr>
          <p:nvPr/>
        </p:nvCxnSpPr>
        <p:spPr>
          <a:xfrm>
            <a:off x="3903785" y="2549676"/>
            <a:ext cx="571500" cy="0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2" idx="1"/>
          </p:cNvCxnSpPr>
          <p:nvPr/>
        </p:nvCxnSpPr>
        <p:spPr>
          <a:xfrm>
            <a:off x="3903785" y="2041686"/>
            <a:ext cx="571500" cy="11284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475285" y="2924803"/>
            <a:ext cx="443164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Выбытия по текущим операциям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5285" y="3421509"/>
            <a:ext cx="443164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Выбытия по инвестиционным операциям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75285" y="3918215"/>
            <a:ext cx="443164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Выбытия по финансовым операциям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3571336" y="3594890"/>
            <a:ext cx="332449" cy="1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31" idx="1"/>
          </p:cNvCxnSpPr>
          <p:nvPr/>
        </p:nvCxnSpPr>
        <p:spPr>
          <a:xfrm>
            <a:off x="3903785" y="3109469"/>
            <a:ext cx="571500" cy="0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33" idx="1"/>
          </p:cNvCxnSpPr>
          <p:nvPr/>
        </p:nvCxnSpPr>
        <p:spPr>
          <a:xfrm>
            <a:off x="3903785" y="4102881"/>
            <a:ext cx="571500" cy="0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2" idx="1"/>
          </p:cNvCxnSpPr>
          <p:nvPr/>
        </p:nvCxnSpPr>
        <p:spPr>
          <a:xfrm>
            <a:off x="3903785" y="3594891"/>
            <a:ext cx="571500" cy="11284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03785" y="3106977"/>
            <a:ext cx="0" cy="993412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62642" y="2804746"/>
            <a:ext cx="8044289" cy="8792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862642" y="4363087"/>
            <a:ext cx="8044289" cy="8792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475285" y="4530822"/>
            <a:ext cx="443164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с денежными средствами, не отраженные в поступлениях и выбытиях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475285" y="5332028"/>
            <a:ext cx="443164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 средств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75285" y="5887077"/>
            <a:ext cx="443164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 средств при управлении остатками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982916" y="4774287"/>
            <a:ext cx="0" cy="143595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982916" y="4774287"/>
            <a:ext cx="492369" cy="0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44" idx="1"/>
          </p:cNvCxnSpPr>
          <p:nvPr/>
        </p:nvCxnSpPr>
        <p:spPr>
          <a:xfrm>
            <a:off x="3982916" y="5516694"/>
            <a:ext cx="492369" cy="0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45" idx="1"/>
          </p:cNvCxnSpPr>
          <p:nvPr/>
        </p:nvCxnSpPr>
        <p:spPr>
          <a:xfrm>
            <a:off x="3982916" y="6210242"/>
            <a:ext cx="492369" cy="1"/>
          </a:xfrm>
          <a:prstGeom prst="straightConnector1">
            <a:avLst/>
          </a:prstGeom>
          <a:ln w="158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571336" y="5169960"/>
            <a:ext cx="411580" cy="2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8676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2465" y="1112806"/>
            <a:ext cx="8175991" cy="7687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/>
            <a:r>
              <a:rPr lang="ru-RU" altLang="ru-RU" sz="3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операции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2048171"/>
            <a:ext cx="8175991" cy="318325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 algn="just"/>
            <a:r>
              <a:rPr lang="ru-RU" altLang="ru-RU" sz="3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операции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операции, связанные с реализацией субъектом отчетности возложенных на него полномочий или функций, и не являющиеся инвестиционными или финансовыми операциями</a:t>
            </a:r>
          </a:p>
        </p:txBody>
      </p:sp>
    </p:spTree>
    <p:extLst>
      <p:ext uri="{BB962C8B-B14F-4D97-AF65-F5344CB8AC3E}">
        <p14:creationId xmlns:p14="http://schemas.microsoft.com/office/powerpoint/2010/main" val="8893307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31885" y="780822"/>
            <a:ext cx="8775046" cy="5049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7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операции: </a:t>
            </a:r>
            <a:r>
              <a:rPr lang="ru-RU" sz="27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потоки по поступлению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98938" y="1371598"/>
            <a:ext cx="8678008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l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доходов;</a:t>
            </a:r>
          </a:p>
          <a:p>
            <a:pPr marL="285750" lvl="0" indent="-285750" algn="l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использования имущества (аренды), доходы от имущества, переданного в управление, проценты по финансовым инструментам и дивиденды, полученные от объектов инвестирования; </a:t>
            </a:r>
          </a:p>
          <a:p>
            <a:pPr marL="285750" lvl="0" indent="-285750" algn="l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оказания платных услуг (работ), в том числе субсидии на выполнение государственного (муниципального) задания;</a:t>
            </a:r>
          </a:p>
          <a:p>
            <a:pPr marL="285750" lvl="0" indent="-285750" algn="l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выбытия готовой продукции, биологической продукции и товаров;</a:t>
            </a:r>
          </a:p>
          <a:p>
            <a:pPr marL="285750" lvl="0" indent="-285750" algn="l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виде компенсации затрат отчетного периода;</a:t>
            </a:r>
          </a:p>
          <a:p>
            <a:pPr marL="285750" lvl="0" indent="-285750" algn="l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штрафов, пеней, неустоек, возмещения ущерба;</a:t>
            </a:r>
          </a:p>
          <a:p>
            <a:pPr marL="285750" lvl="0" indent="-285750" algn="l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виде субсидий на иные цели и на осуществление капитальных вложений, а также в виде грантов из бюджетов бюджетной системы Российской Федерации;</a:t>
            </a:r>
          </a:p>
          <a:p>
            <a:pPr marL="285750" lvl="0" indent="-285750" algn="l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виде безвозмездных поступлений из бюджетов бюджетной системы Российской Федерации, от наднациональных организаций, правительств иностранных государств и международных финансовых организаций;</a:t>
            </a:r>
          </a:p>
          <a:p>
            <a:pPr marL="285750" lvl="0" indent="-285750" algn="l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виде прочих грантов, пожертвований и безвозмездных поступлений;</a:t>
            </a:r>
          </a:p>
          <a:p>
            <a:pPr marL="285750" indent="-285750" algn="l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доходов, не относящиеся к поступлениям от инвестиционных и финансовых операций</a:t>
            </a:r>
          </a:p>
        </p:txBody>
      </p:sp>
    </p:spTree>
    <p:extLst>
      <p:ext uri="{BB962C8B-B14F-4D97-AF65-F5344CB8AC3E}">
        <p14:creationId xmlns:p14="http://schemas.microsoft.com/office/powerpoint/2010/main" val="4961523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31885" y="780822"/>
            <a:ext cx="8775046" cy="5049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7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операции: </a:t>
            </a:r>
            <a:r>
              <a:rPr lang="ru-RU" sz="27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потоки по оплате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41512" y="1371598"/>
            <a:ext cx="8175991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по оплате труда и начислениям на выплаты по оплате труда;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 приобретение работ, услуг, на приобретение товаров и материальных запасов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расходов, относящихся к инвестиционным операциям;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по обслуживанию долговых обязательств (уплате процентов по заемным средствам);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виде целевых трансфертов; 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виде безвозмездных перечислений другим бюджетам бюджетной системы Российской Федерации;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по выплате пенсий, пособий по социальному страхованию;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по уплате налогов и сборов;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по выплатам физическим лицам, в том числе по выплатам стипендий, премий, грантов, компенсаций;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по выплатам, связанным с возмещением убытков и вреда;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расходов, связанных с безвозмездными перечислениями и грантами, предоставленными юридическим лицам и физическим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 – производителям товаров, работ, услуг;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расходов, не относящиеся к выбытиям по инвестиционным и финансовым операциям</a:t>
            </a:r>
          </a:p>
        </p:txBody>
      </p:sp>
    </p:spTree>
    <p:extLst>
      <p:ext uri="{BB962C8B-B14F-4D97-AF65-F5344CB8AC3E}">
        <p14:creationId xmlns:p14="http://schemas.microsoft.com/office/powerpoint/2010/main" val="1527888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2465" y="779778"/>
            <a:ext cx="8175991" cy="5348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/>
            <a:r>
              <a:rPr lang="ru-RU" altLang="ru-RU" sz="3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операции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668576"/>
            <a:ext cx="8535995" cy="48729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75" indent="-1793875" algn="just"/>
            <a:r>
              <a:rPr lang="ru-RU" altLang="ru-RU" sz="28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операции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операции, связанные с:</a:t>
            </a:r>
          </a:p>
          <a:p>
            <a:pPr marL="1881188" lvl="0" indent="-360363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приобретением (созданием) и реализацией основных средств и нематериальных активов, приобретением и реализацией непроизведенных активов;</a:t>
            </a:r>
          </a:p>
          <a:p>
            <a:pPr marL="1881188" lvl="0" indent="-360363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приобретением и реализацией финансовых инструментов, не относящихся к эквивалентам денежных средств;</a:t>
            </a:r>
          </a:p>
          <a:p>
            <a:pPr marL="1881188" indent="-360363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предоставлением заимствований и их погашением</a:t>
            </a:r>
          </a:p>
        </p:txBody>
      </p:sp>
    </p:spTree>
    <p:extLst>
      <p:ext uri="{BB962C8B-B14F-4D97-AF65-F5344CB8AC3E}">
        <p14:creationId xmlns:p14="http://schemas.microsoft.com/office/powerpoint/2010/main" val="167897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0583" y="220653"/>
            <a:ext cx="645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308920" y="726482"/>
            <a:ext cx="8287223" cy="584775"/>
            <a:chOff x="308920" y="1537841"/>
            <a:chExt cx="8287223" cy="8618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537841"/>
              <a:ext cx="3595815" cy="86189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КОАП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547548" y="1857642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628566"/>
              <a:ext cx="3010889" cy="77117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законопроект</a:t>
              </a: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08920" y="1524138"/>
          <a:ext cx="8675573" cy="51664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1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6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5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15.15.6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ответственность за: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4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Действующая редакция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грубое нарушение требований к </a:t>
                      </a:r>
                      <a:r>
                        <a:rPr lang="ru-RU" sz="1700" b="1" i="1" kern="120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бухгалтерскому</a:t>
                      </a: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учету</a:t>
                      </a: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 том числе к </a:t>
                      </a:r>
                      <a:r>
                        <a:rPr lang="ru-RU" sz="1700" b="1" i="1" kern="120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бухгалтерской (финансовой)</a:t>
                      </a: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отчетности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нарушение порядка представления </a:t>
                      </a:r>
                      <a:r>
                        <a:rPr lang="ru-RU" sz="1700" b="1" i="1" kern="120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бюджетной </a:t>
                      </a: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отчетности</a:t>
                      </a:r>
                      <a:endParaRPr lang="ru-RU" sz="17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78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Редакция законопроекта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грубое нарушение требований к бухгалтерскому учету, в том числе к бухгалтерской (финансовой) отчетности </a:t>
                      </a: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700" b="1" u="none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исключением положений статьи 15.15.6 КоАП)</a:t>
                      </a:r>
                      <a:endParaRPr lang="ru-RU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нарушение требований к </a:t>
                      </a: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бюджетному (бухгалтерскому) учету</a:t>
                      </a: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 том числе к составлению, представлению </a:t>
                      </a:r>
                    </a:p>
                    <a:p>
                      <a:pPr algn="l"/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бюджетной, </a:t>
                      </a: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бухгалтерской (финансовой)</a:t>
                      </a: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отчетности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распространяется на: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77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экономические субъекты, за исключением положений статьи 15.15.6 КоАП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700" b="1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организации бюджетной сферы</a:t>
                      </a:r>
                      <a:endParaRPr lang="ru-RU" sz="17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2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31884" y="780822"/>
            <a:ext cx="8845061" cy="5049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операции: </a:t>
            </a:r>
            <a:r>
              <a:rPr lang="ru-RU" sz="23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потоки по поступлению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98938" y="1371598"/>
            <a:ext cx="8678008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реализации основных средств, нематериальных активов, непроизведенных активов, биологических активов и от реализации материальных запасов, за исключением готовой продукции, биологической продукции и товаров;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реализации ценных бумаг и иных долевых и долговых финансовых инструментов, за исключением поступлений, связанных с размещением субъектом отчетности государственных (муниципальных) ценных бумаг и погашением эквивалентов денежных средств;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возврата сумм основного долга по предоставленным заимствованиям;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операциям с производными финансовыми инструментами;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операциям с иными активами, не относящиеся к текущим и финансовым операциям</a:t>
            </a:r>
          </a:p>
        </p:txBody>
      </p:sp>
    </p:spTree>
    <p:extLst>
      <p:ext uri="{BB962C8B-B14F-4D97-AF65-F5344CB8AC3E}">
        <p14:creationId xmlns:p14="http://schemas.microsoft.com/office/powerpoint/2010/main" val="5955689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31884" y="780822"/>
            <a:ext cx="8845061" cy="5049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3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операции: </a:t>
            </a:r>
            <a:r>
              <a:rPr lang="ru-RU" sz="23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потоки по выбытию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98938" y="1371598"/>
            <a:ext cx="8678008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основных средств, нематериальных активов, непроизведенных активов, биологических активов и материальных запасов, предназначенных для создания (увеличения стоимости) основных средств и создания нематериальных активов;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ценных бумаг и иных долевых и долговых финансовых инструментов, за исключением выбытий, связанных с погашением субъектом отчетности государственных (муниципальных) ценных бумаг и приобретением эквивалентов денежных средств;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предоставлению заимствований;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операциям с производными финансовыми инструментами;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операциям с иными активами, не относящиеся к текущим и финансовым операциям</a:t>
            </a:r>
          </a:p>
        </p:txBody>
      </p:sp>
    </p:spTree>
    <p:extLst>
      <p:ext uri="{BB962C8B-B14F-4D97-AF65-F5344CB8AC3E}">
        <p14:creationId xmlns:p14="http://schemas.microsoft.com/office/powerpoint/2010/main" val="3057446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2465" y="899884"/>
            <a:ext cx="8175991" cy="71029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08250" indent="-2508250"/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операции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42465" y="1868323"/>
            <a:ext cx="8535995" cy="33367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93875" indent="-1793875" algn="just">
              <a:lnSpc>
                <a:spcPct val="150000"/>
              </a:lnSpc>
            </a:pPr>
            <a:r>
              <a:rPr lang="ru-RU" altLang="ru-RU" sz="3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операции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операции, которые приводят к изменениям в размере и составе заемных средств субъекта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18694489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31884" y="1032247"/>
            <a:ext cx="8845061" cy="6787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операции: </a:t>
            </a:r>
            <a:r>
              <a:rPr lang="ru-RU" altLang="ru-RU" sz="3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отоки по поступлению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15410" y="2067881"/>
            <a:ext cx="8678008" cy="3367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потоки по поступлениям от осуществления заимствований, в том числе путем размещения государственных (муниципальных) ценных бумаг</a:t>
            </a:r>
          </a:p>
        </p:txBody>
      </p:sp>
    </p:spTree>
    <p:extLst>
      <p:ext uri="{BB962C8B-B14F-4D97-AF65-F5344CB8AC3E}">
        <p14:creationId xmlns:p14="http://schemas.microsoft.com/office/powerpoint/2010/main" val="214234367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31884" y="1032247"/>
            <a:ext cx="8845061" cy="6787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операции: </a:t>
            </a:r>
            <a:r>
              <a:rPr lang="ru-RU" altLang="ru-RU" sz="3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0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отоки по выбытию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15410" y="2067881"/>
            <a:ext cx="8678008" cy="3367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выбытия на погашение сумм основного долга, в том числе путем погашения государственных (муниципальных) ценных бумаг</a:t>
            </a:r>
          </a:p>
        </p:txBody>
      </p:sp>
    </p:spTree>
    <p:extLst>
      <p:ext uri="{BB962C8B-B14F-4D97-AF65-F5344CB8AC3E}">
        <p14:creationId xmlns:p14="http://schemas.microsoft.com/office/powerpoint/2010/main" val="16592697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5401" y="692897"/>
            <a:ext cx="8845061" cy="6787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9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Текущие, инвестиционные и финансовые операции</a:t>
            </a:r>
            <a:endParaRPr lang="ru-RU" sz="29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205957"/>
            <a:ext cx="8678008" cy="37542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25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потоки, которые исходя из экономического содержания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быть однозначно классифицированы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требованиями Стандарта, классифицируются как денежные потоки</a:t>
            </a:r>
          </a:p>
          <a:p>
            <a:pPr lvl="0">
              <a:lnSpc>
                <a:spcPct val="125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текущих операций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7366" y="5150317"/>
            <a:ext cx="8117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НО!!!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денежных потоков следует учитывать профессиональное суждение исходя из экономического содержания операций, вызывающих денежные потоки</a:t>
            </a:r>
          </a:p>
        </p:txBody>
      </p:sp>
    </p:spTree>
    <p:extLst>
      <p:ext uri="{BB962C8B-B14F-4D97-AF65-F5344CB8AC3E}">
        <p14:creationId xmlns:p14="http://schemas.microsoft.com/office/powerpoint/2010/main" val="1232415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31884" y="752080"/>
            <a:ext cx="8845061" cy="4383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6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Текущие, инвестиционные и финансовые операции</a:t>
            </a:r>
            <a:endParaRPr lang="ru-RU" sz="26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98937" y="1526878"/>
            <a:ext cx="8678008" cy="441672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Условие: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 договор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разработку проектно-сметной документации для проведения реконструкции нежилого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помещения. </a:t>
            </a:r>
          </a:p>
          <a:p>
            <a:pPr algn="just">
              <a:spcBef>
                <a:spcPts val="1200"/>
              </a:spcBef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суждение: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Приказом № 209н относятся к группе 200 «Расходы», статье 220 «Оплата работ, услуг», подстатье 228 «Услуги, работы для целей капитальных вложений».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200"/>
              </a:spcBef>
            </a:pP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ДДС: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договору формируют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кап.вложения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ОС, денежные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потоки на приобретение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 классифицируются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Стандарту в составе инвестиционных операций, то данные расходы по КОСГУ 228 будут отражены в отчете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втором разделе «Выбытия» в подразделе «Инвестиционные операции», а не в подразделе «Текущие операции»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1468648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31884" y="630767"/>
            <a:ext cx="8845061" cy="5503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9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 средств</a:t>
            </a:r>
            <a:endParaRPr lang="ru-RU" sz="29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99929" y="1172704"/>
            <a:ext cx="8678008" cy="55387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дебиторской задолженности и остатков субсидий прошлых лет;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затрат прошлых лет;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и возврат денежных обеспечений;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и возврат средств во временное распоряжение;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и уменьшение расчетов с филиалами и обособленными подразделениями;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управлению остатками денежных средств, включая операции по вложению денежных средств в эквиваленты денежных средств и погашению эквивалентов денежных средств;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разницы, возникающие в связи с пересчетом денежных потоков, остатков денежных средств и эквивалентов денежных средств в иностранной валюте в рублевый эквивалент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752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31884" y="704853"/>
            <a:ext cx="8845061" cy="471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9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</a:t>
            </a:r>
            <a:endParaRPr lang="ru-RU" sz="29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99929" y="1336428"/>
            <a:ext cx="8678008" cy="53835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в разрезе кодов классификации операций сектора государственного управления (КОСГУ);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потоки отражаются как чистые поступления или выбытия денежных средств (с учетом возвратов);</a:t>
            </a:r>
          </a:p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пояснениях – учетная политика, сверка сумм отчета с другими отчетами, состав денежных средств и эквивалентов денежных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154378816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79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36085" y="751215"/>
            <a:ext cx="8535995" cy="60608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97608" y="308894"/>
            <a:ext cx="5535326" cy="471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</a:t>
            </a:r>
            <a:endParaRPr lang="ru-RU" sz="22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8C5DF0-039B-4CC0-AF95-A0F1DA046B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6085" y="877352"/>
          <a:ext cx="8471830" cy="580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7410">
                  <a:extLst>
                    <a:ext uri="{9D8B030D-6E8A-4147-A177-3AD203B41FA5}">
                      <a16:colId xmlns:a16="http://schemas.microsoft.com/office/drawing/2014/main" val="291927209"/>
                    </a:ext>
                  </a:extLst>
                </a:gridCol>
                <a:gridCol w="1379621">
                  <a:extLst>
                    <a:ext uri="{9D8B030D-6E8A-4147-A177-3AD203B41FA5}">
                      <a16:colId xmlns:a16="http://schemas.microsoft.com/office/drawing/2014/main" val="1738793357"/>
                    </a:ext>
                  </a:extLst>
                </a:gridCol>
                <a:gridCol w="1524799">
                  <a:extLst>
                    <a:ext uri="{9D8B030D-6E8A-4147-A177-3AD203B41FA5}">
                      <a16:colId xmlns:a16="http://schemas.microsoft.com/office/drawing/2014/main" val="39275388"/>
                    </a:ext>
                  </a:extLst>
                </a:gridCol>
              </a:tblGrid>
              <a:tr h="2120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45018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79444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инвестиционных операций —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168896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07372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нефинансовых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внеоборотных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активов: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15965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 основных средств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428856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нематериальных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21913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>
                        <a:spcBef>
                          <a:spcPts val="0"/>
                        </a:spcBef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непроизведенных активов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488749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>
                        <a:spcBef>
                          <a:spcPts val="0"/>
                        </a:spcBef>
                      </a:pPr>
                      <a:r>
                        <a:rPr lang="ru-RU" sz="1600" b="1" i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материальных запасов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0496903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финансовыми активами: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0609798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596791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81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ценных бумаг, кроме акций и иных финансовых инструментов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399478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81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акций и иных финансовых инструментов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035514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81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возврата предоставленных заимствований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094746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81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операций с иными финансовыми активами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04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29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79512" y="701003"/>
            <a:ext cx="8287223" cy="584775"/>
            <a:chOff x="308920" y="1537841"/>
            <a:chExt cx="8287223" cy="8618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537841"/>
              <a:ext cx="3595815" cy="86189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КОАП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547548" y="1857642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628566"/>
              <a:ext cx="3010889" cy="77117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законопроект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83770" y="1320119"/>
            <a:ext cx="8866433" cy="5529700"/>
            <a:chOff x="179512" y="1271377"/>
            <a:chExt cx="8866433" cy="55297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7001" y="1271377"/>
              <a:ext cx="820891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Разделение норм статьи 15.15.6 КоАП по двум статьям КоАП</a:t>
              </a: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sz="20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950293" y="1652030"/>
              <a:ext cx="672616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just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«Нарушение порядка формирования и представления (утверждения) сведений (документов), используемых при составлении и рассмотрении проектов бюджетов бюджетной системы РФ, исполнении бюджетов бюджетной системы РФ» 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(ст. 15.15.7)</a:t>
              </a:r>
            </a:p>
            <a:p>
              <a:pPr lvl="1" algn="just"/>
              <a:endPara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1" algn="just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«Нарушение </a:t>
              </a:r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требований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 бухгалтерскому учету, в том числе к составлению, представлению бюджетной, бухгалтерской (финансовой) отчетности» </a:t>
              </a:r>
              <a:r>
                <a:rPr lang="ru-RU" sz="1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(ст. 15.15.6)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57435" y="3694983"/>
              <a:ext cx="2385713" cy="252028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непредставление </a:t>
              </a: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или представление с нарушением </a:t>
              </a:r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сроков </a:t>
              </a: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бюджетной отчетности</a:t>
              </a:r>
            </a:p>
            <a:p>
              <a:pPr algn="just"/>
              <a:endPara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и представление с нарушением </a:t>
              </a:r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требований </a:t>
              </a:r>
              <a:r>
                <a: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сведений (документов</a:t>
              </a:r>
              <a:r>
                <a:rPr lang="ru-RU" sz="12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just"/>
              <a:endPara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представление заведомо недостоверной </a:t>
              </a: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бюджетной отчетности</a:t>
              </a: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или </a:t>
              </a:r>
              <a:endPara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2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сведений </a:t>
              </a:r>
              <a:r>
                <a:rPr lang="ru-RU" sz="12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(документов</a:t>
              </a:r>
              <a:r>
                <a:rPr lang="ru-RU" sz="12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810252" y="3717032"/>
              <a:ext cx="2385713" cy="252028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 порядка </a:t>
              </a: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составления, утверждения и ведения </a:t>
              </a:r>
              <a:r>
                <a:rPr lang="ru-RU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бюджетных смет </a:t>
              </a:r>
              <a:endPara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</a:t>
              </a:r>
              <a:r>
                <a:rPr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бюджетного учета </a:t>
              </a:r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показателей </a:t>
              </a:r>
              <a:r>
                <a:rPr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бюджетных ассигнований, лимитов бюджетных обязательств</a:t>
              </a:r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а также </a:t>
              </a:r>
              <a:r>
                <a:rPr lang="ru-RU" sz="1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принятых бюджетных и денежных обязательств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9512" y="3429000"/>
              <a:ext cx="1080120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15.15.6</a:t>
              </a:r>
              <a:endParaRPr lang="ru-RU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65651" y="4581128"/>
              <a:ext cx="2377499" cy="57606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73953" y="5877272"/>
              <a:ext cx="1709818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 стрелкой 22"/>
            <p:cNvCxnSpPr>
              <a:stCxn id="26" idx="3"/>
            </p:cNvCxnSpPr>
            <p:nvPr/>
          </p:nvCxnSpPr>
          <p:spPr>
            <a:xfrm>
              <a:off x="3152025" y="4895256"/>
              <a:ext cx="42074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V="1">
              <a:off x="2483768" y="5985284"/>
              <a:ext cx="1296144" cy="1042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6660232" y="3860522"/>
              <a:ext cx="2385713" cy="277127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ru-RU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Нарушение:</a:t>
              </a:r>
            </a:p>
            <a:p>
              <a:pPr algn="just"/>
              <a:endPara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</a:t>
              </a:r>
              <a:r>
                <a:rPr lang="ru-RU" sz="1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формирования и (или) представления </a:t>
              </a:r>
              <a:r>
                <a:rPr lang="ru-RU" sz="1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обоснований бюджетных ассигнований </a:t>
              </a:r>
              <a:endPara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ru-RU" sz="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порядка составления, утверждения и ведения </a:t>
              </a:r>
              <a:r>
                <a:rPr lang="ru-RU" sz="11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бюджетных </a:t>
              </a:r>
              <a:r>
                <a:rPr lang="ru-RU" sz="11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смет</a:t>
              </a:r>
            </a:p>
            <a:p>
              <a:pPr algn="just"/>
              <a:endParaRPr lang="ru-RU" sz="105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1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сроков постановки на учет </a:t>
              </a:r>
              <a:r>
                <a:rPr lang="ru-RU" sz="11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бюджетных и (или) денежных обязательств </a:t>
              </a:r>
              <a:r>
                <a:rPr lang="ru-RU" sz="1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либо </a:t>
              </a:r>
              <a:r>
                <a:rPr lang="ru-RU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сроков </a:t>
              </a:r>
              <a:r>
                <a:rPr lang="ru-RU" sz="11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внесения изменений в ранее поставленное на учет бюджетное и (или) денежное </a:t>
              </a:r>
              <a:r>
                <a:rPr lang="ru-RU" sz="11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обязательство</a:t>
              </a:r>
              <a:endPara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81077" y="3419092"/>
              <a:ext cx="1080120" cy="43204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15.15.7</a:t>
              </a:r>
              <a:endParaRPr lang="ru-RU" b="1" dirty="0"/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6266613" y="4736397"/>
              <a:ext cx="288031" cy="49010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9514" y="6462523"/>
              <a:ext cx="44059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действующей редакции       </a:t>
              </a:r>
              <a:r>
                <a:rPr lang="ru-RU" sz="1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ru-RU" sz="1200" dirty="0" smtClean="0"/>
                <a:t>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редакции законопроекта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977419" y="163887"/>
            <a:ext cx="645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94148" y="341717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443970" y="3429000"/>
            <a:ext cx="108012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15.15.7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285674" y="335420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36296" y="342621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36085" y="798255"/>
            <a:ext cx="8535995" cy="60608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97608" y="193725"/>
            <a:ext cx="5535326" cy="471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</a:t>
            </a:r>
            <a:endParaRPr lang="ru-RU" sz="22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68C5DF0-039B-4CC0-AF95-A0F1DA046B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8314" y="936204"/>
          <a:ext cx="8098382" cy="5709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554">
                  <a:extLst>
                    <a:ext uri="{9D8B030D-6E8A-4147-A177-3AD203B41FA5}">
                      <a16:colId xmlns:a16="http://schemas.microsoft.com/office/drawing/2014/main" val="291927209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4165440944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1738793357"/>
                    </a:ext>
                  </a:extLst>
                </a:gridCol>
              </a:tblGrid>
              <a:tr h="2120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545018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579444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от финансовых операций —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3372351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469099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9769214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75055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36277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0000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54361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80562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47869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b="1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осуществления заимствований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980284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6168896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внутренних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привлеченных заимствований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407372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виде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внешних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привлеченных заимствований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01596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159A3A6-54EF-42C1-9CC2-A6CA0E0BEF4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2766" y="2523976"/>
          <a:ext cx="8098382" cy="251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554">
                  <a:extLst>
                    <a:ext uri="{9D8B030D-6E8A-4147-A177-3AD203B41FA5}">
                      <a16:colId xmlns:a16="http://schemas.microsoft.com/office/drawing/2014/main" val="291927209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4165440944"/>
                    </a:ext>
                  </a:extLst>
                </a:gridCol>
                <a:gridCol w="1682414">
                  <a:extLst>
                    <a:ext uri="{9D8B030D-6E8A-4147-A177-3AD203B41FA5}">
                      <a16:colId xmlns:a16="http://schemas.microsoft.com/office/drawing/2014/main" val="1738793357"/>
                    </a:ext>
                  </a:extLst>
                </a:gridCol>
              </a:tblGrid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финансовыми активами: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769214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375055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ценных бумаг, кроме акций и иных форм участия в капитале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336277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акций и иных форм участия в капитале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154361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возврата бюджетных ссуд и кредитов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80562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360000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иными финансовыми активами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strike="sng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strike="sng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478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7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36085" y="798255"/>
            <a:ext cx="8535995" cy="60608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97608" y="193725"/>
            <a:ext cx="5535326" cy="471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</a:t>
            </a:r>
            <a:endParaRPr lang="ru-RU" sz="22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 r="34557" b="12582"/>
          <a:stretch/>
        </p:blipFill>
        <p:spPr>
          <a:xfrm>
            <a:off x="428263" y="918702"/>
            <a:ext cx="8374836" cy="570201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421529" y="3599727"/>
            <a:ext cx="833377" cy="868101"/>
          </a:xfrm>
          <a:prstGeom prst="ellipse">
            <a:avLst/>
          </a:prstGeom>
          <a:noFill/>
          <a:ln w="38100">
            <a:solidFill>
              <a:srgbClr val="077A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077A3E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2529" y="2345302"/>
            <a:ext cx="1944546" cy="956038"/>
          </a:xfrm>
          <a:prstGeom prst="wedgeRoundRectCallout">
            <a:avLst>
              <a:gd name="adj1" fmla="val -57514"/>
              <a:gd name="adj2" fmla="val 108288"/>
              <a:gd name="adj3" fmla="val 16667"/>
            </a:avLst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Нет КОСГУ 228</a:t>
            </a:r>
            <a:endParaRPr lang="ru-RU" sz="2400" b="1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6085" y="1472541"/>
            <a:ext cx="2407115" cy="537096"/>
          </a:xfrm>
          <a:prstGeom prst="ellipse">
            <a:avLst/>
          </a:prstGeom>
          <a:noFill/>
          <a:ln w="38100">
            <a:solidFill>
              <a:srgbClr val="077A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077A3E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0204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88742" y="10607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36085" y="798255"/>
            <a:ext cx="8535995" cy="60608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97608" y="193725"/>
            <a:ext cx="5535326" cy="471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</a:t>
            </a:r>
            <a:endParaRPr lang="ru-RU" sz="22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2" r="34416" b="27299"/>
          <a:stretch/>
        </p:blipFill>
        <p:spPr>
          <a:xfrm>
            <a:off x="240565" y="1718089"/>
            <a:ext cx="8727033" cy="463137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421529" y="3599727"/>
            <a:ext cx="833377" cy="868101"/>
          </a:xfrm>
          <a:prstGeom prst="ellipse">
            <a:avLst/>
          </a:prstGeom>
          <a:noFill/>
          <a:ln w="38100">
            <a:solidFill>
              <a:srgbClr val="077A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077A3E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2529" y="2345302"/>
            <a:ext cx="1944546" cy="956038"/>
          </a:xfrm>
          <a:prstGeom prst="wedgeRoundRectCallout">
            <a:avLst>
              <a:gd name="adj1" fmla="val -57514"/>
              <a:gd name="adj2" fmla="val 108288"/>
              <a:gd name="adj3" fmla="val 16667"/>
            </a:avLst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КОСГУ 228</a:t>
            </a:r>
            <a:endParaRPr lang="ru-RU" sz="24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46412" y="1513298"/>
            <a:ext cx="2513661" cy="650475"/>
          </a:xfrm>
          <a:prstGeom prst="ellipse">
            <a:avLst/>
          </a:prstGeom>
          <a:noFill/>
          <a:ln w="38100">
            <a:solidFill>
              <a:srgbClr val="077A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rgbClr val="077A3E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801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денежных средств (ф.0503123)</a:t>
            </a:r>
            <a:endParaRPr lang="ru-RU" sz="2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179" y="6101131"/>
            <a:ext cx="6972667" cy="651359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КОСГУ</a:t>
            </a:r>
            <a:endParaRPr lang="ru-RU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3" y="860222"/>
            <a:ext cx="8932127" cy="496352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720576" y="2263698"/>
            <a:ext cx="579863" cy="68022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344456"/>
            <a:ext cx="67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денежных средств (ф.0503123)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новая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11" y="5717965"/>
            <a:ext cx="8874077" cy="1112108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+ СГС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Аналогичный период по сопоставимым показателям!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9814" r="33593" b="10908"/>
          <a:stretch/>
        </p:blipFill>
        <p:spPr>
          <a:xfrm>
            <a:off x="757237" y="781043"/>
            <a:ext cx="7386637" cy="48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70936" y="1371598"/>
            <a:ext cx="8535995" cy="53483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88526" y="468845"/>
            <a:ext cx="8845061" cy="471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9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2019</a:t>
            </a:r>
            <a:endParaRPr lang="ru-RU" sz="29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99929" y="1336428"/>
            <a:ext cx="8678008" cy="538354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5C9E723-BB3E-4822-962A-7CBEE111D1E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526" y="888476"/>
          <a:ext cx="8966948" cy="58309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8807">
                  <a:extLst>
                    <a:ext uri="{9D8B030D-6E8A-4147-A177-3AD203B41FA5}">
                      <a16:colId xmlns:a16="http://schemas.microsoft.com/office/drawing/2014/main" val="3970912633"/>
                    </a:ext>
                  </a:extLst>
                </a:gridCol>
                <a:gridCol w="4568141">
                  <a:extLst>
                    <a:ext uri="{9D8B030D-6E8A-4147-A177-3AD203B41FA5}">
                      <a16:colId xmlns:a16="http://schemas.microsoft.com/office/drawing/2014/main" val="3610678363"/>
                    </a:ext>
                  </a:extLst>
                </a:gridCol>
              </a:tblGrid>
              <a:tr h="391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КОСГУ 2018 (65н)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КОСГУ 2019 (209н)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31549"/>
                  </a:ext>
                </a:extLst>
              </a:tr>
              <a:tr h="477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540 Увеличение задолженности по бюджетным кредитам</a:t>
                      </a:r>
                    </a:p>
                  </a:txBody>
                  <a:tcPr marL="9525" marR="9525" marT="9525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 540 "Увеличение задолженности по предоставленным заимствованиям"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КОСГУ детализируется подстатьями КОСГУ: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536457"/>
                  </a:ext>
                </a:extLst>
              </a:tr>
              <a:tr h="274810"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266660"/>
                  </a:ext>
                </a:extLst>
              </a:tr>
              <a:tr h="577725">
                <a:tc vMerge="1"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300" b="1" i="0" u="none" strike="noStrike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"Увеличение задолженности по предоставленным заимствованиям бюджетам бюджетной системы Российской Федерации";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743064"/>
                  </a:ext>
                </a:extLst>
              </a:tr>
              <a:tr h="5777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3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542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"Увеличение задолженности по предоставленным заимствованиям государственным (муниципальным) автономным учреждениям";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760408"/>
                  </a:ext>
                </a:extLst>
              </a:tr>
              <a:tr h="5777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3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543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"Увеличение задолженности по предоставленным заимствованиям финансовым и нефинансовым организациям государственного сектора";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582605"/>
                  </a:ext>
                </a:extLst>
              </a:tr>
              <a:tr h="38818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3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544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"Увеличение задолженности по предоставленным заимствованиям иным нефинансовым организациям";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670507"/>
                  </a:ext>
                </a:extLst>
              </a:tr>
              <a:tr h="38818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3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545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"Увеличение задолженности по предоставленным заимствованиям иным финансовым организациям";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255986"/>
                  </a:ext>
                </a:extLst>
              </a:tr>
              <a:tr h="57772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3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546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"Увеличение задолженности по предоставленным заимствованиям некоммерческим организациям и физическим лицам - производителям товаров, работ, услуг";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812073"/>
                  </a:ext>
                </a:extLst>
              </a:tr>
              <a:tr h="95679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3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547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"Увеличение задолженности по предоставленным заимствованиям физическим лицам";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548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"Увеличение задолженности по предоставленным заимствованиям наднациональным организациям и правительствам иностранных государств";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991573"/>
                  </a:ext>
                </a:extLst>
              </a:tr>
              <a:tr h="44058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0000"/>
                        </a:lnSpc>
                      </a:pPr>
                      <a:r>
                        <a:rPr lang="ru-RU" sz="1300" b="1" i="0" u="none" strike="noStrike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549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"Увеличение задолженности по предоставленным заимствованиям нерезидентам".</a:t>
                      </a: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12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5" y="3855549"/>
            <a:ext cx="2374661" cy="2799039"/>
          </a:xfrm>
          <a:prstGeom prst="rect">
            <a:avLst/>
          </a:prstGeom>
        </p:spPr>
      </p:pic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344456"/>
            <a:ext cx="67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денежных средств (ф.0503123)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новая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5518" y="2467397"/>
            <a:ext cx="4694287" cy="1914103"/>
          </a:xfrm>
          <a:prstGeom prst="cloudCallout">
            <a:avLst>
              <a:gd name="adj1" fmla="val -63579"/>
              <a:gd name="adj2" fmla="val 44586"/>
            </a:avLst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 в разделе 4 Отчета о ДДС (0503123)?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23963" r="21352" b="54066"/>
          <a:stretch/>
        </p:blipFill>
        <p:spPr>
          <a:xfrm>
            <a:off x="188087" y="909635"/>
            <a:ext cx="8823463" cy="139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по заключению счетов (</a:t>
            </a: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ф.0503710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8760" y="3382835"/>
            <a:ext cx="7734877" cy="214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раскрытия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401.10 и </a:t>
            </a:r>
            <a:r>
              <a:rPr lang="ru-RU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109: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новых счетов 109.80 и 401.20;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счета 015ХХ440(340). </a:t>
            </a:r>
            <a:endParaRPr lang="ru-RU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65750" r="31407" b="14750"/>
          <a:stretch/>
        </p:blipFill>
        <p:spPr>
          <a:xfrm>
            <a:off x="357186" y="1428750"/>
            <a:ext cx="8447197" cy="15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дебиторской и кредиторской задолженности (ф.0503169, 0503769)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216" y="5400676"/>
            <a:ext cx="7331548" cy="728662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по КИСЭ</a:t>
            </a:r>
            <a:endParaRPr lang="ru-RU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33001" r="27188" b="36437"/>
          <a:stretch/>
        </p:blipFill>
        <p:spPr>
          <a:xfrm>
            <a:off x="284893" y="1614487"/>
            <a:ext cx="8543925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9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81965" y="55427"/>
            <a:ext cx="5997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КОСГУ 209н </a:t>
            </a:r>
            <a:r>
              <a:rPr lang="mr-IN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</a:t>
            </a: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Расходы</a:t>
            </a:r>
          </a:p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540, 550, 560, 640, 650, 660, 730, 830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89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4211" y="923552"/>
          <a:ext cx="8810282" cy="5796280"/>
        </p:xfrm>
        <a:graphic>
          <a:graphicData uri="http://schemas.openxmlformats.org/drawingml/2006/table">
            <a:tbl>
              <a:tblPr firstCol="1" bandRow="1">
                <a:tableStyleId>{F5AB1C69-6EDB-4FF4-983F-18BD219EF322}</a:tableStyleId>
              </a:tblPr>
              <a:tblGrid>
                <a:gridCol w="43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3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5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Примеры</a:t>
                      </a:r>
                      <a:endParaRPr lang="ru-RU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Счета</a:t>
                      </a:r>
                      <a:endParaRPr lang="ru-RU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Участник бюджетного процесса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КУ, учредитель, ИФНС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r>
                        <a:rPr lang="ru-RU" sz="17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205 31(52, 62) 561</a:t>
                      </a:r>
                    </a:p>
                    <a:p>
                      <a:pPr algn="ctr"/>
                      <a:r>
                        <a:rPr lang="ru-RU" sz="17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0 303 ХХ 731(!)</a:t>
                      </a:r>
                      <a:endParaRPr lang="ru-RU" sz="17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Государственные (муниципальные) бюджетные и автономные учреждения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БУ, АУ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0 206 41(81) 562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0 210 05 562</a:t>
                      </a:r>
                      <a:endParaRPr lang="ru-RU" sz="17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Финансовые и нефинансовые организации государственного сектора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ГУП</a:t>
                      </a:r>
                      <a:r>
                        <a:rPr lang="ru-RU" sz="18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(МУП), ГК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0 206 ХХ 563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Иные нефинансовые организации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ООО, ОАО</a:t>
                      </a:r>
                      <a:endParaRPr lang="ru-RU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0 206 ХХ 564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Иные финансовые организации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Банки, Страховые организации</a:t>
                      </a:r>
                      <a:endParaRPr lang="ru-RU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0 206 27(26) 565</a:t>
                      </a:r>
                      <a:endParaRPr lang="ru-RU" sz="17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Некоммерческие организации и физические лица - производители товаров, работ, услуг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НКО, ИП</a:t>
                      </a:r>
                      <a:endParaRPr lang="ru-RU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0 206 ХХ 566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Физические лица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Сотрудники (подотчет, депоненты, алименты), студенты, иные ф/л, в </a:t>
                      </a:r>
                      <a:r>
                        <a:rPr lang="ru-RU" sz="14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т.ч</a:t>
                      </a:r>
                      <a:r>
                        <a:rPr lang="ru-RU" sz="1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. по</a:t>
                      </a:r>
                      <a:r>
                        <a:rPr lang="ru-RU" sz="14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закупкам,</a:t>
                      </a:r>
                      <a:endParaRPr lang="ru-RU" sz="1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0 208</a:t>
                      </a:r>
                      <a:r>
                        <a:rPr lang="ru-RU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ХХ 567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0 304 02 737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0 304 03 737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Наднациональные организации и правительствами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иностр.государств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0 302</a:t>
                      </a:r>
                      <a:r>
                        <a:rPr lang="ru-RU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ХХ 738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Нерезиденты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Только </a:t>
                      </a:r>
                      <a:r>
                        <a:rPr lang="ru-RU" sz="180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юрлица</a:t>
                      </a:r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!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0 206 ХХ 569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79512" y="701003"/>
            <a:ext cx="8287223" cy="584775"/>
            <a:chOff x="308920" y="1537841"/>
            <a:chExt cx="8287223" cy="8618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537841"/>
              <a:ext cx="3595815" cy="86189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КОАП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547548" y="1857642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628566"/>
              <a:ext cx="3010889" cy="77117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законопроект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977419" y="163887"/>
            <a:ext cx="645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409574" y="1547428"/>
          <a:ext cx="8374893" cy="49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6399203"/>
            <a:ext cx="2709462" cy="377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1600" i="1" dirty="0" smtClean="0">
                <a:latin typeface="Times New Roman" charset="0"/>
                <a:ea typeface="Times New Roman" charset="0"/>
                <a:cs typeface="Times New Roman" charset="0"/>
              </a:rPr>
              <a:t>Прошел </a:t>
            </a:r>
            <a:r>
              <a:rPr lang="ru-RU" sz="1600" i="1" smtClean="0">
                <a:latin typeface="Times New Roman" charset="0"/>
                <a:ea typeface="Times New Roman" charset="0"/>
                <a:cs typeface="Times New Roman" charset="0"/>
              </a:rPr>
              <a:t>3е чтение (16.05.19)</a:t>
            </a:r>
            <a:endParaRPr lang="ru-RU" sz="1600" i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плана ФХД (ф.0503737)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67" y="5400676"/>
            <a:ext cx="9020433" cy="728662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исполнено плановых назначений ☞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отклонения </a:t>
            </a:r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1655" r="13243" b="25282"/>
          <a:stretch/>
        </p:blipFill>
        <p:spPr>
          <a:xfrm>
            <a:off x="123567" y="827902"/>
            <a:ext cx="8794009" cy="36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3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265109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91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441512" y="973836"/>
            <a:ext cx="8175991" cy="56685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</a:t>
            </a:r>
            <a:r>
              <a:rPr lang="ru-RU" alt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«Бюджетная информация в бухгалтерской (финансовой) отчетности»</a:t>
            </a:r>
            <a:endParaRPr lang="ru-RU" altLang="ru-RU" sz="4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0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 приказом Минфина России № </a:t>
            </a:r>
            <a:r>
              <a:rPr lang="ru-RU" alt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37н </a:t>
            </a:r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28.02.2018г</a:t>
            </a:r>
            <a:r>
              <a:rPr lang="ru-RU" alt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 в Минюсте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23.05.2018,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№51158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применение</a:t>
            </a:r>
          </a:p>
          <a:p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</a:t>
            </a:r>
            <a:r>
              <a:rPr 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4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7297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69300" y="49076"/>
            <a:ext cx="615193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92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670561" y="548640"/>
          <a:ext cx="781083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92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312328" y="795518"/>
            <a:ext cx="84206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ru-RU" sz="3200" b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  <a:r>
              <a:rPr lang="ru-RU" sz="3200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бюджетные назначения исполнения бюджета 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утвержденные показатели плана финансово-хозяйственной деятельности государственного (муниципального) бюджетного, автономного учреждения</a:t>
            </a:r>
          </a:p>
          <a:p>
            <a:pPr marL="457200" indent="-457200" algn="just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иные плановые показатели деятельности бюджетного, автономного учреждения, утвержденные на соответствующий год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0100" y="49076"/>
            <a:ext cx="564393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93</a:t>
            </a:fld>
            <a:endParaRPr lang="en-US" b="1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4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3017521" y="180248"/>
            <a:ext cx="4831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32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  <a:endParaRPr lang="ru-RU" sz="3200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43900" y="49076"/>
            <a:ext cx="640593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320" y="1097281"/>
            <a:ext cx="2834640" cy="76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Формы отчетов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6751" y="1097281"/>
            <a:ext cx="2834640" cy="76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smtClean="0">
                <a:latin typeface="Times New Roman" charset="0"/>
                <a:ea typeface="Times New Roman" charset="0"/>
                <a:cs typeface="Times New Roman" charset="0"/>
              </a:rPr>
              <a:t>Инструкция 191н,</a:t>
            </a:r>
          </a:p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Инструкция 33н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1" name="Прямая со стрелкой 10"/>
          <p:cNvCxnSpPr>
            <a:stCxn id="2" idx="3"/>
          </p:cNvCxnSpPr>
          <p:nvPr/>
        </p:nvCxnSpPr>
        <p:spPr>
          <a:xfrm>
            <a:off x="3489960" y="1478281"/>
            <a:ext cx="21031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990" y="2240280"/>
            <a:ext cx="2834640" cy="76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Состав показателей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6750" y="2008140"/>
            <a:ext cx="3207689" cy="117076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План, факт, величина и </a:t>
            </a:r>
            <a:r>
              <a:rPr lang="ru-RU" sz="2400" b="1" smtClean="0">
                <a:latin typeface="Times New Roman" charset="0"/>
                <a:ea typeface="Times New Roman" charset="0"/>
                <a:cs typeface="Times New Roman" charset="0"/>
              </a:rPr>
              <a:t>причины отклонений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543630" y="2621280"/>
            <a:ext cx="21031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040" y="3383280"/>
            <a:ext cx="2834640" cy="76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Периодичность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520440" y="3764280"/>
            <a:ext cx="21031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92471" y="3383280"/>
            <a:ext cx="3207689" cy="762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Ежеквартально, ежегодно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230" y="4782640"/>
            <a:ext cx="2834640" cy="16306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Дополнительная периодичность</a:t>
            </a:r>
            <a:r>
              <a:rPr lang="ru-RU" sz="2400" b="1" smtClean="0">
                <a:latin typeface="Times New Roman" charset="0"/>
                <a:ea typeface="Times New Roman" charset="0"/>
                <a:cs typeface="Times New Roman" charset="0"/>
              </a:rPr>
              <a:t>, дополнительные формы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543630" y="5544640"/>
            <a:ext cx="21031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5661" y="4554040"/>
            <a:ext cx="3207689" cy="18592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ГРБС (ГАД, ГАИФ) </a:t>
            </a:r>
            <a:r>
              <a:rPr lang="mr-IN" sz="24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ПБС (АД, АИФ)</a:t>
            </a:r>
          </a:p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ФО </a:t>
            </a:r>
            <a:r>
              <a:rPr lang="mr-IN" sz="24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ГРБС</a:t>
            </a:r>
          </a:p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Учредитель </a:t>
            </a:r>
            <a:r>
              <a:rPr lang="mr-IN" sz="2400" b="1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БУ, АУ</a:t>
            </a:r>
          </a:p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БУ, АУ </a:t>
            </a:r>
            <a:r>
              <a:rPr lang="mr-IN" sz="2400" b="1" dirty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 ОП</a:t>
            </a:r>
          </a:p>
        </p:txBody>
      </p:sp>
    </p:spTree>
    <p:extLst>
      <p:ext uri="{BB962C8B-B14F-4D97-AF65-F5344CB8AC3E}">
        <p14:creationId xmlns:p14="http://schemas.microsoft.com/office/powerpoint/2010/main" val="877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01240" y="180248"/>
            <a:ext cx="6339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ГРБС, ПБС, </a:t>
            </a:r>
            <a:r>
              <a:rPr lang="ru-RU" sz="2800" b="1" dirty="0" err="1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ГлАД</a:t>
            </a:r>
            <a:r>
              <a:rPr lang="ru-RU" sz="2800" b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ГАИФ, АД, АИФ</a:t>
            </a:r>
            <a:endParaRPr lang="ru-RU" sz="2800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32800" y="49076"/>
            <a:ext cx="551693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39" y="1464242"/>
            <a:ext cx="8168640" cy="5027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Отчет 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об исполнении бюджета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бюджета </a:t>
            </a:r>
            <a:r>
              <a:rPr lang="ru-RU" sz="3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(ф.0503127)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Отчет </a:t>
            </a:r>
            <a:r>
              <a:rPr lang="ru-RU" sz="3000" dirty="0">
                <a:latin typeface="Times New Roman" charset="0"/>
                <a:ea typeface="Times New Roman" charset="0"/>
                <a:cs typeface="Times New Roman" charset="0"/>
              </a:rPr>
              <a:t>о бюджетных </a:t>
            </a: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обязательствах </a:t>
            </a:r>
            <a:r>
              <a:rPr lang="ru-RU" sz="3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(ф.0503128)</a:t>
            </a:r>
            <a:endParaRPr lang="ru-RU" sz="30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spcAft>
                <a:spcPts val="1200"/>
              </a:spcAft>
              <a:buFont typeface="Wingdings" charset="2"/>
              <a:buChar char="ü"/>
            </a:pPr>
            <a:r>
              <a:rPr lang="ru-RU" sz="3000" dirty="0" smtClean="0">
                <a:latin typeface="Times New Roman" charset="0"/>
                <a:ea typeface="Times New Roman" charset="0"/>
                <a:cs typeface="Times New Roman" charset="0"/>
              </a:rPr>
              <a:t>Пояснительная за</a:t>
            </a:r>
            <a:r>
              <a:rPr lang="ru-RU" sz="3200" dirty="0" smtClean="0">
                <a:latin typeface="Times New Roman" charset="0"/>
                <a:ea typeface="Times New Roman" charset="0"/>
                <a:cs typeface="Times New Roman" charset="0"/>
              </a:rPr>
              <a:t>писка </a:t>
            </a:r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(ф.0503160)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01240" y="180248"/>
            <a:ext cx="6339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3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</a:p>
          <a:p>
            <a:pPr algn="ctr">
              <a:spcBef>
                <a:spcPct val="0"/>
              </a:spcBef>
            </a:pPr>
            <a:r>
              <a:rPr lang="ru-RU" sz="2800" b="1" dirty="0" smtClean="0">
                <a:solidFill>
                  <a:srgbClr val="C7902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БУ, АУ</a:t>
            </a:r>
            <a:endParaRPr lang="ru-RU" sz="2800" dirty="0">
              <a:solidFill>
                <a:srgbClr val="C79023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45500" y="49076"/>
            <a:ext cx="538993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39" y="1464242"/>
            <a:ext cx="8168640" cy="5027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800"/>
              </a:spcAft>
              <a:buFont typeface="Wingdings" charset="2"/>
              <a:buChar char="ü"/>
            </a:pPr>
            <a:r>
              <a:rPr lang="ru-RU" sz="3200" dirty="0">
                <a:latin typeface="Times New Roman" charset="0"/>
                <a:ea typeface="Times New Roman" charset="0"/>
                <a:cs typeface="Times New Roman" charset="0"/>
              </a:rPr>
              <a:t>Отчет об исполнении учреждением плана его финансово-хозяйственной деятельности </a:t>
            </a: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(ф.0503737)</a:t>
            </a:r>
          </a:p>
          <a:p>
            <a:pPr marL="457200" indent="-457200">
              <a:spcAft>
                <a:spcPts val="1800"/>
              </a:spcAft>
              <a:buFont typeface="Wingdings" charset="2"/>
              <a:buChar char="ü"/>
            </a:pPr>
            <a:r>
              <a:rPr lang="ru-RU" sz="3200" dirty="0">
                <a:latin typeface="Times New Roman" charset="0"/>
                <a:ea typeface="Times New Roman" charset="0"/>
                <a:cs typeface="Times New Roman" charset="0"/>
              </a:rPr>
              <a:t>Отчет об обязательствах учреждения </a:t>
            </a: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(ф.0503738)</a:t>
            </a:r>
          </a:p>
          <a:p>
            <a:pPr marL="457200" indent="-457200">
              <a:spcAft>
                <a:spcPts val="1800"/>
              </a:spcAft>
              <a:buFont typeface="Wingdings" charset="2"/>
              <a:buChar char="ü"/>
            </a:pPr>
            <a:r>
              <a:rPr lang="ru-RU" sz="3200" dirty="0">
                <a:latin typeface="Times New Roman" charset="0"/>
                <a:ea typeface="Times New Roman" charset="0"/>
                <a:cs typeface="Times New Roman" charset="0"/>
              </a:rPr>
              <a:t>Пояснительная записка к Балансу учреждения </a:t>
            </a: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(ф.0503760)</a:t>
            </a:r>
          </a:p>
        </p:txBody>
      </p:sp>
    </p:spTree>
    <p:extLst>
      <p:ext uri="{BB962C8B-B14F-4D97-AF65-F5344CB8AC3E}">
        <p14:creationId xmlns:p14="http://schemas.microsoft.com/office/powerpoint/2010/main" val="21216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1646249" y="5285509"/>
            <a:ext cx="6797039" cy="5847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Бюджетная информация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43288" y="49076"/>
            <a:ext cx="541205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18" y="685435"/>
            <a:ext cx="7696201" cy="23000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8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Бухгалтерский баланс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Aft>
                <a:spcPts val="1800"/>
              </a:spcAft>
            </a:pPr>
            <a:r>
              <a:rPr lang="ru-RU" sz="32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 </a:t>
            </a:r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 финансовых результатах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Aft>
                <a:spcPts val="18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 о движении денежных средств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5400000">
            <a:off x="3672054" y="3763496"/>
            <a:ext cx="2043728" cy="487680"/>
          </a:xfrm>
          <a:prstGeom prst="rightArrow">
            <a:avLst/>
          </a:prstGeom>
          <a:solidFill>
            <a:srgbClr val="C79023"/>
          </a:solidFill>
          <a:ln>
            <a:solidFill>
              <a:srgbClr val="C79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множение 4"/>
          <p:cNvSpPr/>
          <p:nvPr/>
        </p:nvSpPr>
        <p:spPr>
          <a:xfrm>
            <a:off x="3863337" y="3199431"/>
            <a:ext cx="1661162" cy="1314630"/>
          </a:xfrm>
          <a:prstGeom prst="mathMultiply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56600" y="49076"/>
            <a:ext cx="627893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115023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Пояснительная записка (ф.0503160)</a:t>
            </a:r>
            <a:endParaRPr lang="ru-RU" sz="22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94360" y="944880"/>
            <a:ext cx="8138582" cy="5737860"/>
            <a:chOff x="594360" y="944880"/>
            <a:chExt cx="8138582" cy="5737860"/>
          </a:xfrm>
        </p:grpSpPr>
        <p:sp>
          <p:nvSpPr>
            <p:cNvPr id="3" name="TextBox 2"/>
            <p:cNvSpPr txBox="1"/>
            <p:nvPr/>
          </p:nvSpPr>
          <p:spPr>
            <a:xfrm>
              <a:off x="594360" y="944880"/>
              <a:ext cx="8138582" cy="533400"/>
            </a:xfrm>
            <a:prstGeom prst="rect">
              <a:avLst/>
            </a:prstGeom>
            <a:noFill/>
            <a:ln w="38100" cmpd="dbl">
              <a:solidFill>
                <a:srgbClr val="C00000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Отчеты, входящие в ПЗ и содержащие бюджетную информацию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1371600" y="1463040"/>
              <a:ext cx="0" cy="4572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94360" y="1920240"/>
              <a:ext cx="3253831" cy="926739"/>
            </a:xfrm>
            <a:prstGeom prst="rect">
              <a:avLst/>
            </a:prstGeom>
            <a:noFill/>
            <a:ln w="38100" cmpd="dbl">
              <a:solidFill>
                <a:srgbClr val="C79023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Сведения об исполнении 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бюджета (ф.0503164)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79111" y="1920239"/>
              <a:ext cx="3253831" cy="1260021"/>
            </a:xfrm>
            <a:prstGeom prst="rect">
              <a:avLst/>
            </a:prstGeom>
            <a:noFill/>
            <a:ln w="38100" cmpd="dbl">
              <a:solidFill>
                <a:srgbClr val="C79023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Сведения об исполнении текстовых статей закона (решения) </a:t>
              </a:r>
              <a:r>
                <a:rPr lang="ru-RU" sz="2000" b="1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 </a:t>
              </a:r>
              <a:r>
                <a:rPr lang="ru-RU" sz="2000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бюджете (Таблица №3)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7829595" y="1478280"/>
              <a:ext cx="34245" cy="50219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838200" y="2846979"/>
              <a:ext cx="0" cy="51816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838200" y="3365139"/>
              <a:ext cx="381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219200" y="3046549"/>
              <a:ext cx="3520440" cy="1022530"/>
            </a:xfrm>
            <a:prstGeom prst="rect">
              <a:avLst/>
            </a:prstGeom>
            <a:noFill/>
            <a:ln w="38100" cmpd="dbl">
              <a:solidFill>
                <a:srgbClr val="0070C0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ПБС </a:t>
              </a:r>
              <a:r>
                <a:rPr lang="mr-IN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на основании Отчета об исполнении бюджета ГРБС (ф.0503127)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402080" y="4069080"/>
              <a:ext cx="0" cy="51816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>
              <a:off x="1371600" y="4587240"/>
              <a:ext cx="381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52600" y="4244340"/>
              <a:ext cx="4572000" cy="1089660"/>
            </a:xfrm>
            <a:prstGeom prst="rect">
              <a:avLst/>
            </a:prstGeom>
            <a:noFill/>
            <a:ln w="38100" cmpd="dbl">
              <a:solidFill>
                <a:srgbClr val="0070C0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ГРБС </a:t>
              </a:r>
              <a:r>
                <a:rPr lang="mr-IN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на основании консолидированных Сведений об исполнении бюджета ПБС(ф.0503164)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147906" y="5334000"/>
              <a:ext cx="0" cy="51816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/>
            <p:nvPr/>
          </p:nvCxnSpPr>
          <p:spPr>
            <a:xfrm>
              <a:off x="2147906" y="5852160"/>
              <a:ext cx="3810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28906" y="5593080"/>
              <a:ext cx="5106334" cy="1089660"/>
            </a:xfrm>
            <a:prstGeom prst="rect">
              <a:avLst/>
            </a:prstGeom>
            <a:noFill/>
            <a:ln w="38100" cmpd="dbl">
              <a:solidFill>
                <a:srgbClr val="0070C0"/>
              </a:solidFill>
              <a:prstDash val="sysDot"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dirty="0" err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ГлАД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lang="mr-IN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–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на основании консолидированных Сведений об исполнении бюджета администратора (ф.0503164)</a:t>
              </a:r>
              <a:endParaRPr 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58200" y="49076"/>
            <a:ext cx="685800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8386" y="115023"/>
            <a:ext cx="6554556" cy="598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Сведения об исполнении бюджета (ф.0503164)</a:t>
            </a:r>
            <a:endParaRPr lang="ru-RU" sz="22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32003" r="53832" b="10795"/>
          <a:stretch/>
        </p:blipFill>
        <p:spPr>
          <a:xfrm>
            <a:off x="350520" y="929640"/>
            <a:ext cx="5859710" cy="49682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59680" y="713379"/>
            <a:ext cx="3924813" cy="2288902"/>
          </a:xfrm>
          <a:prstGeom prst="wedgeRoundRectCallout">
            <a:avLst>
              <a:gd name="adj1" fmla="val -89313"/>
              <a:gd name="adj2" fmla="val 15507"/>
              <a:gd name="adj3" fmla="val 16667"/>
            </a:avLst>
          </a:prstGeom>
          <a:solidFill>
            <a:schemeClr val="bg1"/>
          </a:solidFill>
          <a:ln w="28575">
            <a:solidFill>
              <a:srgbClr val="077A3E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Прогнозные данные по доходам Распределения доходов ФБ (ф.0501096):</a:t>
            </a: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Графа 4 = год</a:t>
            </a: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Гр.5 + Гр.9 = 6 месяцев</a:t>
            </a:r>
          </a:p>
          <a:p>
            <a:pPr marL="14288" algn="ctr"/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Гр.5 + Гр.9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+ Гр.13 = 9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месяцев</a:t>
            </a:r>
          </a:p>
          <a:p>
            <a:pPr algn="ctr"/>
            <a:endParaRPr lang="ru-RU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9680" y="3837578"/>
            <a:ext cx="3924813" cy="2288902"/>
          </a:xfrm>
          <a:prstGeom prst="wedgeRoundRectCallout">
            <a:avLst>
              <a:gd name="adj1" fmla="val -90090"/>
              <a:gd name="adj2" fmla="val -89693"/>
              <a:gd name="adj3" fmla="val 16667"/>
            </a:avLst>
          </a:prstGeom>
          <a:solidFill>
            <a:schemeClr val="bg1"/>
          </a:solidFill>
          <a:ln w="28575">
            <a:solidFill>
              <a:srgbClr val="077A3E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Отклонения по расходам:</a:t>
            </a:r>
          </a:p>
          <a:p>
            <a:pPr algn="ctr"/>
            <a:endParaRPr lang="ru-RU" sz="2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1 квартал </a:t>
            </a:r>
            <a:r>
              <a:rPr lang="mr-IN" sz="2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менее 20%</a:t>
            </a: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Полугодие </a:t>
            </a:r>
            <a:r>
              <a:rPr lang="mr-IN" sz="2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менее 45%</a:t>
            </a: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9 месяцев </a:t>
            </a:r>
            <a:r>
              <a:rPr lang="mr-IN" sz="2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менее 70%</a:t>
            </a:r>
          </a:p>
          <a:p>
            <a:pPr algn="ctr"/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Год </a:t>
            </a:r>
            <a:r>
              <a:rPr lang="mr-IN" sz="20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менее 95%</a:t>
            </a:r>
          </a:p>
          <a:p>
            <a:pPr algn="ctr"/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28691</TotalTime>
  <Words>6202</Words>
  <Application>Microsoft Office PowerPoint</Application>
  <PresentationFormat>Экран (4:3)</PresentationFormat>
  <Paragraphs>1294</Paragraphs>
  <Slides>103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103</vt:i4>
      </vt:variant>
    </vt:vector>
  </HeadingPairs>
  <TitlesOfParts>
    <vt:vector size="113" baseType="lpstr">
      <vt:lpstr>Arial</vt:lpstr>
      <vt:lpstr>Arial Narrow</vt:lpstr>
      <vt:lpstr>Bookman Old Style</vt:lpstr>
      <vt:lpstr>Calibri</vt:lpstr>
      <vt:lpstr>DINPro-Light</vt:lpstr>
      <vt:lpstr>Mangal</vt:lpstr>
      <vt:lpstr>Noteworthy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Admin</cp:lastModifiedBy>
  <cp:revision>1679</cp:revision>
  <cp:lastPrinted>2018-11-14T09:10:42Z</cp:lastPrinted>
  <dcterms:created xsi:type="dcterms:W3CDTF">2014-05-13T07:16:38Z</dcterms:created>
  <dcterms:modified xsi:type="dcterms:W3CDTF">2019-06-01T05:52:47Z</dcterms:modified>
</cp:coreProperties>
</file>