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83" r:id="rId3"/>
    <p:sldId id="284" r:id="rId4"/>
    <p:sldId id="287" r:id="rId5"/>
    <p:sldId id="300" r:id="rId6"/>
    <p:sldId id="293" r:id="rId7"/>
    <p:sldId id="285" r:id="rId8"/>
    <p:sldId id="301" r:id="rId9"/>
    <p:sldId id="292" r:id="rId10"/>
    <p:sldId id="302" r:id="rId11"/>
    <p:sldId id="303" r:id="rId12"/>
    <p:sldId id="286" r:id="rId13"/>
    <p:sldId id="299" r:id="rId14"/>
  </p:sldIdLst>
  <p:sldSz cx="9906000" cy="6858000" type="A4"/>
  <p:notesSz cx="9918700" cy="6819900"/>
  <p:defaultTextStyle>
    <a:defPPr>
      <a:defRPr lang="ru-RU"/>
    </a:defPPr>
    <a:lvl1pPr marL="0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0136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0271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50407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00544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50678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00815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50951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01086" algn="l" defTabSz="170027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11" userDrawn="1">
          <p15:clr>
            <a:srgbClr val="A4A3A4"/>
          </p15:clr>
        </p15:guide>
        <p15:guide id="3" orient="horz" pos="6087">
          <p15:clr>
            <a:srgbClr val="A4A3A4"/>
          </p15:clr>
        </p15:guide>
        <p15:guide id="4" pos="36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283BD"/>
    <a:srgbClr val="11437F"/>
    <a:srgbClr val="7B58A7"/>
    <a:srgbClr val="0066CC"/>
    <a:srgbClr val="B8C0D2"/>
    <a:srgbClr val="D3DBEC"/>
    <a:srgbClr val="99A9C8"/>
    <a:srgbClr val="2C94AF"/>
    <a:srgbClr val="2D9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9541" autoAdjust="0"/>
  </p:normalViewPr>
  <p:slideViewPr>
    <p:cSldViewPr>
      <p:cViewPr varScale="1">
        <p:scale>
          <a:sx n="113" d="100"/>
          <a:sy n="113" d="100"/>
        </p:scale>
        <p:origin x="1416" y="96"/>
      </p:cViewPr>
      <p:guideLst>
        <p:guide orient="horz" pos="4565"/>
        <p:guide pos="3411"/>
        <p:guide orient="horz" pos="6087"/>
        <p:guide pos="36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17504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r">
              <a:defRPr sz="2200"/>
            </a:lvl1pPr>
          </a:lstStyle>
          <a:p>
            <a:fld id="{B319EF66-CBD7-4FA5-874F-C15789B855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17504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r">
              <a:defRPr sz="2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504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8825" y="854075"/>
            <a:ext cx="3321050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859" tIns="84929" rIns="169859" bIns="849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326" y="3283161"/>
            <a:ext cx="7936052" cy="2685921"/>
          </a:xfrm>
          <a:prstGeom prst="rect">
            <a:avLst/>
          </a:prstGeom>
        </p:spPr>
        <p:txBody>
          <a:bodyPr vert="horz" lIns="169859" tIns="84929" rIns="169859" bIns="849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504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50136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700271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50407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400544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250678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100815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50951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801086" algn="l" defTabSz="17002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5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6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6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71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4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1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3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3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1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854075"/>
            <a:ext cx="3321050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0068" y="1818515"/>
            <a:ext cx="693420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58" y="46980"/>
            <a:ext cx="4704349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20"/>
            <a:ext cx="9906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40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89EE-B315-4883-B7AE-8E5294C38761}" type="datetime1">
              <a:rPr lang="en-US" smtClean="0"/>
              <a:t>6/14/2022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4714-8798-4CB3-BBC7-25A833A5C835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518528" y="6394484"/>
            <a:ext cx="2278381" cy="32316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58" y="46980"/>
            <a:ext cx="4704349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530120"/>
            <a:ext cx="9906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676" y="3233856"/>
            <a:ext cx="65132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3" y="4912541"/>
            <a:ext cx="45885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1" y="6377944"/>
            <a:ext cx="316992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5" y="6377941"/>
            <a:ext cx="227838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5B58-F5E9-45A2-9FCA-BA77885BB812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18528" y="6394484"/>
            <a:ext cx="227838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1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6" y="84550"/>
            <a:ext cx="1519310" cy="731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hf hdr="0" ftr="0" dt="0"/>
  <p:txStyles>
    <p:titleStyle>
      <a:lvl1pPr>
        <a:defRPr sz="38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50702">
        <a:defRPr>
          <a:latin typeface="+mn-lt"/>
          <a:ea typeface="+mn-ea"/>
          <a:cs typeface="+mn-cs"/>
        </a:defRPr>
      </a:lvl2pPr>
      <a:lvl3pPr marL="1701406">
        <a:defRPr>
          <a:latin typeface="+mn-lt"/>
          <a:ea typeface="+mn-ea"/>
          <a:cs typeface="+mn-cs"/>
        </a:defRPr>
      </a:lvl3pPr>
      <a:lvl4pPr marL="2552107">
        <a:defRPr>
          <a:latin typeface="+mn-lt"/>
          <a:ea typeface="+mn-ea"/>
          <a:cs typeface="+mn-cs"/>
        </a:defRPr>
      </a:lvl4pPr>
      <a:lvl5pPr marL="3402809">
        <a:defRPr>
          <a:latin typeface="+mn-lt"/>
          <a:ea typeface="+mn-ea"/>
          <a:cs typeface="+mn-cs"/>
        </a:defRPr>
      </a:lvl5pPr>
      <a:lvl6pPr marL="4253514">
        <a:defRPr>
          <a:latin typeface="+mn-lt"/>
          <a:ea typeface="+mn-ea"/>
          <a:cs typeface="+mn-cs"/>
        </a:defRPr>
      </a:lvl6pPr>
      <a:lvl7pPr marL="5104216">
        <a:defRPr>
          <a:latin typeface="+mn-lt"/>
          <a:ea typeface="+mn-ea"/>
          <a:cs typeface="+mn-cs"/>
        </a:defRPr>
      </a:lvl7pPr>
      <a:lvl8pPr marL="5954918">
        <a:defRPr>
          <a:latin typeface="+mn-lt"/>
          <a:ea typeface="+mn-ea"/>
          <a:cs typeface="+mn-cs"/>
        </a:defRPr>
      </a:lvl8pPr>
      <a:lvl9pPr marL="680562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50702">
        <a:defRPr>
          <a:latin typeface="+mn-lt"/>
          <a:ea typeface="+mn-ea"/>
          <a:cs typeface="+mn-cs"/>
        </a:defRPr>
      </a:lvl2pPr>
      <a:lvl3pPr marL="1701406">
        <a:defRPr>
          <a:latin typeface="+mn-lt"/>
          <a:ea typeface="+mn-ea"/>
          <a:cs typeface="+mn-cs"/>
        </a:defRPr>
      </a:lvl3pPr>
      <a:lvl4pPr marL="2552107">
        <a:defRPr>
          <a:latin typeface="+mn-lt"/>
          <a:ea typeface="+mn-ea"/>
          <a:cs typeface="+mn-cs"/>
        </a:defRPr>
      </a:lvl4pPr>
      <a:lvl5pPr marL="3402809">
        <a:defRPr>
          <a:latin typeface="+mn-lt"/>
          <a:ea typeface="+mn-ea"/>
          <a:cs typeface="+mn-cs"/>
        </a:defRPr>
      </a:lvl5pPr>
      <a:lvl6pPr marL="4253514">
        <a:defRPr>
          <a:latin typeface="+mn-lt"/>
          <a:ea typeface="+mn-ea"/>
          <a:cs typeface="+mn-cs"/>
        </a:defRPr>
      </a:lvl6pPr>
      <a:lvl7pPr marL="5104216">
        <a:defRPr>
          <a:latin typeface="+mn-lt"/>
          <a:ea typeface="+mn-ea"/>
          <a:cs typeface="+mn-cs"/>
        </a:defRPr>
      </a:lvl7pPr>
      <a:lvl8pPr marL="5954918">
        <a:defRPr>
          <a:latin typeface="+mn-lt"/>
          <a:ea typeface="+mn-ea"/>
          <a:cs typeface="+mn-cs"/>
        </a:defRPr>
      </a:lvl8pPr>
      <a:lvl9pPr marL="680562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">
            <a:extLst>
              <a:ext uri="{FF2B5EF4-FFF2-40B4-BE49-F238E27FC236}">
                <a16:creationId xmlns:a16="http://schemas.microsoft.com/office/drawing/2014/main" xmlns="" id="{354D7B8C-231E-4D01-819B-3586090F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2362200"/>
            <a:ext cx="8197587" cy="16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Оптимизация состава и форм отчетности по казначейскому обслуживанию, представляемой органами Федерального казначейства финансовым органам бюджетов субъектов Российской Федерации (местных бюджетов) и органам управления государственными внебюджетными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фондами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xmlns="" id="{354D7B8C-231E-4D01-819B-3586090F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0"/>
            <a:ext cx="8197587" cy="8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Начальник Управления бюджетного учета и отчетности 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казначейства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Кривенец Анна Николаевна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253109" y="97311"/>
            <a:ext cx="7543800" cy="855189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r="43538" b="43228"/>
          <a:stretch/>
        </p:blipFill>
        <p:spPr bwMode="auto">
          <a:xfrm>
            <a:off x="76200" y="914401"/>
            <a:ext cx="72390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r="51564" b="42243"/>
          <a:stretch/>
        </p:blipFill>
        <p:spPr bwMode="auto">
          <a:xfrm>
            <a:off x="93133" y="3581400"/>
            <a:ext cx="72220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Левая фигурная скобка 14"/>
          <p:cNvSpPr/>
          <p:nvPr/>
        </p:nvSpPr>
        <p:spPr>
          <a:xfrm rot="10800000">
            <a:off x="7315200" y="1066800"/>
            <a:ext cx="267490" cy="24384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7315201" y="3733800"/>
            <a:ext cx="267490" cy="2937932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96200" y="1219200"/>
            <a:ext cx="2057400" cy="21336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поступления средств учреждений в разрезе кодов доходов по бюджетной классификации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учреждений и видов финансового обеспечения</a:t>
            </a: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96200" y="3733800"/>
            <a:ext cx="2057400" cy="26670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выбытия средств учреждений в разрезе кодов расходов по бюджетной классификации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учреждений и видов финансового обеспечения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результат казначейского обслуживания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дефицит/профицит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25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7" r="51698" b="46750"/>
          <a:stretch/>
        </p:blipFill>
        <p:spPr bwMode="auto">
          <a:xfrm>
            <a:off x="76201" y="914401"/>
            <a:ext cx="723899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0800000">
            <a:off x="7315200" y="1066800"/>
            <a:ext cx="267490" cy="24384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0800000">
            <a:off x="7315201" y="3733800"/>
            <a:ext cx="267490" cy="18288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96200" y="1143000"/>
            <a:ext cx="2057400" cy="22098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источниками финансирования дефицита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кодов источников финансирования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 по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учреждений и видов финансового обеспечения</a:t>
            </a: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96200" y="3733800"/>
            <a:ext cx="2057400" cy="17526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изменение остатков по внутренним расчетам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учреждений и видов финансового обеспечения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 r="51604" b="39118"/>
          <a:stretch/>
        </p:blipFill>
        <p:spPr bwMode="auto">
          <a:xfrm>
            <a:off x="76200" y="3581400"/>
            <a:ext cx="721994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253109" y="97311"/>
            <a:ext cx="7543800" cy="855189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338" y="990600"/>
            <a:ext cx="240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2023 года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002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900" y="1002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8200" y="1589170"/>
            <a:ext cx="2590800" cy="1192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«Перевод» первого субъекта РФ на перспективные формы отчетности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732519" y="3009900"/>
            <a:ext cx="762000" cy="228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77000" y="1627270"/>
            <a:ext cx="2667000" cy="1192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«Перевод»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 субъекта РФ на перспективные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отчетности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33600" y="4914900"/>
            <a:ext cx="12192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ТФОМС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6300" y="4914900"/>
            <a:ext cx="11811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590800" y="228599"/>
            <a:ext cx="7162800" cy="357984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Поэтапный переход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«перспективным» формам отчетности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066800" y="3390900"/>
            <a:ext cx="2057400" cy="97156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«Новые» формы отчетности по казначейскому обслуживанию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300" y="5448300"/>
            <a:ext cx="11811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133600" y="5448300"/>
            <a:ext cx="12192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1942705" y="3504805"/>
            <a:ext cx="267490" cy="20955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447519" y="3009900"/>
            <a:ext cx="762000" cy="228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48600" y="4914900"/>
            <a:ext cx="12192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ТФОМС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91300" y="4914900"/>
            <a:ext cx="11811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781800" y="3390900"/>
            <a:ext cx="2057400" cy="97156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«Новые» формы отчетности по казначейскому обслуживанию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91300" y="5448300"/>
            <a:ext cx="11811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48600" y="5448300"/>
            <a:ext cx="1219200" cy="41910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7657705" y="3504805"/>
            <a:ext cx="267490" cy="20955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cxnSp>
        <p:nvCxnSpPr>
          <p:cNvPr id="46" name="Соединительная линия уступом 45"/>
          <p:cNvCxnSpPr/>
          <p:nvPr/>
        </p:nvCxnSpPr>
        <p:spPr>
          <a:xfrm>
            <a:off x="3581400" y="2209800"/>
            <a:ext cx="2819400" cy="12700"/>
          </a:xfrm>
          <a:prstGeom prst="bentConnector3">
            <a:avLst>
              <a:gd name="adj1" fmla="val 50000"/>
            </a:avLst>
          </a:prstGeom>
          <a:ln w="31750">
            <a:gradFill flip="none" rotWithShape="1">
              <a:gsLst>
                <a:gs pos="45000">
                  <a:schemeClr val="tx2">
                    <a:lumMod val="60000"/>
                    <a:lumOff val="40000"/>
                  </a:schemeClr>
                </a:gs>
                <a:gs pos="54000">
                  <a:schemeClr val="tx2">
                    <a:lumMod val="50000"/>
                  </a:schemeClr>
                </a:gs>
              </a:gsLst>
              <a:lin ang="2700000" scaled="1"/>
              <a:tileRect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81400" y="2209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переход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4600" y="2861733"/>
            <a:ext cx="4800599" cy="10676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">
            <a:extLst>
              <a:ext uri="{FF2B5EF4-FFF2-40B4-BE49-F238E27FC236}">
                <a16:creationId xmlns:a16="http://schemas.microsoft.com/office/drawing/2014/main" xmlns="" id="{354D7B8C-231E-4D01-819B-3586090F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651" y="153270"/>
            <a:ext cx="8197587" cy="3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Отчетность, представляемая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финансовым органам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99848"/>
              </p:ext>
            </p:extLst>
          </p:nvPr>
        </p:nvGraphicFramePr>
        <p:xfrm>
          <a:off x="228600" y="990600"/>
          <a:ext cx="95250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352800"/>
                <a:gridCol w="2209800"/>
                <a:gridCol w="2286000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отчетности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«Действующие»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отчетности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«Перспективные» формы месячной отчетности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данным казначейского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 (191н)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лицевых и казначейских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счетов (21н)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Отчетность по казначейскому обслуживанию исполнения бюджетов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операциям кассового обслуживания исполнения бюджета (ф. 0503150)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по поступлениям и выбытиям (ф. 0503151)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по заключению счетов бюджетного учета отчетного финансового года (ф. 0503110)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кассовых поступлениях и выбытиях (ф. 0503152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по операциям со средствами бюджета (ф. 0531857)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по операциям со средствами консолидированного бюджета (ф. 0531858)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  <a:r>
                        <a:rPr lang="ru-RU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казначейском обслуживании исполнения бюджетов бюджетной системы Российской </a:t>
                      </a:r>
                      <a:r>
                        <a:rPr lang="ru-RU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</a:p>
                    <a:p>
                      <a:endParaRPr lang="ru-RU" sz="1200" b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казначейском обслуживании исполнения бюджетов бюджетной системы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193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Отчетность по казначейскому обслуживанию операций со средствами бюджетных</a:t>
                      </a:r>
                      <a:r>
                        <a:rPr lang="en-US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автономных учреждений</a:t>
                      </a:r>
                      <a:r>
                        <a:rPr lang="ru-RU" sz="12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участников казначейского сопровождения и получателей средств из бюджета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 по операциям со средствами бюджетных, автономных учреждений и иных юридических лиц (ф. 0503154)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поступлении и выбытии средств бюджетных, автономных учреждений и иных юридических лиц (ф. 0503155)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по заключению счетов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 0503111)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0800000">
            <a:off x="5638801" y="3326920"/>
            <a:ext cx="267490" cy="2235679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019800" y="2667003"/>
            <a:ext cx="1600200" cy="297179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остатки средств бюджета на начало года и на отчетную дату в разрезе аналитических кодов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остатки средств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временном распоряжении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года и на отчетную дату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382000" y="3581403"/>
            <a:ext cx="1371600" cy="114299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на казначейских счетах</a:t>
            </a:r>
          </a:p>
        </p:txBody>
      </p:sp>
      <p:sp>
        <p:nvSpPr>
          <p:cNvPr id="7" name="Равно 6"/>
          <p:cNvSpPr/>
          <p:nvPr/>
        </p:nvSpPr>
        <p:spPr>
          <a:xfrm>
            <a:off x="7772400" y="3962400"/>
            <a:ext cx="533400" cy="381000"/>
          </a:xfrm>
          <a:prstGeom prst="mathEqual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590800" y="228599"/>
            <a:ext cx="7162800" cy="606586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казначейском обслуживании исполнения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67083" b="41719"/>
          <a:stretch/>
        </p:blipFill>
        <p:spPr bwMode="auto">
          <a:xfrm>
            <a:off x="93133" y="1040921"/>
            <a:ext cx="5545667" cy="44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0800000">
            <a:off x="6858000" y="1143000"/>
            <a:ext cx="267490" cy="23622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590800" y="228599"/>
            <a:ext cx="7162800" cy="606586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казначейском обслуживании исполнения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</a:t>
            </a: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391400" y="1371600"/>
            <a:ext cx="2286000" cy="18288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поступления средств бюджета в разрезе кодов доходов по бюджетной классификации и аналитических кодов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2" y="914400"/>
            <a:ext cx="6391275" cy="2667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 rot="10800000">
            <a:off x="6858000" y="3810000"/>
            <a:ext cx="267490" cy="27432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391400" y="3886200"/>
            <a:ext cx="2286000" cy="2438399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выбытия средств бюджета в разрезе кодов расходов по бюджетной классификации и аналитических кодов, а также результат казначейского обслуживания исполнения бюджета (дефицит/профицит)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r="56415" b="42474"/>
          <a:stretch/>
        </p:blipFill>
        <p:spPr bwMode="auto">
          <a:xfrm>
            <a:off x="533400" y="3657600"/>
            <a:ext cx="61722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0800000">
            <a:off x="6819110" y="1143000"/>
            <a:ext cx="267490" cy="259080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239000" y="1143000"/>
            <a:ext cx="2438400" cy="24384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операции с источниками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 в разрезе кодов источников финансирования дефицита бюджета по бюджетной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операции со средствами во временном распоряжении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 rot="10800000">
            <a:off x="6819110" y="4114800"/>
            <a:ext cx="267490" cy="1295399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239000" y="4038601"/>
            <a:ext cx="2438400" cy="16764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изменение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внутренним расчетам в разрезе видов деятельности (бюджетная деятельность,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временном распоряжении)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5" r="67783" b="53962"/>
          <a:stretch/>
        </p:blipFill>
        <p:spPr bwMode="auto">
          <a:xfrm>
            <a:off x="533400" y="914400"/>
            <a:ext cx="624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6324600" cy="2971800"/>
          </a:xfrm>
          <a:prstGeom prst="rect">
            <a:avLst/>
          </a:prstGeom>
        </p:spPr>
      </p:pic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590800" y="228599"/>
            <a:ext cx="7162800" cy="606586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казначейском обслуживании исполнения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1499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362200" y="228600"/>
            <a:ext cx="7467600" cy="606586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отчет о казначейском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обслуживании</a:t>
            </a:r>
          </a:p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бюджетной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Российской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0800000">
            <a:off x="5867401" y="2286000"/>
            <a:ext cx="267490" cy="4495799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248400" y="3048003"/>
            <a:ext cx="1600200" cy="297179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остатки средств бюджетов на начало года и на отчетную дату в разрезе аналитических кодов 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 и на отчетную дату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382000" y="3962403"/>
            <a:ext cx="1371600" cy="114299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на казначейских счетах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7848600" y="4343400"/>
            <a:ext cx="533400" cy="381000"/>
          </a:xfrm>
          <a:prstGeom prst="mathEqual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61458" b="12117"/>
          <a:stretch/>
        </p:blipFill>
        <p:spPr bwMode="auto">
          <a:xfrm>
            <a:off x="96744" y="941717"/>
            <a:ext cx="5770655" cy="58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6200000">
            <a:off x="4807930" y="-1912328"/>
            <a:ext cx="267490" cy="9730947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200" y="3200400"/>
            <a:ext cx="9730947" cy="282335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поступления средств бюджетов 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 доходов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бюджетной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792480" y="1097571"/>
            <a:ext cx="267490" cy="9654750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57200" y="6172200"/>
            <a:ext cx="8915400" cy="4572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выбытия средств бюджетов 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 расходов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бюджетной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результат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обслуживания исполнения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(дефицит/профицит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r="9057" b="56226"/>
          <a:stretch/>
        </p:blipFill>
        <p:spPr bwMode="auto">
          <a:xfrm>
            <a:off x="76200" y="914400"/>
            <a:ext cx="975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8958" b="51481"/>
          <a:stretch/>
        </p:blipFill>
        <p:spPr bwMode="auto">
          <a:xfrm>
            <a:off x="76200" y="3505200"/>
            <a:ext cx="97309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362200" y="228600"/>
            <a:ext cx="7467600" cy="606586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отчет о казначейском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обслуживании</a:t>
            </a:r>
          </a:p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бюджетной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Российской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6200000">
            <a:off x="4807930" y="-1912328"/>
            <a:ext cx="267490" cy="9730947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 r="9057" b="54815"/>
          <a:stretch/>
        </p:blipFill>
        <p:spPr bwMode="auto">
          <a:xfrm>
            <a:off x="76200" y="939512"/>
            <a:ext cx="9730950" cy="18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3" r="9017" b="46100"/>
          <a:stretch/>
        </p:blipFill>
        <p:spPr bwMode="auto">
          <a:xfrm>
            <a:off x="76199" y="3695700"/>
            <a:ext cx="973094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6193237" y="1668861"/>
            <a:ext cx="267490" cy="6910387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174067" y="5367867"/>
            <a:ext cx="4343400" cy="457200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Отражается изменение остатков по внутренним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расчетам по средствам бюджетов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200" y="3200399"/>
            <a:ext cx="9730947" cy="423333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операции с источниками финансирования дефицита бюджета в разрезе кодов источников финансирования дефицита бюджета по бюджетной классификации и аналитических кодов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362200" y="228600"/>
            <a:ext cx="7467600" cy="606586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отчет о казначейском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обслуживании</a:t>
            </a:r>
          </a:p>
          <a:p>
            <a:pPr algn="r" eaLnBrk="0" hangingPunct="0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бюджетной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Российской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 rot="10800000">
            <a:off x="5638800" y="2743198"/>
            <a:ext cx="267490" cy="3651285"/>
          </a:xfrm>
          <a:prstGeom prst="leftBrace">
            <a:avLst>
              <a:gd name="adj1" fmla="val 71637"/>
              <a:gd name="adj2" fmla="val 50192"/>
            </a:avLst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381999" y="3581403"/>
            <a:ext cx="1371600" cy="114299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на казначейских счетах</a:t>
            </a:r>
          </a:p>
        </p:txBody>
      </p:sp>
      <p:sp>
        <p:nvSpPr>
          <p:cNvPr id="13" name="Равно 12"/>
          <p:cNvSpPr/>
          <p:nvPr/>
        </p:nvSpPr>
        <p:spPr>
          <a:xfrm>
            <a:off x="7772399" y="3962400"/>
            <a:ext cx="533400" cy="381000"/>
          </a:xfrm>
          <a:prstGeom prst="mathEqual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253109" y="97311"/>
            <a:ext cx="7543800" cy="855189"/>
          </a:xfrm>
          <a:prstGeom prst="roundRect">
            <a:avLst>
              <a:gd name="adj" fmla="val 30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 r="62916" b="21929"/>
          <a:stretch/>
        </p:blipFill>
        <p:spPr bwMode="auto">
          <a:xfrm>
            <a:off x="121118" y="1066800"/>
            <a:ext cx="5441482" cy="536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019799" y="2667003"/>
            <a:ext cx="1600200" cy="2971797"/>
          </a:xfrm>
          <a:prstGeom prst="roundRect">
            <a:avLst>
              <a:gd name="adj" fmla="val 3010"/>
            </a:avLst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остатки средств учреждений на начало года и на отчетную дату в разрезе видов учреждений и видов финансового обеспечения (средств)</a:t>
            </a:r>
          </a:p>
        </p:txBody>
      </p:sp>
    </p:spTree>
    <p:extLst>
      <p:ext uri="{BB962C8B-B14F-4D97-AF65-F5344CB8AC3E}">
        <p14:creationId xmlns:p14="http://schemas.microsoft.com/office/powerpoint/2010/main" val="23301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16319</TotalTime>
  <Words>820</Words>
  <Application>Microsoft Office PowerPoint</Application>
  <PresentationFormat>Лист A4 (210x297 мм)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Кривенец Анна Николаевна</cp:lastModifiedBy>
  <cp:revision>458</cp:revision>
  <cp:lastPrinted>2021-01-26T07:45:35Z</cp:lastPrinted>
  <dcterms:created xsi:type="dcterms:W3CDTF">2019-07-31T16:47:50Z</dcterms:created>
  <dcterms:modified xsi:type="dcterms:W3CDTF">2022-06-14T13:46:55Z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