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830" r:id="rId2"/>
    <p:sldMasterId id="2147483874" r:id="rId3"/>
  </p:sldMasterIdLst>
  <p:notesMasterIdLst>
    <p:notesMasterId r:id="rId28"/>
  </p:notesMasterIdLst>
  <p:handoutMasterIdLst>
    <p:handoutMasterId r:id="rId29"/>
  </p:handoutMasterIdLst>
  <p:sldIdLst>
    <p:sldId id="1975" r:id="rId4"/>
    <p:sldId id="2038" r:id="rId5"/>
    <p:sldId id="2039" r:id="rId6"/>
    <p:sldId id="2041" r:id="rId7"/>
    <p:sldId id="2042" r:id="rId8"/>
    <p:sldId id="2120" r:id="rId9"/>
    <p:sldId id="2131" r:id="rId10"/>
    <p:sldId id="2134" r:id="rId11"/>
    <p:sldId id="2121" r:id="rId12"/>
    <p:sldId id="2122" r:id="rId13"/>
    <p:sldId id="1984" r:id="rId14"/>
    <p:sldId id="2132" r:id="rId15"/>
    <p:sldId id="2133" r:id="rId16"/>
    <p:sldId id="2135" r:id="rId17"/>
    <p:sldId id="2049" r:id="rId18"/>
    <p:sldId id="2123" r:id="rId19"/>
    <p:sldId id="2124" r:id="rId20"/>
    <p:sldId id="2125" r:id="rId21"/>
    <p:sldId id="2136" r:id="rId22"/>
    <p:sldId id="2127" r:id="rId23"/>
    <p:sldId id="2128" r:id="rId24"/>
    <p:sldId id="2064" r:id="rId25"/>
    <p:sldId id="2065" r:id="rId26"/>
    <p:sldId id="2045" r:id="rId27"/>
  </p:sldIdLst>
  <p:sldSz cx="9144000" cy="6858000" type="screen4x3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FFFF99"/>
    <a:srgbClr val="9BDA46"/>
    <a:srgbClr val="C6D34D"/>
    <a:srgbClr val="F0EC34"/>
    <a:srgbClr val="004821"/>
    <a:srgbClr val="00361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89474" autoAdjust="0"/>
  </p:normalViewPr>
  <p:slideViewPr>
    <p:cSldViewPr>
      <p:cViewPr>
        <p:scale>
          <a:sx n="70" d="100"/>
          <a:sy n="70" d="100"/>
        </p:scale>
        <p:origin x="-111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279918" cy="340976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029" y="0"/>
            <a:ext cx="4279918" cy="340976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pPr/>
              <a:t>18.12.2019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6701"/>
            <a:ext cx="4279918" cy="340976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029" y="6456701"/>
            <a:ext cx="4279918" cy="340976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278842" cy="339884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32" y="2"/>
            <a:ext cx="4278842" cy="339884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pPr/>
              <a:t>18.12.2019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8" y="3228898"/>
            <a:ext cx="7899399" cy="3058953"/>
          </a:xfrm>
          <a:prstGeom prst="rect">
            <a:avLst/>
          </a:prstGeom>
        </p:spPr>
        <p:txBody>
          <a:bodyPr vert="horz" lIns="90579" tIns="45289" rIns="90579" bIns="452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614"/>
            <a:ext cx="4278842" cy="339884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32" y="6456614"/>
            <a:ext cx="4278842" cy="339884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kpmg.com/app" TargetMode="External"/><Relationship Id="rId4" Type="http://schemas.openxmlformats.org/officeDocument/2006/relationships/hyperlink" Target="http://kpmg.ru/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kpmg.com/app" TargetMode="External"/><Relationship Id="rId4" Type="http://schemas.openxmlformats.org/officeDocument/2006/relationships/hyperlink" Target="http://kpmg.ru/" TargetMode="Externa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5872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2700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5530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6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6D7DA-45DD-4D34-A48B-1C3796D20448}" type="datetimeFigureOut">
              <a:rPr lang="ru-RU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5C3AF-5068-46FC-A8D9-0F1E335DA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4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26"/>
          <p:cNvSpPr>
            <a:spLocks noGrp="1"/>
          </p:cNvSpPr>
          <p:nvPr userDrawn="1">
            <p:ph type="sldNum" sz="quarter" idx="10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7BC8CD-063B-428F-958C-C63E20DCCF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Дата 2"/>
          <p:cNvSpPr>
            <a:spLocks noGrp="1"/>
          </p:cNvSpPr>
          <p:nvPr>
            <p:ph type="dt" sz="half" idx="11"/>
          </p:nvPr>
        </p:nvSpPr>
        <p:spPr>
          <a:xfrm>
            <a:off x="7451725" y="6356350"/>
            <a:ext cx="1423988" cy="2349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b="1">
                <a:solidFill>
                  <a:prstClr val="black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CC4B337-42DF-4720-9BAA-FD2655FB0798}" type="datetime8">
              <a:rPr lang="ru-RU"/>
              <a:pPr>
                <a:defRPr/>
              </a:pPr>
              <a:t>18.12.2019 11:34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126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8139113" y="0"/>
            <a:ext cx="825500" cy="339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2C7A41C-92AC-4697-A591-793246EAD8E3}" type="slidenum">
              <a:rPr lang="ru-RU" smtClean="0">
                <a:solidFill>
                  <a:srgbClr val="EDEDE3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srgbClr val="EDEDE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89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7010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401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757238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9877" y="1339200"/>
            <a:ext cx="5715692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167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457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37528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26379" y="1339200"/>
            <a:ext cx="5021967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39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79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757238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9877" y="1339200"/>
            <a:ext cx="5715692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773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37528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26379" y="1339200"/>
            <a:ext cx="5021967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606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/>
          <p:nvPr userDrawn="1"/>
        </p:nvSpPr>
        <p:spPr>
          <a:xfrm>
            <a:off x="4659313" y="1177925"/>
            <a:ext cx="84137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15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8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C658B5B-8363-4448-9D74-1470544B874D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6"/>
            <a:ext cx="4034204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9" y="1177926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971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/>
          <p:nvPr userDrawn="1"/>
        </p:nvSpPr>
        <p:spPr>
          <a:xfrm>
            <a:off x="4657725" y="1177925"/>
            <a:ext cx="84138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15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8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ACD50B2-BD16-49D0-A6C4-656221481393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6"/>
            <a:ext cx="4034204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9" y="1177926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446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6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4B6C54B-92CD-4EE4-8802-0379BFAF340F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7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8465" y="1177925"/>
            <a:ext cx="4034203" cy="4843462"/>
          </a:xfrm>
          <a:ln w="6350">
            <a:noFill/>
          </a:ln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1193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1422400"/>
            <a:ext cx="1611692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62554" y="1422400"/>
            <a:ext cx="64301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5103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58158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8705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8978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543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8241323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76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10944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5908" y="1422400"/>
            <a:ext cx="37260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40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230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55908" y="1422400"/>
            <a:ext cx="4036754" cy="46044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1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9876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3830800"/>
            <a:ext cx="8241323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1339" y="1422400"/>
            <a:ext cx="8241323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1445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259385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51338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67433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59385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67433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7672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339" y="1422400"/>
            <a:ext cx="8241323" cy="46044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871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8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95512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3782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2430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10792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1338" y="1426659"/>
            <a:ext cx="1495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13782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2430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5510792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197280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197280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2056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984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0636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65280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1338" y="1426659"/>
            <a:ext cx="1927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555984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60636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765280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8760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2"/>
          <p:cNvSpPr/>
          <p:nvPr userDrawn="1"/>
        </p:nvSpPr>
        <p:spPr>
          <a:xfrm rot="2655894">
            <a:off x="3786188" y="2813050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17" name="Right Arrow 20"/>
          <p:cNvSpPr/>
          <p:nvPr userDrawn="1"/>
        </p:nvSpPr>
        <p:spPr>
          <a:xfrm rot="18944106" flipH="1">
            <a:off x="4976813" y="2813050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21" name="Right Arrow 21"/>
          <p:cNvSpPr/>
          <p:nvPr userDrawn="1"/>
        </p:nvSpPr>
        <p:spPr>
          <a:xfrm rot="18944106" flipV="1">
            <a:off x="3786188" y="4384675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22" name="Right Arrow 22"/>
          <p:cNvSpPr/>
          <p:nvPr userDrawn="1"/>
        </p:nvSpPr>
        <p:spPr>
          <a:xfrm rot="2655894" flipH="1" flipV="1">
            <a:off x="4976813" y="4384675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04403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4403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022032" y="3191932"/>
            <a:ext cx="1099938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504403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504403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1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8329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81377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55908" y="1781377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5590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775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2252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5537" y="4241200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7" y="1775459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65537" y="1428430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5537" y="3890142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241200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3890142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35174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227" y="3829182"/>
            <a:ext cx="4017438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1" y="1422415"/>
            <a:ext cx="4017438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1033" y="3829182"/>
            <a:ext cx="4026231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422415"/>
            <a:ext cx="4026231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7256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0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53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52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6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1573213" y="6234113"/>
            <a:ext cx="29575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50850" y="6234113"/>
            <a:ext cx="504825" cy="2238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751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1573213" y="6234113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5" name="Freeform 15"/>
          <p:cNvSpPr>
            <a:spLocks noEditPoints="1"/>
          </p:cNvSpPr>
          <p:nvPr userDrawn="1"/>
        </p:nvSpPr>
        <p:spPr bwMode="auto">
          <a:xfrm>
            <a:off x="450850" y="6234113"/>
            <a:ext cx="504825" cy="2238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40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1340" y="1422400"/>
            <a:ext cx="7930569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8653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50850" y="6319838"/>
            <a:ext cx="425450" cy="1730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7" name="Shape 8"/>
          <p:cNvSpPr txBox="1">
            <a:spLocks/>
          </p:cNvSpPr>
          <p:nvPr userDrawn="1"/>
        </p:nvSpPr>
        <p:spPr>
          <a:xfrm>
            <a:off x="8231188" y="6319838"/>
            <a:ext cx="461962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3644780-8E2C-4A1C-938D-27807761EE5F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9585" y="1177925"/>
            <a:ext cx="4033083" cy="4843462"/>
          </a:xfrm>
          <a:ln w="6350">
            <a:noFill/>
          </a:ln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51705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41669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300538" y="6319838"/>
            <a:ext cx="392112" cy="1730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1152" y="820754"/>
            <a:ext cx="3452201" cy="754061"/>
          </a:xfrm>
        </p:spPr>
        <p:txBody>
          <a:bodyPr/>
          <a:lstStyle>
            <a:lvl1pPr>
              <a:lnSpc>
                <a:spcPct val="70000"/>
              </a:lnSpc>
              <a:defRPr sz="4400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01154" y="2070743"/>
            <a:ext cx="3452677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76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70122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>
            <a:spLocks/>
          </p:cNvSpPr>
          <p:nvPr userDrawn="1"/>
        </p:nvSpPr>
        <p:spPr bwMode="auto">
          <a:xfrm>
            <a:off x="0" y="0"/>
            <a:ext cx="765175" cy="6858000"/>
          </a:xfrm>
          <a:custGeom>
            <a:avLst/>
            <a:gdLst>
              <a:gd name="T0" fmla="*/ 0 w 1742046"/>
              <a:gd name="T1" fmla="*/ 2519626 h 7772400"/>
              <a:gd name="T2" fmla="*/ 1060 w 1742046"/>
              <a:gd name="T3" fmla="*/ 2519626 h 7772400"/>
              <a:gd name="T4" fmla="*/ 106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1584325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062288"/>
            <a:ext cx="12239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6"/>
          <a:stretch>
            <a:fillRect/>
          </a:stretch>
        </p:blipFill>
        <p:spPr bwMode="auto">
          <a:xfrm>
            <a:off x="1584325" y="3062288"/>
            <a:ext cx="11445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9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1581150" y="3554413"/>
            <a:ext cx="1752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ru-RU" sz="1100" b="1" smtClean="0">
                <a:solidFill>
                  <a:srgbClr val="00338D"/>
                </a:solidFill>
                <a:latin typeface="Arial" pitchFamily="34" charset="0"/>
                <a:ea typeface="Univers for KPMG"/>
                <a:cs typeface="Univers for KPMG"/>
              </a:rPr>
              <a:t>kpmg.ru</a:t>
            </a:r>
          </a:p>
        </p:txBody>
      </p:sp>
      <p:sp>
        <p:nvSpPr>
          <p:cNvPr id="10" name="Rectangle 20">
            <a:hlinkClick r:id="rId5"/>
          </p:cNvPr>
          <p:cNvSpPr>
            <a:spLocks noChangeArrowheads="1"/>
          </p:cNvSpPr>
          <p:nvPr userDrawn="1"/>
        </p:nvSpPr>
        <p:spPr bwMode="auto">
          <a:xfrm>
            <a:off x="4416425" y="3554413"/>
            <a:ext cx="1143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ru-RU" sz="1100" b="1" smtClean="0">
                <a:solidFill>
                  <a:srgbClr val="00338D"/>
                </a:solidFill>
                <a:latin typeface="Arial" pitchFamily="34" charset="0"/>
                <a:ea typeface="Univers for KPMG"/>
                <a:cs typeface="Univers for KPMG"/>
              </a:rPr>
              <a:t>kpmg.com/app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4007" y="5240354"/>
            <a:ext cx="6808177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4007" y="6029325"/>
            <a:ext cx="6808177" cy="119064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4007" y="4313254"/>
            <a:ext cx="6808177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8927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076D7DA-45DD-4D34-A48B-1C3796D20448}" type="datetimeFigureOut">
              <a:rPr lang="ru-RU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42FBAAF-8AD6-4710-BC72-557A2CAE3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65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076D7DA-45DD-4D34-A48B-1C3796D20448}" type="datetimeFigureOut">
              <a:rPr lang="ru-RU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1F5CE67E-A476-409F-B016-CC2064159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76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7010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4772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757238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9877" y="1339200"/>
            <a:ext cx="5715692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42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214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37528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26379" y="1339200"/>
            <a:ext cx="5021967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9331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757238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9877" y="1339200"/>
            <a:ext cx="5715692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760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37528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26379" y="1339200"/>
            <a:ext cx="5021967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0257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/>
          <p:nvPr userDrawn="1"/>
        </p:nvSpPr>
        <p:spPr>
          <a:xfrm>
            <a:off x="4659313" y="1177925"/>
            <a:ext cx="84137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15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8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7235744-A68C-424A-996E-4639FE651422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84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746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/>
          <p:nvPr userDrawn="1"/>
        </p:nvSpPr>
        <p:spPr>
          <a:xfrm>
            <a:off x="4657725" y="1177925"/>
            <a:ext cx="84138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15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8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BE9386B-AD6C-49B0-A727-2562DB38D1C5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9320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6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E51A0D5-EA42-4359-81CC-8C318946573F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7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8458" y="1177925"/>
            <a:ext cx="4034203" cy="4843462"/>
          </a:xfrm>
          <a:ln w="6350">
            <a:noFill/>
          </a:ln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591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1422400"/>
            <a:ext cx="1611692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62554" y="1422400"/>
            <a:ext cx="64301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83252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58158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75825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65641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6420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8241323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4624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5908" y="1422400"/>
            <a:ext cx="37260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624042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55908" y="1422400"/>
            <a:ext cx="4036754" cy="46044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97423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3830800"/>
            <a:ext cx="8241323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1339" y="1422400"/>
            <a:ext cx="8241323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133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44259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259385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51338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67431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59384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67431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49251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339" y="1422400"/>
            <a:ext cx="8241323" cy="46044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39729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8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06643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37823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2430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10792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1338" y="1426659"/>
            <a:ext cx="1495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137823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2430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5510792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197277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197277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60919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984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0630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65277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1338" y="1426659"/>
            <a:ext cx="1927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555984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60630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765277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28214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2"/>
          <p:cNvSpPr/>
          <p:nvPr userDrawn="1"/>
        </p:nvSpPr>
        <p:spPr>
          <a:xfrm rot="2655894">
            <a:off x="3786188" y="2813050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17" name="Right Arrow 20"/>
          <p:cNvSpPr/>
          <p:nvPr userDrawn="1"/>
        </p:nvSpPr>
        <p:spPr>
          <a:xfrm rot="18944106" flipH="1">
            <a:off x="4976813" y="2813050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21" name="Right Arrow 21"/>
          <p:cNvSpPr/>
          <p:nvPr userDrawn="1"/>
        </p:nvSpPr>
        <p:spPr>
          <a:xfrm rot="18944106" flipV="1">
            <a:off x="3786188" y="4384675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22" name="Right Arrow 22"/>
          <p:cNvSpPr/>
          <p:nvPr userDrawn="1"/>
        </p:nvSpPr>
        <p:spPr>
          <a:xfrm rot="2655894" flipH="1" flipV="1">
            <a:off x="4976813" y="4384675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04400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4400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022032" y="3191932"/>
            <a:ext cx="1099938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504400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504400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86485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5590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5590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71888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5530" y="4241200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0" y="1775459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65530" y="1428430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5530" y="3890142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241200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3890142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8210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223" y="3829182"/>
            <a:ext cx="4017438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1" y="1422401"/>
            <a:ext cx="4017438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1031" y="3829182"/>
            <a:ext cx="4026231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422401"/>
            <a:ext cx="4026231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48760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4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96197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930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03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52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1573213" y="6234113"/>
            <a:ext cx="29575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50850" y="6234113"/>
            <a:ext cx="504825" cy="2238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998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1573213" y="6234113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5" name="Freeform 15"/>
          <p:cNvSpPr>
            <a:spLocks noEditPoints="1"/>
          </p:cNvSpPr>
          <p:nvPr userDrawn="1"/>
        </p:nvSpPr>
        <p:spPr bwMode="auto">
          <a:xfrm>
            <a:off x="450850" y="6234113"/>
            <a:ext cx="504825" cy="2238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7930569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2631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50850" y="6319838"/>
            <a:ext cx="425450" cy="1730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7" name="Shape 8"/>
          <p:cNvSpPr txBox="1">
            <a:spLocks/>
          </p:cNvSpPr>
          <p:nvPr userDrawn="1"/>
        </p:nvSpPr>
        <p:spPr>
          <a:xfrm>
            <a:off x="8231188" y="6319838"/>
            <a:ext cx="461962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79AB807-098B-47DD-BE16-1B305F05B505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9578" y="1177925"/>
            <a:ext cx="4033083" cy="4843462"/>
          </a:xfrm>
          <a:ln w="6350">
            <a:noFill/>
          </a:ln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51705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037138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300538" y="6319838"/>
            <a:ext cx="392112" cy="1730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1151" y="820740"/>
            <a:ext cx="3452201" cy="754061"/>
          </a:xfrm>
        </p:spPr>
        <p:txBody>
          <a:bodyPr/>
          <a:lstStyle>
            <a:lvl1pPr>
              <a:lnSpc>
                <a:spcPct val="70000"/>
              </a:lnSpc>
              <a:defRPr sz="4400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01151" y="2070736"/>
            <a:ext cx="3452677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1913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>
            <a:spLocks/>
          </p:cNvSpPr>
          <p:nvPr userDrawn="1"/>
        </p:nvSpPr>
        <p:spPr bwMode="auto">
          <a:xfrm>
            <a:off x="0" y="0"/>
            <a:ext cx="765175" cy="6858000"/>
          </a:xfrm>
          <a:custGeom>
            <a:avLst/>
            <a:gdLst>
              <a:gd name="T0" fmla="*/ 0 w 1742046"/>
              <a:gd name="T1" fmla="*/ 3236320 h 7772400"/>
              <a:gd name="T2" fmla="*/ 5495 w 1742046"/>
              <a:gd name="T3" fmla="*/ 3236320 h 7772400"/>
              <a:gd name="T4" fmla="*/ 5495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1584325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062288"/>
            <a:ext cx="12239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6"/>
          <a:stretch>
            <a:fillRect/>
          </a:stretch>
        </p:blipFill>
        <p:spPr bwMode="auto">
          <a:xfrm>
            <a:off x="1584325" y="3062288"/>
            <a:ext cx="11445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9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1581150" y="3554413"/>
            <a:ext cx="1752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ru-RU" sz="1100" b="1" smtClean="0">
                <a:solidFill>
                  <a:srgbClr val="00338D"/>
                </a:solidFill>
                <a:latin typeface="Arial" pitchFamily="34" charset="0"/>
                <a:ea typeface="Univers for KPMG"/>
                <a:cs typeface="Univers for KPMG"/>
              </a:rPr>
              <a:t>kpmg.ru</a:t>
            </a:r>
          </a:p>
        </p:txBody>
      </p:sp>
      <p:sp>
        <p:nvSpPr>
          <p:cNvPr id="10" name="Rectangle 20">
            <a:hlinkClick r:id="rId5"/>
          </p:cNvPr>
          <p:cNvSpPr>
            <a:spLocks noChangeArrowheads="1"/>
          </p:cNvSpPr>
          <p:nvPr userDrawn="1"/>
        </p:nvSpPr>
        <p:spPr bwMode="auto">
          <a:xfrm>
            <a:off x="4416425" y="3554413"/>
            <a:ext cx="1143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ru-RU" sz="1100" b="1" smtClean="0">
                <a:solidFill>
                  <a:srgbClr val="00338D"/>
                </a:solidFill>
                <a:latin typeface="Arial" pitchFamily="34" charset="0"/>
                <a:ea typeface="Univers for KPMG"/>
                <a:cs typeface="Univers for KPMG"/>
              </a:rPr>
              <a:t>kpmg.com/app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4000" y="5240340"/>
            <a:ext cx="6808177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4000" y="6029325"/>
            <a:ext cx="6808177" cy="119064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4000" y="4313240"/>
            <a:ext cx="6808177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833204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076D7DA-45DD-4D34-A48B-1C3796D20448}" type="datetimeFigureOut">
              <a:rPr lang="ru-RU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C9D28BB3-8319-4BFC-B707-62AA21448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119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076D7DA-45DD-4D34-A48B-1C3796D20448}" type="datetimeFigureOut">
              <a:rPr lang="ru-RU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15DE56-3C80-4736-89B7-C629D0E13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5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22457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8139113" y="0"/>
            <a:ext cx="825500" cy="339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7B0C1A9-05A4-458C-A77A-EE4B26F08C3F}" type="slidenum">
              <a:rPr lang="ru-RU" smtClean="0">
                <a:solidFill>
                  <a:prstClr val="white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7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90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3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3" r:id="rId13"/>
    <p:sldLayoutId id="2147483916" r:id="rId14"/>
    <p:sldLayoutId id="2147483917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0850" y="450850"/>
            <a:ext cx="8232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0850" y="1422400"/>
            <a:ext cx="823277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8332788" y="6319838"/>
            <a:ext cx="360362" cy="14922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D4CFF2E-5770-46D6-9708-4F1417888483}" type="slidenum">
              <a:rPr lang="en-US" sz="900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9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57" r:id="rId27"/>
    <p:sldLayoutId id="2147483858" r:id="rId28"/>
    <p:sldLayoutId id="2147483859" r:id="rId29"/>
    <p:sldLayoutId id="2147483860" r:id="rId30"/>
    <p:sldLayoutId id="2147483861" r:id="rId31"/>
    <p:sldLayoutId id="2147483862" r:id="rId32"/>
    <p:sldLayoutId id="2147483863" r:id="rId33"/>
    <p:sldLayoutId id="2147483864" r:id="rId34"/>
    <p:sldLayoutId id="2147483865" r:id="rId35"/>
    <p:sldLayoutId id="2147483866" r:id="rId36"/>
    <p:sldLayoutId id="2147483867" r:id="rId3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9pPr>
    </p:titleStyle>
    <p:bodyStyle>
      <a:lvl1pPr algn="l" rtl="0" eaLnBrk="0" fontAlgn="base" hangingPunct="0">
        <a:spcBef>
          <a:spcPct val="0"/>
        </a:spcBef>
        <a:spcAft>
          <a:spcPts val="600"/>
        </a:spcAft>
        <a:defRPr sz="900"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ts val="600"/>
        </a:spcAft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215900" indent="-2159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358775" indent="-142875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74675" indent="-2159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0850" y="450850"/>
            <a:ext cx="8232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0850" y="1422400"/>
            <a:ext cx="823277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8332788" y="6319838"/>
            <a:ext cx="360362" cy="14922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2C7C2BC-6111-4E7A-B68C-3C333C5C2CE4}" type="slidenum">
              <a:rPr lang="en-US" sz="900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1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894" r:id="rId20"/>
    <p:sldLayoutId id="2147483895" r:id="rId21"/>
    <p:sldLayoutId id="2147483896" r:id="rId22"/>
    <p:sldLayoutId id="2147483897" r:id="rId23"/>
    <p:sldLayoutId id="2147483898" r:id="rId24"/>
    <p:sldLayoutId id="2147483899" r:id="rId25"/>
    <p:sldLayoutId id="2147483900" r:id="rId26"/>
    <p:sldLayoutId id="2147483901" r:id="rId27"/>
    <p:sldLayoutId id="2147483902" r:id="rId28"/>
    <p:sldLayoutId id="2147483903" r:id="rId29"/>
    <p:sldLayoutId id="2147483904" r:id="rId30"/>
    <p:sldLayoutId id="2147483905" r:id="rId31"/>
    <p:sldLayoutId id="2147483906" r:id="rId32"/>
    <p:sldLayoutId id="2147483907" r:id="rId33"/>
    <p:sldLayoutId id="2147483908" r:id="rId34"/>
    <p:sldLayoutId id="2147483909" r:id="rId35"/>
    <p:sldLayoutId id="2147483910" r:id="rId36"/>
    <p:sldLayoutId id="2147483911" r:id="rId37"/>
    <p:sldLayoutId id="2147483912" r:id="rId3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9pPr>
    </p:titleStyle>
    <p:bodyStyle>
      <a:lvl1pPr algn="l" rtl="0" eaLnBrk="0" fontAlgn="base" hangingPunct="0">
        <a:spcBef>
          <a:spcPct val="0"/>
        </a:spcBef>
        <a:spcAft>
          <a:spcPts val="600"/>
        </a:spcAft>
        <a:defRPr sz="900"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ts val="600"/>
        </a:spcAft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215900" indent="-2159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358775" indent="-142875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74675" indent="-2159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920880" cy="1143000"/>
          </a:xfrm>
        </p:spPr>
        <p:txBody>
          <a:bodyPr/>
          <a:lstStyle/>
          <a:p>
            <a:pPr lvl="0"/>
            <a:r>
              <a:rPr lang="ru-RU" sz="3600" b="1" dirty="0">
                <a:solidFill>
                  <a:srgbClr val="00602B"/>
                </a:solidFill>
                <a:latin typeface="Open Sans Condensed" pitchFamily="34" charset="0"/>
                <a:cs typeface="Arial" charset="0"/>
              </a:rPr>
              <a:t>Новации порядка применения бюджетной классификации Российской </a:t>
            </a:r>
            <a:r>
              <a:rPr lang="ru-RU" sz="3600" b="1" dirty="0" smtClean="0">
                <a:solidFill>
                  <a:srgbClr val="00602B"/>
                </a:solidFill>
                <a:latin typeface="Open Sans Condensed" pitchFamily="34" charset="0"/>
                <a:cs typeface="Arial" charset="0"/>
              </a:rPr>
              <a:t>Федерации </a:t>
            </a:r>
            <a:br>
              <a:rPr lang="ru-RU" sz="3600" b="1" dirty="0" smtClean="0">
                <a:solidFill>
                  <a:srgbClr val="00602B"/>
                </a:solidFill>
                <a:latin typeface="Open Sans Condensed" pitchFamily="34" charset="0"/>
                <a:cs typeface="Arial" charset="0"/>
              </a:rPr>
            </a:br>
            <a:r>
              <a:rPr lang="ru-RU" sz="3600" b="1" dirty="0" smtClean="0">
                <a:solidFill>
                  <a:srgbClr val="00602B"/>
                </a:solidFill>
                <a:latin typeface="Open Sans Condensed" pitchFamily="34" charset="0"/>
                <a:cs typeface="Arial" charset="0"/>
              </a:rPr>
              <a:t>в 2020 году </a:t>
            </a:r>
            <a:r>
              <a:rPr lang="ru-RU" sz="4000" b="1" dirty="0">
                <a:solidFill>
                  <a:srgbClr val="00602B"/>
                </a:solidFill>
                <a:latin typeface="Open Sans Condensed" pitchFamily="34" charset="0"/>
                <a:cs typeface="Arial" charset="0"/>
              </a:rPr>
              <a:t/>
            </a:r>
            <a:br>
              <a:rPr lang="ru-RU" sz="4000" b="1" dirty="0">
                <a:solidFill>
                  <a:srgbClr val="00602B"/>
                </a:solidFill>
                <a:latin typeface="Open Sans Condensed" pitchFamily="34" charset="0"/>
                <a:cs typeface="Arial" charset="0"/>
              </a:rPr>
            </a:br>
            <a:endParaRPr lang="ru-RU" sz="4000" b="1" dirty="0">
              <a:solidFill>
                <a:srgbClr val="00602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464" y="4077072"/>
            <a:ext cx="796896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Н.А. Сафарова</a:t>
            </a:r>
          </a:p>
          <a:p>
            <a:r>
              <a:rPr lang="ru-RU" sz="2300" b="1" dirty="0" smtClean="0"/>
              <a:t>заместитель директора Департамента бюджетной методологии и финансовой отчетности в государственном секторе Министерства финансов Российской Федерации </a:t>
            </a:r>
          </a:p>
        </p:txBody>
      </p:sp>
      <p:sp>
        <p:nvSpPr>
          <p:cNvPr id="6" name="Rectangle 2"/>
          <p:cNvSpPr/>
          <p:nvPr/>
        </p:nvSpPr>
        <p:spPr>
          <a:xfrm>
            <a:off x="0" y="5799727"/>
            <a:ext cx="9144000" cy="517457"/>
          </a:xfrm>
          <a:prstGeom prst="rect">
            <a:avLst/>
          </a:prstGeom>
          <a:solidFill>
            <a:srgbClr val="066A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240" y="836712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02B"/>
                </a:solidFill>
              </a:rPr>
              <a:t>Изменения порядка применения разделов и подразделов КРБ</a:t>
            </a:r>
          </a:p>
          <a:p>
            <a:pPr algn="ctr"/>
            <a:endParaRPr lang="ru-RU" sz="2400" b="1" dirty="0"/>
          </a:p>
          <a:p>
            <a:pPr marL="285750" indent="-285750">
              <a:buFontTx/>
              <a:buChar char="-"/>
            </a:pPr>
            <a:r>
              <a:rPr lang="ru-RU" sz="2200" b="1" dirty="0"/>
              <a:t>Подраздел </a:t>
            </a:r>
            <a:r>
              <a:rPr lang="ru-RU" sz="2200" b="1" dirty="0" smtClean="0"/>
              <a:t>0503 "Благоустройство" :</a:t>
            </a:r>
          </a:p>
          <a:p>
            <a:endParaRPr lang="ru-RU" sz="2200" dirty="0" smtClean="0"/>
          </a:p>
          <a:p>
            <a:r>
              <a:rPr lang="ru-RU" sz="2200" dirty="0" smtClean="0"/>
              <a:t>	расходы </a:t>
            </a:r>
            <a:r>
              <a:rPr lang="ru-RU" sz="2200" dirty="0"/>
              <a:t>на </a:t>
            </a:r>
            <a:r>
              <a:rPr lang="ru-RU" sz="2200" dirty="0" err="1" smtClean="0"/>
              <a:t>энергоэффективное</a:t>
            </a:r>
            <a:r>
              <a:rPr lang="ru-RU" sz="2200" dirty="0" smtClean="0"/>
              <a:t> освещение</a:t>
            </a:r>
          </a:p>
          <a:p>
            <a:endParaRPr lang="ru-RU" sz="2200" dirty="0"/>
          </a:p>
          <a:p>
            <a:pPr marL="285750" indent="-285750">
              <a:buFontTx/>
              <a:buChar char="-"/>
            </a:pPr>
            <a:r>
              <a:rPr lang="ru-RU" sz="2200" b="1" dirty="0" smtClean="0"/>
              <a:t>Подраздел 0505 "</a:t>
            </a:r>
            <a:r>
              <a:rPr lang="ru-RU" sz="2400" b="1" dirty="0" smtClean="0"/>
              <a:t>Другие </a:t>
            </a:r>
            <a:r>
              <a:rPr lang="ru-RU" sz="2400" b="1" dirty="0"/>
              <a:t>вопросы в области жилищно-коммунального </a:t>
            </a:r>
            <a:r>
              <a:rPr lang="ru-RU" sz="2400" b="1" dirty="0" smtClean="0"/>
              <a:t>хозяйства</a:t>
            </a:r>
            <a:r>
              <a:rPr lang="ru-RU" sz="2200" b="1" dirty="0" smtClean="0"/>
              <a:t>":</a:t>
            </a:r>
          </a:p>
          <a:p>
            <a:pPr marL="285750" indent="-285750">
              <a:buFontTx/>
              <a:buChar char="-"/>
            </a:pPr>
            <a:endParaRPr lang="ru-RU" sz="2200" dirty="0"/>
          </a:p>
          <a:p>
            <a:r>
              <a:rPr lang="ru-RU" sz="2200" dirty="0" smtClean="0"/>
              <a:t>	расходы на </a:t>
            </a:r>
            <a:r>
              <a:rPr lang="ru-RU" sz="2200" dirty="0"/>
              <a:t>создание и эксплуатация цифровых </a:t>
            </a:r>
            <a:r>
              <a:rPr lang="ru-RU" sz="2200" dirty="0" smtClean="0"/>
              <a:t>	платформ </a:t>
            </a:r>
            <a:r>
              <a:rPr lang="ru-RU" sz="2200" dirty="0"/>
              <a:t>по решению вопросов в области </a:t>
            </a:r>
            <a:r>
              <a:rPr lang="ru-RU" sz="2200" dirty="0" smtClean="0"/>
              <a:t>жилищно-	коммунального </a:t>
            </a:r>
            <a:r>
              <a:rPr lang="ru-RU" sz="2200" dirty="0"/>
              <a:t>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38318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82663" y="1998663"/>
            <a:ext cx="0" cy="1984375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lIns="0" tIns="0" rIns="0" bIns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85188" y="2046288"/>
            <a:ext cx="0" cy="198596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lIns="0" tIns="0" rIns="0" bIns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526" name="object 6"/>
          <p:cNvSpPr>
            <a:spLocks noGrp="1"/>
          </p:cNvSpPr>
          <p:nvPr>
            <p:ph type="title"/>
          </p:nvPr>
        </p:nvSpPr>
        <p:spPr>
          <a:xfrm>
            <a:off x="1052513" y="1090613"/>
            <a:ext cx="7021512" cy="3876675"/>
          </a:xfrm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800" dirty="0" smtClean="0">
                <a:solidFill>
                  <a:srgbClr val="00602B"/>
                </a:solidFill>
                <a:latin typeface="Impact" pitchFamily="34" charset="0"/>
              </a:rPr>
              <a:t>ПОРЯДОК ПРИМЕНЕНИЯ КОСГУ </a:t>
            </a:r>
            <a:br>
              <a:rPr lang="ru-RU" altLang="ru-RU" sz="2800" dirty="0" smtClean="0">
                <a:solidFill>
                  <a:srgbClr val="00602B"/>
                </a:solidFill>
                <a:latin typeface="Impact" pitchFamily="34" charset="0"/>
              </a:rPr>
            </a:br>
            <a:r>
              <a:rPr lang="ru-RU" altLang="ru-RU" sz="2800" dirty="0" smtClean="0">
                <a:solidFill>
                  <a:srgbClr val="00602B"/>
                </a:solidFill>
                <a:latin typeface="Impact" pitchFamily="34" charset="0"/>
              </a:rPr>
              <a:t>в 2019, 2020 году</a:t>
            </a:r>
            <a:br>
              <a:rPr lang="ru-RU" altLang="ru-RU" sz="2800" dirty="0" smtClean="0">
                <a:solidFill>
                  <a:srgbClr val="00602B"/>
                </a:solidFill>
                <a:latin typeface="Impact" pitchFamily="34" charset="0"/>
              </a:rPr>
            </a:br>
            <a:r>
              <a:rPr lang="ru-RU" altLang="ru-RU" sz="2800" dirty="0" smtClean="0">
                <a:solidFill>
                  <a:srgbClr val="00602B"/>
                </a:solidFill>
                <a:latin typeface="Impact" pitchFamily="34" charset="0"/>
              </a:rPr>
              <a:t>Приказ МФ РФ </a:t>
            </a: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от 29.11.2017 № 209Н</a:t>
            </a:r>
            <a:b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</a:br>
            <a:r>
              <a:rPr lang="ru-RU" altLang="ru-RU" sz="2800" dirty="0" smtClean="0">
                <a:solidFill>
                  <a:srgbClr val="00602B"/>
                </a:solidFill>
                <a:latin typeface="Impact" pitchFamily="34" charset="0"/>
              </a:rPr>
              <a:t>с учетом изменений, внесенных приказами МФ РФ от 30.11.2018 № 246н, </a:t>
            </a:r>
            <a:br>
              <a:rPr lang="ru-RU" altLang="ru-RU" sz="2800" dirty="0" smtClean="0">
                <a:solidFill>
                  <a:srgbClr val="00602B"/>
                </a:solidFill>
                <a:latin typeface="Impact" pitchFamily="34" charset="0"/>
              </a:rPr>
            </a:br>
            <a:r>
              <a:rPr lang="ru-RU" altLang="ru-RU" sz="2800" dirty="0" smtClean="0">
                <a:solidFill>
                  <a:srgbClr val="00602B"/>
                </a:solidFill>
                <a:latin typeface="Impact" pitchFamily="34" charset="0"/>
              </a:rPr>
              <a:t>от 13.05.2019 № 69н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5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4350"/>
          </a:xfrm>
        </p:spPr>
        <p:txBody>
          <a:bodyPr/>
          <a:lstStyle/>
          <a:p>
            <a:pPr marL="0" indent="0" algn="ctr" fontAlgn="base">
              <a:spcBef>
                <a:spcPct val="0"/>
              </a:spcBef>
              <a:buNone/>
            </a:pPr>
            <a:r>
              <a:rPr lang="ru-RU" altLang="ru-RU" sz="2400" u="sng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Подстатья 129 "</a:t>
            </a:r>
            <a:r>
              <a:rPr lang="ru-RU" sz="2400" u="sng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Иные доходы от </a:t>
            </a:r>
            <a:r>
              <a:rPr lang="ru-RU" sz="2400" u="sng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собственности</a:t>
            </a:r>
            <a:r>
              <a:rPr lang="ru-RU" altLang="ru-RU" sz="2400" u="sng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" </a:t>
            </a:r>
            <a:r>
              <a:rPr lang="ru-RU" altLang="ru-RU" sz="2400" u="sng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КОСГУ:</a:t>
            </a:r>
          </a:p>
          <a:p>
            <a:pPr algn="just"/>
            <a:r>
              <a:rPr lang="ru-RU" sz="2400" i="1" dirty="0" smtClean="0"/>
              <a:t>доходы </a:t>
            </a:r>
            <a:r>
              <a:rPr lang="ru-RU" sz="2400" i="1" dirty="0"/>
              <a:t>от платы за наем жилого помещения, предоставляемого по договорам социального найма или договорам найма жилых помещений государственного или муниципального жилищного фонда, договорам найма специализированных жилых </a:t>
            </a:r>
            <a:r>
              <a:rPr lang="ru-RU" sz="2400" i="1" dirty="0" smtClean="0"/>
              <a:t>помещений</a:t>
            </a:r>
          </a:p>
          <a:p>
            <a:pPr marL="0" indent="0" algn="ctr" fontAlgn="base">
              <a:spcBef>
                <a:spcPct val="0"/>
              </a:spcBef>
              <a:buNone/>
            </a:pPr>
            <a:r>
              <a:rPr lang="ru-RU" altLang="ru-RU" sz="2400" u="sng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Подстатья 131 "Доходы от оказания платных услуг (работ)" КОСГУ: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 dirty="0" smtClean="0"/>
              <a:t>доходы </a:t>
            </a:r>
            <a:r>
              <a:rPr lang="ru-RU" altLang="ru-RU" sz="2400" i="1" dirty="0"/>
              <a:t>от платы за пользование служебными жилыми помещениями и общежитиями, включающей в себя плату за пользование и плату за содержание жилого </a:t>
            </a:r>
            <a:r>
              <a:rPr lang="ru-RU" altLang="ru-RU" sz="2400" i="1" dirty="0" smtClean="0"/>
              <a:t>помещения</a:t>
            </a:r>
            <a:endParaRPr lang="ru-RU" altLang="ru-RU" sz="2400" i="1" dirty="0"/>
          </a:p>
          <a:p>
            <a:pPr algn="just"/>
            <a:endParaRPr lang="ru-RU" sz="2400" i="1" dirty="0"/>
          </a:p>
          <a:p>
            <a:endParaRPr lang="ru-RU" sz="2400" dirty="0"/>
          </a:p>
        </p:txBody>
      </p:sp>
      <p:sp>
        <p:nvSpPr>
          <p:cNvPr id="5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39552" y="764704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3200" dirty="0" smtClean="0">
                <a:solidFill>
                  <a:srgbClr val="00602B"/>
                </a:solidFill>
                <a:latin typeface="Impact" pitchFamily="34" charset="0"/>
                <a:cs typeface="Arial" pitchFamily="34" charset="0"/>
              </a:rPr>
              <a:t>Применение </a:t>
            </a:r>
            <a:r>
              <a:rPr lang="ru-RU" altLang="ru-RU" sz="3200" dirty="0">
                <a:solidFill>
                  <a:srgbClr val="00602B"/>
                </a:solidFill>
                <a:latin typeface="Impact" pitchFamily="34" charset="0"/>
                <a:cs typeface="Arial" pitchFamily="34" charset="0"/>
              </a:rPr>
              <a:t>подстатей группы </a:t>
            </a:r>
            <a:r>
              <a:rPr lang="ru-RU" altLang="ru-RU" sz="3200" dirty="0" smtClean="0">
                <a:solidFill>
                  <a:srgbClr val="00602B"/>
                </a:solidFill>
                <a:latin typeface="Impact" pitchFamily="34" charset="0"/>
                <a:cs typeface="Arial" pitchFamily="34" charset="0"/>
              </a:rPr>
              <a:t/>
            </a:r>
            <a:br>
              <a:rPr lang="ru-RU" altLang="ru-RU" sz="3200" dirty="0" smtClean="0">
                <a:solidFill>
                  <a:srgbClr val="00602B"/>
                </a:solidFill>
                <a:latin typeface="Impact" pitchFamily="34" charset="0"/>
                <a:cs typeface="Arial" pitchFamily="34" charset="0"/>
              </a:rPr>
            </a:br>
            <a:r>
              <a:rPr lang="ru-RU" altLang="ru-RU" sz="3200" dirty="0" smtClean="0">
                <a:solidFill>
                  <a:srgbClr val="00602B"/>
                </a:solidFill>
                <a:latin typeface="Impact" pitchFamily="34" charset="0"/>
                <a:cs typeface="Arial" pitchFamily="34" charset="0"/>
              </a:rPr>
              <a:t>100 </a:t>
            </a:r>
            <a:r>
              <a:rPr lang="ru-RU" altLang="ru-RU" sz="3200" dirty="0">
                <a:solidFill>
                  <a:srgbClr val="00602B"/>
                </a:solidFill>
                <a:latin typeface="Impact" pitchFamily="34" charset="0"/>
                <a:cs typeface="Arial" pitchFamily="34" charset="0"/>
              </a:rPr>
              <a:t>«ДОХОДЫ»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6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sz="2400" u="sng" dirty="0">
                <a:solidFill>
                  <a:srgbClr val="0070C0"/>
                </a:solidFill>
                <a:latin typeface="Arial Narrow" pitchFamily="34" charset="0"/>
              </a:rPr>
              <a:t>Подстатья 189 "Иные доходы" КОСГУ:</a:t>
            </a:r>
          </a:p>
          <a:p>
            <a:pPr algn="just"/>
            <a:r>
              <a:rPr lang="ru-RU" altLang="ru-RU" sz="2400" dirty="0">
                <a:latin typeface="Arial Narrow" pitchFamily="34" charset="0"/>
              </a:rPr>
              <a:t>операции налогоплательщиков - государственных (муниципальных) автономных и бюджетных учреждений по </a:t>
            </a:r>
            <a:r>
              <a:rPr lang="ru-RU" altLang="ru-RU" sz="2400" u="sng" dirty="0">
                <a:latin typeface="Arial Narrow" pitchFamily="34" charset="0"/>
              </a:rPr>
              <a:t>начислению (уплате) </a:t>
            </a:r>
            <a:r>
              <a:rPr lang="ru-RU" altLang="ru-RU" sz="2400" dirty="0">
                <a:latin typeface="Arial Narrow" pitchFamily="34" charset="0"/>
              </a:rPr>
              <a:t>налогов, объектом налогообложения для которых являются доходы (прибыль) учреждения, по </a:t>
            </a:r>
            <a:r>
              <a:rPr lang="ru-RU" altLang="ru-RU" sz="2400" u="sng" dirty="0">
                <a:latin typeface="Arial Narrow" pitchFamily="34" charset="0"/>
              </a:rPr>
              <a:t>уплате налога на добавленную стоимость</a:t>
            </a:r>
            <a:r>
              <a:rPr lang="ru-RU" altLang="ru-RU" sz="2400" dirty="0">
                <a:latin typeface="Arial Narrow" pitchFamily="34" charset="0"/>
              </a:rPr>
              <a:t> по доходам от произведенных продаж, выполненных работ, оказанных услуг, облагаемых в соответствии с законодательством Российской Федерации о налогах и сборах налогом на добавленную стоимость.</a:t>
            </a:r>
          </a:p>
        </p:txBody>
      </p:sp>
      <p:sp>
        <p:nvSpPr>
          <p:cNvPr id="5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980728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00602B"/>
                </a:solidFill>
                <a:latin typeface="Impact" pitchFamily="34" charset="0"/>
                <a:cs typeface="+mn-cs"/>
              </a:rPr>
              <a:t>Применение </a:t>
            </a:r>
            <a:r>
              <a:rPr lang="ru-RU" altLang="ru-RU" sz="3200" dirty="0">
                <a:solidFill>
                  <a:srgbClr val="00602B"/>
                </a:solidFill>
                <a:latin typeface="Impact" pitchFamily="34" charset="0"/>
                <a:cs typeface="+mn-cs"/>
              </a:rPr>
              <a:t>подстатей группы </a:t>
            </a:r>
            <a:r>
              <a:rPr lang="ru-RU" altLang="ru-RU" sz="3200" dirty="0" smtClean="0">
                <a:solidFill>
                  <a:srgbClr val="00602B"/>
                </a:solidFill>
                <a:latin typeface="Impact" pitchFamily="34" charset="0"/>
                <a:cs typeface="+mn-cs"/>
              </a:rPr>
              <a:t/>
            </a:r>
            <a:br>
              <a:rPr lang="ru-RU" altLang="ru-RU" sz="3200" dirty="0" smtClean="0">
                <a:solidFill>
                  <a:srgbClr val="00602B"/>
                </a:solidFill>
                <a:latin typeface="Impact" pitchFamily="34" charset="0"/>
                <a:cs typeface="+mn-cs"/>
              </a:rPr>
            </a:br>
            <a:r>
              <a:rPr lang="ru-RU" altLang="ru-RU" sz="3200" dirty="0" smtClean="0">
                <a:solidFill>
                  <a:srgbClr val="00602B"/>
                </a:solidFill>
                <a:latin typeface="Impact" pitchFamily="34" charset="0"/>
                <a:cs typeface="+mn-cs"/>
              </a:rPr>
              <a:t>100 </a:t>
            </a:r>
            <a:r>
              <a:rPr lang="ru-RU" altLang="ru-RU" sz="3200" dirty="0">
                <a:solidFill>
                  <a:srgbClr val="00602B"/>
                </a:solidFill>
                <a:latin typeface="Impact" pitchFamily="34" charset="0"/>
                <a:cs typeface="+mn-cs"/>
              </a:rPr>
              <a:t>«ДОХОДЫ»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2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756398"/>
          </a:xfrm>
        </p:spPr>
        <p:txBody>
          <a:bodyPr/>
          <a:lstStyle/>
          <a:p>
            <a:pPr algn="just"/>
            <a:r>
              <a:rPr lang="ru-RU" altLang="ru-RU" sz="1700" dirty="0"/>
              <a:t>Признание доходов текущего финансового года от предоставления права пользования активом - объектом учета операционной аренды на льготных условиях по договорам безвозмездного пользования по соответствующему коду вида доходов бюджетов:</a:t>
            </a:r>
          </a:p>
          <a:p>
            <a:r>
              <a:rPr lang="ru-RU" altLang="ru-RU" sz="1700" dirty="0"/>
              <a:t>2 01 00000 00 0000 000 - в случае получения от нерезидентов права пользования имуществом;</a:t>
            </a:r>
          </a:p>
          <a:p>
            <a:r>
              <a:rPr lang="ru-RU" altLang="ru-RU" sz="1700" dirty="0"/>
              <a:t>2 02 00000 00 0000 000 - в случае получения от иного публичного-правового образования (не учредителя) права пользования имуществом, находящимся в его собственности;</a:t>
            </a:r>
          </a:p>
          <a:p>
            <a:r>
              <a:rPr lang="ru-RU" altLang="ru-RU" sz="1700" dirty="0"/>
              <a:t>2 03 00000 00 0000 000 - в случае получения от государственных (муниципальных) организаций (унитарных предприятий, государственных корпораций) права пользования имуществом, находящимся в собственности иного публичного-правового образования (не учредителя), государственной корпорации;</a:t>
            </a:r>
          </a:p>
          <a:p>
            <a:r>
              <a:rPr lang="ru-RU" altLang="ru-RU" sz="1700" dirty="0"/>
              <a:t>2 04 00000 00 0000 000 - в случае получения от негосударственных организаций права пользования имуществом, находящимся в их собственности;</a:t>
            </a:r>
          </a:p>
          <a:p>
            <a:r>
              <a:rPr lang="ru-RU" altLang="ru-RU" sz="1700" dirty="0"/>
              <a:t>2 05 00000 00 0000 000 - в случае получения от наднациональных организаций права пользования имуществом;</a:t>
            </a:r>
          </a:p>
          <a:p>
            <a:r>
              <a:rPr lang="ru-RU" altLang="ru-RU" sz="1700" dirty="0"/>
              <a:t>2 07 00000 00 0000 000 - в случае получения права пользования имуществом от физических лиц, иных организаций.</a:t>
            </a:r>
          </a:p>
          <a:p>
            <a:endParaRPr lang="ru-RU" sz="1700" dirty="0"/>
          </a:p>
        </p:txBody>
      </p:sp>
      <p:sp>
        <p:nvSpPr>
          <p:cNvPr id="5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15616" y="18864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00"/>
              </a:spcAft>
              <a:defRPr sz="9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—"/>
              <a:defRPr sz="9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-"/>
              <a:defRPr sz="9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—"/>
              <a:defRPr sz="9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—"/>
              <a:defRPr sz="9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—"/>
              <a:defRPr sz="9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—"/>
              <a:defRPr sz="9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—"/>
              <a:defRPr sz="9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ru-RU" altLang="ru-RU" sz="320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Доходы от безвозмездного права </a:t>
            </a:r>
            <a:r>
              <a:rPr lang="ru-RU" altLang="ru-RU" sz="3200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пользования (КОСГУ 182, 185, 186, 187)</a:t>
            </a:r>
            <a:endParaRPr lang="ru-RU" altLang="ru-RU" sz="3200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1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-1588" y="2060575"/>
            <a:ext cx="9145588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4500" dirty="0">
                <a:solidFill>
                  <a:srgbClr val="00602B"/>
                </a:solidFill>
                <a:latin typeface="Impact" pitchFamily="34" charset="0"/>
              </a:rPr>
              <a:t>Особенности применения подстатей группы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4500" dirty="0">
                <a:solidFill>
                  <a:srgbClr val="00602B"/>
                </a:solidFill>
                <a:latin typeface="Impact" pitchFamily="34" charset="0"/>
              </a:rPr>
              <a:t>200 «РАСХОДЫ»</a:t>
            </a:r>
          </a:p>
        </p:txBody>
      </p:sp>
    </p:spTree>
    <p:extLst>
      <p:ext uri="{BB962C8B-B14F-4D97-AF65-F5344CB8AC3E}">
        <p14:creationId xmlns:p14="http://schemas.microsoft.com/office/powerpoint/2010/main" val="9484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1556792"/>
            <a:ext cx="3960440" cy="430887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prstClr val="black"/>
                </a:solidFill>
              </a:rPr>
              <a:t>Выплаты физическим лицам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2276872"/>
            <a:ext cx="2232248" cy="584775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Работники, служащие, персонал (1)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2276872"/>
            <a:ext cx="1944216" cy="584775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Иные физические лица (не 1 и 2)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276872"/>
            <a:ext cx="1944216" cy="584775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Бывшие работники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(2)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9" name="Соединительная линия уступом 8"/>
          <p:cNvCxnSpPr>
            <a:stCxn id="2" idx="2"/>
            <a:endCxn id="5" idx="0"/>
          </p:cNvCxnSpPr>
          <p:nvPr/>
        </p:nvCxnSpPr>
        <p:spPr>
          <a:xfrm rot="5400000">
            <a:off x="4679432" y="1052155"/>
            <a:ext cx="289193" cy="2160240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  <a:endCxn id="7" idx="0"/>
          </p:cNvCxnSpPr>
          <p:nvPr/>
        </p:nvCxnSpPr>
        <p:spPr>
          <a:xfrm>
            <a:off x="5904148" y="1987679"/>
            <a:ext cx="0" cy="289193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2" idx="2"/>
            <a:endCxn id="6" idx="0"/>
          </p:cNvCxnSpPr>
          <p:nvPr/>
        </p:nvCxnSpPr>
        <p:spPr>
          <a:xfrm rot="16200000" flipH="1">
            <a:off x="6767664" y="1124163"/>
            <a:ext cx="289193" cy="20162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Багетная рамка 25"/>
          <p:cNvSpPr/>
          <p:nvPr/>
        </p:nvSpPr>
        <p:spPr>
          <a:xfrm>
            <a:off x="179512" y="2204864"/>
            <a:ext cx="1728192" cy="64807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Категория получателя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Багетная рамка 26"/>
          <p:cNvSpPr/>
          <p:nvPr/>
        </p:nvSpPr>
        <p:spPr>
          <a:xfrm>
            <a:off x="179512" y="3140968"/>
            <a:ext cx="1728192" cy="64807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Социальная</a:t>
            </a:r>
            <a:r>
              <a:rPr lang="en-US" dirty="0" smtClean="0">
                <a:solidFill>
                  <a:prstClr val="white"/>
                </a:solidFill>
              </a:rPr>
              <a:t>/</a:t>
            </a:r>
            <a:r>
              <a:rPr lang="ru-RU" dirty="0" smtClean="0">
                <a:solidFill>
                  <a:prstClr val="white"/>
                </a:solidFill>
              </a:rPr>
              <a:t> несоциальная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20272" y="3356992"/>
            <a:ext cx="792088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</a:rPr>
              <a:t>Несоц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72400" y="3356992"/>
            <a:ext cx="792088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Соц.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84168" y="3356992"/>
            <a:ext cx="792088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</a:rPr>
              <a:t>Несоц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75856" y="3378478"/>
            <a:ext cx="792088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</a:rPr>
              <a:t>Несоц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39952" y="3356992"/>
            <a:ext cx="648072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Соц.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32040" y="3356992"/>
            <a:ext cx="792088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Соц.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27784" y="3378478"/>
            <a:ext cx="504056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З</a:t>
            </a:r>
            <a:r>
              <a:rPr lang="en-US" sz="1600" dirty="0" smtClean="0">
                <a:solidFill>
                  <a:prstClr val="black"/>
                </a:solidFill>
              </a:rPr>
              <a:t>/</a:t>
            </a:r>
            <a:r>
              <a:rPr lang="ru-RU" sz="1600" dirty="0" err="1" smtClean="0">
                <a:solidFill>
                  <a:prstClr val="black"/>
                </a:solidFill>
              </a:rPr>
              <a:t>п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61" name="Соединительная линия уступом 60"/>
          <p:cNvCxnSpPr>
            <a:stCxn id="5" idx="2"/>
            <a:endCxn id="59" idx="0"/>
          </p:cNvCxnSpPr>
          <p:nvPr/>
        </p:nvCxnSpPr>
        <p:spPr>
          <a:xfrm rot="5400000">
            <a:off x="3053445" y="2688014"/>
            <a:ext cx="516831" cy="864096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stCxn id="5" idx="2"/>
            <a:endCxn id="56" idx="0"/>
          </p:cNvCxnSpPr>
          <p:nvPr/>
        </p:nvCxnSpPr>
        <p:spPr>
          <a:xfrm rot="5400000">
            <a:off x="3449489" y="3084058"/>
            <a:ext cx="516831" cy="72008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stCxn id="5" idx="2"/>
            <a:endCxn id="57" idx="0"/>
          </p:cNvCxnSpPr>
          <p:nvPr/>
        </p:nvCxnSpPr>
        <p:spPr>
          <a:xfrm rot="16200000" flipH="1">
            <a:off x="3856276" y="2749279"/>
            <a:ext cx="495345" cy="720080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74"/>
          <p:cNvCxnSpPr>
            <a:stCxn id="7" idx="2"/>
            <a:endCxn id="58" idx="0"/>
          </p:cNvCxnSpPr>
          <p:nvPr/>
        </p:nvCxnSpPr>
        <p:spPr>
          <a:xfrm rot="5400000">
            <a:off x="5368444" y="2821287"/>
            <a:ext cx="495345" cy="57606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Соединительная линия уступом 77"/>
          <p:cNvCxnSpPr>
            <a:stCxn id="7" idx="2"/>
            <a:endCxn id="55" idx="0"/>
          </p:cNvCxnSpPr>
          <p:nvPr/>
        </p:nvCxnSpPr>
        <p:spPr>
          <a:xfrm rot="16200000" flipH="1">
            <a:off x="5944508" y="2821287"/>
            <a:ext cx="495345" cy="57606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6" idx="2"/>
            <a:endCxn id="53" idx="0"/>
          </p:cNvCxnSpPr>
          <p:nvPr/>
        </p:nvCxnSpPr>
        <p:spPr>
          <a:xfrm rot="5400000">
            <a:off x="7420672" y="2857291"/>
            <a:ext cx="495345" cy="504056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ная линия уступом 83"/>
          <p:cNvCxnSpPr>
            <a:stCxn id="6" idx="2"/>
            <a:endCxn id="54" idx="0"/>
          </p:cNvCxnSpPr>
          <p:nvPr/>
        </p:nvCxnSpPr>
        <p:spPr>
          <a:xfrm rot="16200000" flipH="1">
            <a:off x="7996736" y="2785283"/>
            <a:ext cx="495345" cy="648072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Багетная рамка 85"/>
          <p:cNvSpPr/>
          <p:nvPr/>
        </p:nvSpPr>
        <p:spPr>
          <a:xfrm>
            <a:off x="179512" y="4077072"/>
            <a:ext cx="1728192" cy="64807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Денежная (Д)</a:t>
            </a:r>
            <a:r>
              <a:rPr lang="en-US" sz="1600" dirty="0" smtClean="0">
                <a:solidFill>
                  <a:prstClr val="white"/>
                </a:solidFill>
              </a:rPr>
              <a:t>/</a:t>
            </a:r>
            <a:r>
              <a:rPr lang="ru-RU" sz="1600" dirty="0" smtClean="0">
                <a:solidFill>
                  <a:prstClr val="white"/>
                </a:solidFill>
              </a:rPr>
              <a:t> натуральная (Н)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7" name="Багетная рамка 86"/>
          <p:cNvSpPr/>
          <p:nvPr/>
        </p:nvSpPr>
        <p:spPr>
          <a:xfrm>
            <a:off x="179512" y="4941168"/>
            <a:ext cx="1728192" cy="64807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КОСГУ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699792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308304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300192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004048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139952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275856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244408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707904" y="4293096"/>
            <a:ext cx="360040" cy="338554"/>
          </a:xfrm>
          <a:prstGeom prst="rect">
            <a:avLst/>
          </a:prstGeom>
          <a:solidFill>
            <a:srgbClr val="F0EC34"/>
          </a:solidFill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Н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572000" y="4293096"/>
            <a:ext cx="360040" cy="338554"/>
          </a:xfrm>
          <a:prstGeom prst="rect">
            <a:avLst/>
          </a:prstGeom>
          <a:solidFill>
            <a:srgbClr val="F0EC34"/>
          </a:solidFill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Н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436096" y="4293096"/>
            <a:ext cx="360040" cy="338554"/>
          </a:xfrm>
          <a:prstGeom prst="rect">
            <a:avLst/>
          </a:prstGeom>
          <a:solidFill>
            <a:srgbClr val="F0EC34"/>
          </a:solidFill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Н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676456" y="4293096"/>
            <a:ext cx="360040" cy="338554"/>
          </a:xfrm>
          <a:prstGeom prst="rect">
            <a:avLst/>
          </a:prstGeom>
          <a:solidFill>
            <a:srgbClr val="F0EC34"/>
          </a:solidFill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Н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102" name="Прямая со стрелкой 101"/>
          <p:cNvCxnSpPr>
            <a:stCxn id="59" idx="2"/>
            <a:endCxn id="88" idx="0"/>
          </p:cNvCxnSpPr>
          <p:nvPr/>
        </p:nvCxnSpPr>
        <p:spPr>
          <a:xfrm>
            <a:off x="2879812" y="3717032"/>
            <a:ext cx="0" cy="576064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Соединительная линия уступом 105"/>
          <p:cNvCxnSpPr>
            <a:stCxn id="56" idx="2"/>
            <a:endCxn id="93" idx="0"/>
          </p:cNvCxnSpPr>
          <p:nvPr/>
        </p:nvCxnSpPr>
        <p:spPr>
          <a:xfrm rot="5400000">
            <a:off x="3275856" y="3897052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Соединительная линия уступом 109"/>
          <p:cNvCxnSpPr>
            <a:stCxn id="56" idx="2"/>
            <a:endCxn id="95" idx="0"/>
          </p:cNvCxnSpPr>
          <p:nvPr/>
        </p:nvCxnSpPr>
        <p:spPr>
          <a:xfrm rot="16200000" flipH="1">
            <a:off x="3491880" y="3897052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Соединительная линия уступом 111"/>
          <p:cNvCxnSpPr/>
          <p:nvPr/>
        </p:nvCxnSpPr>
        <p:spPr>
          <a:xfrm rot="5400000">
            <a:off x="4103948" y="3897052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Соединительная линия уступом 112"/>
          <p:cNvCxnSpPr/>
          <p:nvPr/>
        </p:nvCxnSpPr>
        <p:spPr>
          <a:xfrm rot="16200000" flipH="1">
            <a:off x="4319972" y="3897053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Соединительная линия уступом 113"/>
          <p:cNvCxnSpPr/>
          <p:nvPr/>
        </p:nvCxnSpPr>
        <p:spPr>
          <a:xfrm rot="16200000" flipH="1">
            <a:off x="5184068" y="3897053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/>
          <p:nvPr/>
        </p:nvCxnSpPr>
        <p:spPr>
          <a:xfrm rot="16200000" flipH="1">
            <a:off x="8496436" y="3897052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Соединительная линия уступом 118"/>
          <p:cNvCxnSpPr/>
          <p:nvPr/>
        </p:nvCxnSpPr>
        <p:spPr>
          <a:xfrm rot="5400000">
            <a:off x="4968044" y="3897052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Соединительная линия уступом 122"/>
          <p:cNvCxnSpPr/>
          <p:nvPr/>
        </p:nvCxnSpPr>
        <p:spPr>
          <a:xfrm rot="5400000">
            <a:off x="8280412" y="3897052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2627784" y="5229200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203848" y="5229200"/>
            <a:ext cx="432048" cy="288032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707904" y="5229200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214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211960" y="5229201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266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716016" y="5229200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267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220072" y="5229200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264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724128" y="5229200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265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132" name="Прямая со стрелкой 131"/>
          <p:cNvCxnSpPr>
            <a:stCxn id="55" idx="2"/>
            <a:endCxn id="90" idx="0"/>
          </p:cNvCxnSpPr>
          <p:nvPr/>
        </p:nvCxnSpPr>
        <p:spPr>
          <a:xfrm>
            <a:off x="6480212" y="3695546"/>
            <a:ext cx="0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7452320" y="3717032"/>
            <a:ext cx="0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6804248" y="5229200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296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028384" y="5157192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262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8532440" y="5157192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263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138" name="Прямая со стрелкой 137"/>
          <p:cNvCxnSpPr>
            <a:stCxn id="88" idx="2"/>
            <a:endCxn id="124" idx="0"/>
          </p:cNvCxnSpPr>
          <p:nvPr/>
        </p:nvCxnSpPr>
        <p:spPr>
          <a:xfrm flipH="1">
            <a:off x="2843808" y="4631650"/>
            <a:ext cx="36004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93" idx="2"/>
            <a:endCxn id="125" idx="0"/>
          </p:cNvCxnSpPr>
          <p:nvPr/>
        </p:nvCxnSpPr>
        <p:spPr>
          <a:xfrm flipH="1">
            <a:off x="3419872" y="4631650"/>
            <a:ext cx="36004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95" idx="2"/>
            <a:endCxn id="126" idx="0"/>
          </p:cNvCxnSpPr>
          <p:nvPr/>
        </p:nvCxnSpPr>
        <p:spPr>
          <a:xfrm>
            <a:off x="3887924" y="4631650"/>
            <a:ext cx="36004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92" idx="2"/>
            <a:endCxn id="127" idx="0"/>
          </p:cNvCxnSpPr>
          <p:nvPr/>
        </p:nvCxnSpPr>
        <p:spPr>
          <a:xfrm>
            <a:off x="4319972" y="4631650"/>
            <a:ext cx="108012" cy="597551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>
            <a:stCxn id="96" idx="2"/>
            <a:endCxn id="128" idx="0"/>
          </p:cNvCxnSpPr>
          <p:nvPr/>
        </p:nvCxnSpPr>
        <p:spPr>
          <a:xfrm>
            <a:off x="4752020" y="4631650"/>
            <a:ext cx="180020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97" idx="2"/>
            <a:endCxn id="130" idx="0"/>
          </p:cNvCxnSpPr>
          <p:nvPr/>
        </p:nvCxnSpPr>
        <p:spPr>
          <a:xfrm>
            <a:off x="5616116" y="4631650"/>
            <a:ext cx="324036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>
            <a:stCxn id="91" idx="2"/>
            <a:endCxn id="129" idx="0"/>
          </p:cNvCxnSpPr>
          <p:nvPr/>
        </p:nvCxnSpPr>
        <p:spPr>
          <a:xfrm>
            <a:off x="5184068" y="4631650"/>
            <a:ext cx="252028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>
            <a:stCxn id="94" idx="2"/>
            <a:endCxn id="135" idx="0"/>
          </p:cNvCxnSpPr>
          <p:nvPr/>
        </p:nvCxnSpPr>
        <p:spPr>
          <a:xfrm flipH="1">
            <a:off x="8244408" y="4631650"/>
            <a:ext cx="180020" cy="525542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 стрелкой 165"/>
          <p:cNvCxnSpPr>
            <a:endCxn id="136" idx="0"/>
          </p:cNvCxnSpPr>
          <p:nvPr/>
        </p:nvCxnSpPr>
        <p:spPr>
          <a:xfrm flipH="1">
            <a:off x="8748464" y="4631650"/>
            <a:ext cx="108012" cy="525542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Соединительная линия уступом 170"/>
          <p:cNvCxnSpPr>
            <a:stCxn id="90" idx="2"/>
            <a:endCxn id="134" idx="0"/>
          </p:cNvCxnSpPr>
          <p:nvPr/>
        </p:nvCxnSpPr>
        <p:spPr>
          <a:xfrm rot="16200000" flipH="1">
            <a:off x="6451467" y="4660395"/>
            <a:ext cx="597550" cy="540060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Соединительная линия уступом 173"/>
          <p:cNvCxnSpPr>
            <a:stCxn id="89" idx="2"/>
            <a:endCxn id="134" idx="0"/>
          </p:cNvCxnSpPr>
          <p:nvPr/>
        </p:nvCxnSpPr>
        <p:spPr>
          <a:xfrm rot="5400000">
            <a:off x="6955523" y="4696399"/>
            <a:ext cx="597550" cy="468052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135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385888"/>
            <a:ext cx="9144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000" dirty="0">
                <a:solidFill>
                  <a:srgbClr val="00602B"/>
                </a:solidFill>
                <a:latin typeface="Impact" pitchFamily="34" charset="0"/>
              </a:rPr>
              <a:t>СОЦИАЛЬНЫЕ ПОСОБИЯ И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000" dirty="0" smtClean="0">
                <a:solidFill>
                  <a:srgbClr val="00602B"/>
                </a:solidFill>
                <a:latin typeface="Impact" pitchFamily="34" charset="0"/>
              </a:rPr>
              <a:t>КОМПЕНСАЦИИ</a:t>
            </a:r>
            <a:endParaRPr lang="ru-RU" altLang="ru-RU" sz="4000" dirty="0">
              <a:solidFill>
                <a:srgbClr val="00602B"/>
              </a:solidFill>
              <a:latin typeface="Impac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3141663"/>
            <a:ext cx="8280400" cy="2519362"/>
          </a:xfrm>
          <a:prstGeom prst="rect">
            <a:avLst/>
          </a:prstGeom>
          <a:solidFill>
            <a:srgbClr val="FFFFFF"/>
          </a:solidFill>
          <a:ln w="12700"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ЭТО ВЫПЛАТЫ, СВЯЗАННЫЕ С </a:t>
            </a:r>
            <a:r>
              <a:rPr lang="ru-RU" sz="2400" b="1" dirty="0">
                <a:solidFill>
                  <a:schemeClr val="tx1"/>
                </a:solidFill>
              </a:rPr>
              <a:t>СОЦИАЛЬНЫМИ РИСКАМИ, </a:t>
            </a:r>
            <a:r>
              <a:rPr lang="ru-RU" sz="2400" dirty="0">
                <a:solidFill>
                  <a:schemeClr val="tx1"/>
                </a:solidFill>
              </a:rPr>
              <a:t>ТАКИМИ КАК БОЛЕЗНЬ, УТРАТА ПОСТОЯННОГО ЗАРАБОТКА, КОТОРЫЕ МОГУТ </a:t>
            </a:r>
            <a:r>
              <a:rPr lang="ru-RU" sz="2400" b="1" dirty="0">
                <a:solidFill>
                  <a:schemeClr val="tx1"/>
                </a:solidFill>
              </a:rPr>
              <a:t>НЕГАТИВНО СКАЗАТЬСЯ НА ИМУЩЕСТВЕННОМ ПОЛОЖЕНИИ РАБОТНИКА 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(П. 7 Раздела </a:t>
            </a:r>
            <a:r>
              <a:rPr lang="en-US" sz="2400" dirty="0">
                <a:solidFill>
                  <a:schemeClr val="tx1"/>
                </a:solidFill>
              </a:rPr>
              <a:t>I </a:t>
            </a:r>
            <a:r>
              <a:rPr lang="ru-RU" sz="2400" dirty="0">
                <a:solidFill>
                  <a:schemeClr val="tx1"/>
                </a:solidFill>
              </a:rPr>
              <a:t>«Общие положения»)</a:t>
            </a: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2431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1556792"/>
            <a:ext cx="3960440" cy="430887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prstClr val="black"/>
                </a:solidFill>
              </a:rPr>
              <a:t>Выплаты физическим лицам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2276872"/>
            <a:ext cx="2232248" cy="584775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Работники, служащие, персонал (1)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2276872"/>
            <a:ext cx="1944216" cy="584775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Иные физические лица (не 1 и 2)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276872"/>
            <a:ext cx="1944216" cy="584775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Бывшие работники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(2)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9" name="Соединительная линия уступом 8"/>
          <p:cNvCxnSpPr>
            <a:stCxn id="2" idx="2"/>
            <a:endCxn id="5" idx="0"/>
          </p:cNvCxnSpPr>
          <p:nvPr/>
        </p:nvCxnSpPr>
        <p:spPr>
          <a:xfrm rot="5400000">
            <a:off x="4679432" y="1052155"/>
            <a:ext cx="289193" cy="2160240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  <a:endCxn id="7" idx="0"/>
          </p:cNvCxnSpPr>
          <p:nvPr/>
        </p:nvCxnSpPr>
        <p:spPr>
          <a:xfrm>
            <a:off x="5904148" y="1987679"/>
            <a:ext cx="0" cy="289193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2" idx="2"/>
            <a:endCxn id="6" idx="0"/>
          </p:cNvCxnSpPr>
          <p:nvPr/>
        </p:nvCxnSpPr>
        <p:spPr>
          <a:xfrm rot="16200000" flipH="1">
            <a:off x="6767664" y="1124163"/>
            <a:ext cx="289193" cy="20162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Багетная рамка 25"/>
          <p:cNvSpPr/>
          <p:nvPr/>
        </p:nvSpPr>
        <p:spPr>
          <a:xfrm>
            <a:off x="179512" y="2204864"/>
            <a:ext cx="1728192" cy="64807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Категория получателя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Багетная рамка 26"/>
          <p:cNvSpPr/>
          <p:nvPr/>
        </p:nvSpPr>
        <p:spPr>
          <a:xfrm>
            <a:off x="179512" y="3140968"/>
            <a:ext cx="1728192" cy="64807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Социальная</a:t>
            </a:r>
            <a:r>
              <a:rPr lang="en-US" dirty="0" smtClean="0">
                <a:solidFill>
                  <a:prstClr val="white"/>
                </a:solidFill>
              </a:rPr>
              <a:t>/</a:t>
            </a:r>
            <a:r>
              <a:rPr lang="ru-RU" dirty="0" smtClean="0">
                <a:solidFill>
                  <a:prstClr val="white"/>
                </a:solidFill>
              </a:rPr>
              <a:t> несоциальная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20272" y="3356992"/>
            <a:ext cx="792088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</a:rPr>
              <a:t>Несоц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72400" y="3356992"/>
            <a:ext cx="792088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Соц.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84168" y="3356992"/>
            <a:ext cx="792088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</a:rPr>
              <a:t>Несоц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75856" y="3378478"/>
            <a:ext cx="792088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</a:rPr>
              <a:t>Несоц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39952" y="3356992"/>
            <a:ext cx="648072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Соц.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32040" y="3356992"/>
            <a:ext cx="792088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Соц.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27784" y="3378478"/>
            <a:ext cx="504056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З</a:t>
            </a:r>
            <a:r>
              <a:rPr lang="en-US" sz="1600" dirty="0" smtClean="0">
                <a:solidFill>
                  <a:prstClr val="black"/>
                </a:solidFill>
              </a:rPr>
              <a:t>/</a:t>
            </a:r>
            <a:r>
              <a:rPr lang="ru-RU" sz="1600" dirty="0" err="1" smtClean="0">
                <a:solidFill>
                  <a:prstClr val="black"/>
                </a:solidFill>
              </a:rPr>
              <a:t>п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61" name="Соединительная линия уступом 60"/>
          <p:cNvCxnSpPr>
            <a:stCxn id="5" idx="2"/>
            <a:endCxn id="59" idx="0"/>
          </p:cNvCxnSpPr>
          <p:nvPr/>
        </p:nvCxnSpPr>
        <p:spPr>
          <a:xfrm rot="5400000">
            <a:off x="3053445" y="2688014"/>
            <a:ext cx="516831" cy="864096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stCxn id="5" idx="2"/>
            <a:endCxn id="56" idx="0"/>
          </p:cNvCxnSpPr>
          <p:nvPr/>
        </p:nvCxnSpPr>
        <p:spPr>
          <a:xfrm rot="5400000">
            <a:off x="3449489" y="3084058"/>
            <a:ext cx="516831" cy="72008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stCxn id="5" idx="2"/>
            <a:endCxn id="57" idx="0"/>
          </p:cNvCxnSpPr>
          <p:nvPr/>
        </p:nvCxnSpPr>
        <p:spPr>
          <a:xfrm rot="16200000" flipH="1">
            <a:off x="3856276" y="2749279"/>
            <a:ext cx="495345" cy="720080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74"/>
          <p:cNvCxnSpPr>
            <a:stCxn id="7" idx="2"/>
            <a:endCxn id="58" idx="0"/>
          </p:cNvCxnSpPr>
          <p:nvPr/>
        </p:nvCxnSpPr>
        <p:spPr>
          <a:xfrm rot="5400000">
            <a:off x="5368444" y="2821287"/>
            <a:ext cx="495345" cy="57606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Соединительная линия уступом 77"/>
          <p:cNvCxnSpPr>
            <a:stCxn id="7" idx="2"/>
            <a:endCxn id="55" idx="0"/>
          </p:cNvCxnSpPr>
          <p:nvPr/>
        </p:nvCxnSpPr>
        <p:spPr>
          <a:xfrm rot="16200000" flipH="1">
            <a:off x="5944508" y="2821287"/>
            <a:ext cx="495345" cy="57606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6" idx="2"/>
            <a:endCxn id="53" idx="0"/>
          </p:cNvCxnSpPr>
          <p:nvPr/>
        </p:nvCxnSpPr>
        <p:spPr>
          <a:xfrm rot="5400000">
            <a:off x="7420672" y="2857291"/>
            <a:ext cx="495345" cy="504056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ная линия уступом 83"/>
          <p:cNvCxnSpPr>
            <a:stCxn id="6" idx="2"/>
            <a:endCxn id="54" idx="0"/>
          </p:cNvCxnSpPr>
          <p:nvPr/>
        </p:nvCxnSpPr>
        <p:spPr>
          <a:xfrm rot="16200000" flipH="1">
            <a:off x="7996736" y="2785283"/>
            <a:ext cx="495345" cy="648072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Багетная рамка 85"/>
          <p:cNvSpPr/>
          <p:nvPr/>
        </p:nvSpPr>
        <p:spPr>
          <a:xfrm>
            <a:off x="179512" y="4077072"/>
            <a:ext cx="1728192" cy="64807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Денежная (Д)</a:t>
            </a:r>
            <a:r>
              <a:rPr lang="en-US" sz="1600" dirty="0" smtClean="0">
                <a:solidFill>
                  <a:prstClr val="white"/>
                </a:solidFill>
              </a:rPr>
              <a:t>/</a:t>
            </a:r>
            <a:r>
              <a:rPr lang="ru-RU" sz="1600" dirty="0" smtClean="0">
                <a:solidFill>
                  <a:prstClr val="white"/>
                </a:solidFill>
              </a:rPr>
              <a:t> натуральная (Н)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7" name="Багетная рамка 86"/>
          <p:cNvSpPr/>
          <p:nvPr/>
        </p:nvSpPr>
        <p:spPr>
          <a:xfrm>
            <a:off x="179512" y="4941168"/>
            <a:ext cx="1728192" cy="64807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КОСГУ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699792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308304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300192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004048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139952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275856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244408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707904" y="4293096"/>
            <a:ext cx="360040" cy="338554"/>
          </a:xfrm>
          <a:prstGeom prst="rect">
            <a:avLst/>
          </a:prstGeom>
          <a:solidFill>
            <a:srgbClr val="F0EC34"/>
          </a:solidFill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Н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572000" y="4293096"/>
            <a:ext cx="360040" cy="338554"/>
          </a:xfrm>
          <a:prstGeom prst="rect">
            <a:avLst/>
          </a:prstGeom>
          <a:solidFill>
            <a:srgbClr val="F0EC34"/>
          </a:solidFill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Н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436096" y="4293096"/>
            <a:ext cx="360040" cy="338554"/>
          </a:xfrm>
          <a:prstGeom prst="rect">
            <a:avLst/>
          </a:prstGeom>
          <a:solidFill>
            <a:srgbClr val="F0EC34"/>
          </a:solidFill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Н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676456" y="4293096"/>
            <a:ext cx="360040" cy="338554"/>
          </a:xfrm>
          <a:prstGeom prst="rect">
            <a:avLst/>
          </a:prstGeom>
          <a:solidFill>
            <a:srgbClr val="F0EC34"/>
          </a:solidFill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Н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102" name="Прямая со стрелкой 101"/>
          <p:cNvCxnSpPr>
            <a:stCxn id="59" idx="2"/>
            <a:endCxn id="88" idx="0"/>
          </p:cNvCxnSpPr>
          <p:nvPr/>
        </p:nvCxnSpPr>
        <p:spPr>
          <a:xfrm>
            <a:off x="2879812" y="3717032"/>
            <a:ext cx="0" cy="576064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Соединительная линия уступом 105"/>
          <p:cNvCxnSpPr>
            <a:stCxn id="56" idx="2"/>
            <a:endCxn id="93" idx="0"/>
          </p:cNvCxnSpPr>
          <p:nvPr/>
        </p:nvCxnSpPr>
        <p:spPr>
          <a:xfrm rot="5400000">
            <a:off x="3275856" y="3897052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Соединительная линия уступом 109"/>
          <p:cNvCxnSpPr>
            <a:stCxn id="56" idx="2"/>
            <a:endCxn id="95" idx="0"/>
          </p:cNvCxnSpPr>
          <p:nvPr/>
        </p:nvCxnSpPr>
        <p:spPr>
          <a:xfrm rot="16200000" flipH="1">
            <a:off x="3491880" y="3897052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Соединительная линия уступом 111"/>
          <p:cNvCxnSpPr/>
          <p:nvPr/>
        </p:nvCxnSpPr>
        <p:spPr>
          <a:xfrm rot="5400000">
            <a:off x="4103948" y="3897052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Соединительная линия уступом 112"/>
          <p:cNvCxnSpPr/>
          <p:nvPr/>
        </p:nvCxnSpPr>
        <p:spPr>
          <a:xfrm rot="16200000" flipH="1">
            <a:off x="4319972" y="3897053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Соединительная линия уступом 113"/>
          <p:cNvCxnSpPr/>
          <p:nvPr/>
        </p:nvCxnSpPr>
        <p:spPr>
          <a:xfrm rot="16200000" flipH="1">
            <a:off x="5184068" y="3897053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/>
          <p:nvPr/>
        </p:nvCxnSpPr>
        <p:spPr>
          <a:xfrm rot="16200000" flipH="1">
            <a:off x="8496436" y="3897052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Соединительная линия уступом 118"/>
          <p:cNvCxnSpPr/>
          <p:nvPr/>
        </p:nvCxnSpPr>
        <p:spPr>
          <a:xfrm rot="5400000">
            <a:off x="4968044" y="3897052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Соединительная линия уступом 122"/>
          <p:cNvCxnSpPr/>
          <p:nvPr/>
        </p:nvCxnSpPr>
        <p:spPr>
          <a:xfrm rot="5400000">
            <a:off x="8280412" y="3897052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2627784" y="5229200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203848" y="5229200"/>
            <a:ext cx="432048" cy="288032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707904" y="5229200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214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211960" y="5229201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266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716016" y="5229200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267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220072" y="5229200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264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724128" y="5229200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265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132" name="Прямая со стрелкой 131"/>
          <p:cNvCxnSpPr>
            <a:stCxn id="55" idx="2"/>
            <a:endCxn id="90" idx="0"/>
          </p:cNvCxnSpPr>
          <p:nvPr/>
        </p:nvCxnSpPr>
        <p:spPr>
          <a:xfrm>
            <a:off x="6480212" y="3695546"/>
            <a:ext cx="0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7452320" y="3717032"/>
            <a:ext cx="0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6804248" y="5229200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296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028384" y="5157192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262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8532440" y="5157192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263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138" name="Прямая со стрелкой 137"/>
          <p:cNvCxnSpPr>
            <a:stCxn id="88" idx="2"/>
            <a:endCxn id="124" idx="0"/>
          </p:cNvCxnSpPr>
          <p:nvPr/>
        </p:nvCxnSpPr>
        <p:spPr>
          <a:xfrm flipH="1">
            <a:off x="2843808" y="4631650"/>
            <a:ext cx="36004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93" idx="2"/>
            <a:endCxn id="125" idx="0"/>
          </p:cNvCxnSpPr>
          <p:nvPr/>
        </p:nvCxnSpPr>
        <p:spPr>
          <a:xfrm flipH="1">
            <a:off x="3419872" y="4631650"/>
            <a:ext cx="36004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95" idx="2"/>
            <a:endCxn id="126" idx="0"/>
          </p:cNvCxnSpPr>
          <p:nvPr/>
        </p:nvCxnSpPr>
        <p:spPr>
          <a:xfrm>
            <a:off x="3887924" y="4631650"/>
            <a:ext cx="36004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92" idx="2"/>
            <a:endCxn id="127" idx="0"/>
          </p:cNvCxnSpPr>
          <p:nvPr/>
        </p:nvCxnSpPr>
        <p:spPr>
          <a:xfrm>
            <a:off x="4319972" y="4631650"/>
            <a:ext cx="108012" cy="597551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>
            <a:stCxn id="96" idx="2"/>
            <a:endCxn id="128" idx="0"/>
          </p:cNvCxnSpPr>
          <p:nvPr/>
        </p:nvCxnSpPr>
        <p:spPr>
          <a:xfrm>
            <a:off x="4752020" y="4631650"/>
            <a:ext cx="180020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97" idx="2"/>
            <a:endCxn id="130" idx="0"/>
          </p:cNvCxnSpPr>
          <p:nvPr/>
        </p:nvCxnSpPr>
        <p:spPr>
          <a:xfrm>
            <a:off x="5616116" y="4631650"/>
            <a:ext cx="324036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>
            <a:stCxn id="91" idx="2"/>
            <a:endCxn id="129" idx="0"/>
          </p:cNvCxnSpPr>
          <p:nvPr/>
        </p:nvCxnSpPr>
        <p:spPr>
          <a:xfrm>
            <a:off x="5184068" y="4631650"/>
            <a:ext cx="252028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>
            <a:stCxn id="94" idx="2"/>
            <a:endCxn id="135" idx="0"/>
          </p:cNvCxnSpPr>
          <p:nvPr/>
        </p:nvCxnSpPr>
        <p:spPr>
          <a:xfrm flipH="1">
            <a:off x="8244408" y="4631650"/>
            <a:ext cx="180020" cy="525542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 стрелкой 165"/>
          <p:cNvCxnSpPr>
            <a:endCxn id="136" idx="0"/>
          </p:cNvCxnSpPr>
          <p:nvPr/>
        </p:nvCxnSpPr>
        <p:spPr>
          <a:xfrm flipH="1">
            <a:off x="8748464" y="4631650"/>
            <a:ext cx="108012" cy="525542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Соединительная линия уступом 170"/>
          <p:cNvCxnSpPr>
            <a:stCxn id="90" idx="2"/>
            <a:endCxn id="134" idx="0"/>
          </p:cNvCxnSpPr>
          <p:nvPr/>
        </p:nvCxnSpPr>
        <p:spPr>
          <a:xfrm rot="16200000" flipH="1">
            <a:off x="6451467" y="4660395"/>
            <a:ext cx="597550" cy="540060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Соединительная линия уступом 173"/>
          <p:cNvCxnSpPr>
            <a:stCxn id="89" idx="2"/>
            <a:endCxn id="134" idx="0"/>
          </p:cNvCxnSpPr>
          <p:nvPr/>
        </p:nvCxnSpPr>
        <p:spPr>
          <a:xfrm rot="5400000">
            <a:off x="6955523" y="4696399"/>
            <a:ext cx="597550" cy="468052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574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4709" y="908720"/>
            <a:ext cx="91440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3200" dirty="0" smtClean="0">
                <a:solidFill>
                  <a:srgbClr val="00602B"/>
                </a:solidFill>
                <a:latin typeface="Impact" pitchFamily="34" charset="0"/>
                <a:cs typeface="Arial" pitchFamily="34" charset="0"/>
              </a:rPr>
              <a:t>ДЕНЕЖНАЯ И НАТУРАЛЬНАЯ ФОРМА ВЫПЛАТ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03946" y="1988840"/>
            <a:ext cx="7993063" cy="3046988"/>
          </a:xfrm>
          <a:prstGeom prst="rect">
            <a:avLst/>
          </a:prstGeom>
          <a:noFill/>
          <a:ln w="9525">
            <a:solidFill>
              <a:srgbClr val="0060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3200" dirty="0" smtClean="0">
                <a:solidFill>
                  <a:prstClr val="black"/>
                </a:solidFill>
                <a:cs typeface="Arial" pitchFamily="34" charset="0"/>
              </a:rPr>
              <a:t>Отнесение к социальным пособиям в натуральной форме оплаты товаров, работ, услуг населению, а также компенсации (возмещения) расходов населения на приобретение товаров, работ и услуг </a:t>
            </a:r>
            <a:br>
              <a:rPr lang="ru-RU" altLang="ru-RU" sz="3200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ru-RU" altLang="ru-RU" sz="3200" dirty="0" smtClean="0">
                <a:solidFill>
                  <a:prstClr val="black"/>
                </a:solidFill>
                <a:cs typeface="Arial" pitchFamily="34" charset="0"/>
              </a:rPr>
              <a:t>(пункт 7 раздела </a:t>
            </a:r>
            <a:r>
              <a:rPr lang="en-US" altLang="ru-RU" sz="3200" dirty="0" smtClean="0">
                <a:solidFill>
                  <a:prstClr val="black"/>
                </a:solidFill>
                <a:cs typeface="Arial" pitchFamily="34" charset="0"/>
              </a:rPr>
              <a:t>I</a:t>
            </a:r>
            <a:r>
              <a:rPr lang="ru-RU" altLang="ru-RU" sz="3200" dirty="0" smtClean="0">
                <a:solidFill>
                  <a:prstClr val="black"/>
                </a:solidFill>
                <a:cs typeface="Arial" pitchFamily="34" charset="0"/>
              </a:rPr>
              <a:t> Порядка).</a:t>
            </a:r>
          </a:p>
        </p:txBody>
      </p:sp>
    </p:spTree>
    <p:extLst>
      <p:ext uri="{BB962C8B-B14F-4D97-AF65-F5344CB8AC3E}">
        <p14:creationId xmlns:p14="http://schemas.microsoft.com/office/powerpoint/2010/main" val="19581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02B"/>
                </a:solidFill>
              </a:rPr>
              <a:t>Порядок применения бюджетной классификации Российской Федерации в 2019 и 2020 годах</a:t>
            </a:r>
            <a:endParaRPr lang="ru-RU" sz="2800" b="1" dirty="0">
              <a:solidFill>
                <a:srgbClr val="00602B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2132856"/>
            <a:ext cx="3970784" cy="1974205"/>
          </a:xfrm>
          <a:ln w="25400">
            <a:solidFill>
              <a:srgbClr val="00602B"/>
            </a:solidFill>
          </a:ln>
        </p:spPr>
        <p:txBody>
          <a:bodyPr/>
          <a:lstStyle/>
          <a:p>
            <a:r>
              <a:rPr lang="ru-RU" dirty="0"/>
              <a:t>Приказ Минфина России от 08.06.2018 </a:t>
            </a:r>
            <a:r>
              <a:rPr lang="ru-RU" dirty="0" smtClean="0"/>
              <a:t>№ 132н</a:t>
            </a:r>
          </a:p>
          <a:p>
            <a:pPr marL="0" indent="0" algn="ctr">
              <a:buNone/>
            </a:pPr>
            <a:r>
              <a:rPr lang="ru-RU" dirty="0" smtClean="0"/>
              <a:t>(в редакции приказа Минфина России от 25.11.2019 № 197н)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9" y="2132857"/>
            <a:ext cx="4247451" cy="1440160"/>
          </a:xfrm>
          <a:ln w="19050">
            <a:solidFill>
              <a:srgbClr val="00602B"/>
            </a:solidFill>
          </a:ln>
        </p:spPr>
        <p:txBody>
          <a:bodyPr/>
          <a:lstStyle/>
          <a:p>
            <a:r>
              <a:rPr lang="ru-RU" sz="1700" dirty="0" smtClean="0"/>
              <a:t>Общие положения для всех бюджетов бюджетной системы РФ начиная с бюджетов на 2020 г. (2020 – 2022гг.) - Приказ </a:t>
            </a:r>
            <a:r>
              <a:rPr lang="ru-RU" sz="1700" dirty="0"/>
              <a:t>Минфина России от 06.06.2019 </a:t>
            </a:r>
            <a:r>
              <a:rPr lang="ru-RU" sz="1700" dirty="0" smtClean="0"/>
              <a:t>№ 85н (ред. от 29.11.2019 № 206н)</a:t>
            </a:r>
            <a:endParaRPr lang="ru-RU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11560" y="5013176"/>
            <a:ext cx="8317992" cy="923330"/>
          </a:xfrm>
          <a:prstGeom prst="rect">
            <a:avLst/>
          </a:prstGeom>
          <a:noFill/>
          <a:ln w="25400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Приказ Минфина России от 29.11.2017 </a:t>
            </a:r>
            <a:r>
              <a:rPr lang="ru-RU" dirty="0" smtClean="0"/>
              <a:t>№ 209н  (в ред</a:t>
            </a:r>
            <a:r>
              <a:rPr lang="ru-RU" dirty="0"/>
              <a:t>. п</a:t>
            </a:r>
            <a:r>
              <a:rPr lang="ru-RU" dirty="0" smtClean="0"/>
              <a:t>риказа Минфина России от 13.05.2019  № 69н) "</a:t>
            </a:r>
            <a:r>
              <a:rPr lang="ru-RU" dirty="0"/>
              <a:t>Об утверждении Порядка применения классификации операций сектора государственного управления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12" name="Объект 6"/>
          <p:cNvSpPr txBox="1">
            <a:spLocks/>
          </p:cNvSpPr>
          <p:nvPr/>
        </p:nvSpPr>
        <p:spPr>
          <a:xfrm>
            <a:off x="4682101" y="3688307"/>
            <a:ext cx="4247451" cy="1108845"/>
          </a:xfrm>
          <a:prstGeom prst="rect">
            <a:avLst/>
          </a:prstGeom>
          <a:ln w="19050">
            <a:solidFill>
              <a:srgbClr val="00602B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 smtClean="0"/>
              <a:t>Коды для федерального бюджета и бюджетов ГВФ на 2020 – 2022 гг. - Приказ Минфина России от 06.06.2019 № 86н </a:t>
            </a:r>
            <a:r>
              <a:rPr lang="ru-RU" sz="17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1700" dirty="0" smtClean="0">
                <a:sym typeface="Wingdings" panose="05000000000000000000" pitchFamily="2" charset="2"/>
              </a:rPr>
              <a:t> </a:t>
            </a:r>
            <a:r>
              <a:rPr lang="ru-RU" sz="1700" dirty="0" smtClean="0">
                <a:sym typeface="Wingdings" panose="05000000000000000000" pitchFamily="2" charset="2"/>
              </a:rPr>
              <a:t>от 29.11.2019 № 207н</a:t>
            </a:r>
            <a:endParaRPr lang="ru-RU" sz="17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1556792"/>
            <a:ext cx="72008" cy="3384376"/>
          </a:xfrm>
          <a:prstGeom prst="rect">
            <a:avLst/>
          </a:prstGeom>
          <a:solidFill>
            <a:srgbClr val="00602B"/>
          </a:soli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9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1556792"/>
            <a:ext cx="3960440" cy="430887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prstClr val="black"/>
                </a:solidFill>
              </a:rPr>
              <a:t>Выплаты физическим лицам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2276872"/>
            <a:ext cx="2232248" cy="584775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Работники, служащие, персонал (1)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2276872"/>
            <a:ext cx="1944216" cy="584775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Иные физические лица (не 1 и 2)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276872"/>
            <a:ext cx="1944216" cy="584775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Бывшие работники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(2)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9" name="Соединительная линия уступом 8"/>
          <p:cNvCxnSpPr>
            <a:stCxn id="2" idx="2"/>
            <a:endCxn id="5" idx="0"/>
          </p:cNvCxnSpPr>
          <p:nvPr/>
        </p:nvCxnSpPr>
        <p:spPr>
          <a:xfrm rot="5400000">
            <a:off x="4679432" y="1052155"/>
            <a:ext cx="289193" cy="2160240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  <a:endCxn id="7" idx="0"/>
          </p:cNvCxnSpPr>
          <p:nvPr/>
        </p:nvCxnSpPr>
        <p:spPr>
          <a:xfrm>
            <a:off x="5904148" y="1987679"/>
            <a:ext cx="0" cy="289193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2" idx="2"/>
            <a:endCxn id="6" idx="0"/>
          </p:cNvCxnSpPr>
          <p:nvPr/>
        </p:nvCxnSpPr>
        <p:spPr>
          <a:xfrm rot="16200000" flipH="1">
            <a:off x="6767664" y="1124163"/>
            <a:ext cx="289193" cy="20162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Багетная рамка 25"/>
          <p:cNvSpPr/>
          <p:nvPr/>
        </p:nvSpPr>
        <p:spPr>
          <a:xfrm>
            <a:off x="179512" y="2204864"/>
            <a:ext cx="1728192" cy="64807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Категория получателя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Багетная рамка 26"/>
          <p:cNvSpPr/>
          <p:nvPr/>
        </p:nvSpPr>
        <p:spPr>
          <a:xfrm>
            <a:off x="179512" y="3140968"/>
            <a:ext cx="1728192" cy="64807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Социальная</a:t>
            </a:r>
            <a:r>
              <a:rPr lang="en-US" dirty="0" smtClean="0">
                <a:solidFill>
                  <a:prstClr val="white"/>
                </a:solidFill>
              </a:rPr>
              <a:t>/</a:t>
            </a:r>
            <a:r>
              <a:rPr lang="ru-RU" dirty="0" smtClean="0">
                <a:solidFill>
                  <a:prstClr val="white"/>
                </a:solidFill>
              </a:rPr>
              <a:t> несоциальная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20272" y="3356992"/>
            <a:ext cx="792088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</a:rPr>
              <a:t>Несоц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72400" y="3356992"/>
            <a:ext cx="792088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Соц.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84168" y="3356992"/>
            <a:ext cx="792088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</a:rPr>
              <a:t>Несоц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75856" y="3378478"/>
            <a:ext cx="792088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</a:rPr>
              <a:t>Несоц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39952" y="3356992"/>
            <a:ext cx="648072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Соц.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32040" y="3356992"/>
            <a:ext cx="792088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Соц.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27784" y="3378478"/>
            <a:ext cx="504056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З</a:t>
            </a:r>
            <a:r>
              <a:rPr lang="en-US" sz="1600" dirty="0" smtClean="0">
                <a:solidFill>
                  <a:prstClr val="black"/>
                </a:solidFill>
              </a:rPr>
              <a:t>/</a:t>
            </a:r>
            <a:r>
              <a:rPr lang="ru-RU" sz="1600" dirty="0" err="1" smtClean="0">
                <a:solidFill>
                  <a:prstClr val="black"/>
                </a:solidFill>
              </a:rPr>
              <a:t>п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61" name="Соединительная линия уступом 60"/>
          <p:cNvCxnSpPr>
            <a:stCxn id="5" idx="2"/>
            <a:endCxn id="59" idx="0"/>
          </p:cNvCxnSpPr>
          <p:nvPr/>
        </p:nvCxnSpPr>
        <p:spPr>
          <a:xfrm rot="5400000">
            <a:off x="3053445" y="2688014"/>
            <a:ext cx="516831" cy="864096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stCxn id="5" idx="2"/>
            <a:endCxn id="56" idx="0"/>
          </p:cNvCxnSpPr>
          <p:nvPr/>
        </p:nvCxnSpPr>
        <p:spPr>
          <a:xfrm rot="5400000">
            <a:off x="3449489" y="3084058"/>
            <a:ext cx="516831" cy="72008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stCxn id="5" idx="2"/>
            <a:endCxn id="57" idx="0"/>
          </p:cNvCxnSpPr>
          <p:nvPr/>
        </p:nvCxnSpPr>
        <p:spPr>
          <a:xfrm rot="16200000" flipH="1">
            <a:off x="3856276" y="2749279"/>
            <a:ext cx="495345" cy="720080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74"/>
          <p:cNvCxnSpPr>
            <a:stCxn id="7" idx="2"/>
            <a:endCxn id="58" idx="0"/>
          </p:cNvCxnSpPr>
          <p:nvPr/>
        </p:nvCxnSpPr>
        <p:spPr>
          <a:xfrm rot="5400000">
            <a:off x="5368444" y="2821287"/>
            <a:ext cx="495345" cy="57606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Соединительная линия уступом 77"/>
          <p:cNvCxnSpPr>
            <a:stCxn id="7" idx="2"/>
            <a:endCxn id="55" idx="0"/>
          </p:cNvCxnSpPr>
          <p:nvPr/>
        </p:nvCxnSpPr>
        <p:spPr>
          <a:xfrm rot="16200000" flipH="1">
            <a:off x="5944508" y="2821287"/>
            <a:ext cx="495345" cy="57606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6" idx="2"/>
            <a:endCxn id="53" idx="0"/>
          </p:cNvCxnSpPr>
          <p:nvPr/>
        </p:nvCxnSpPr>
        <p:spPr>
          <a:xfrm rot="5400000">
            <a:off x="7420672" y="2857291"/>
            <a:ext cx="495345" cy="504056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ная линия уступом 83"/>
          <p:cNvCxnSpPr>
            <a:stCxn id="6" idx="2"/>
            <a:endCxn id="54" idx="0"/>
          </p:cNvCxnSpPr>
          <p:nvPr/>
        </p:nvCxnSpPr>
        <p:spPr>
          <a:xfrm rot="16200000" flipH="1">
            <a:off x="7996736" y="2785283"/>
            <a:ext cx="495345" cy="648072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Багетная рамка 85"/>
          <p:cNvSpPr/>
          <p:nvPr/>
        </p:nvSpPr>
        <p:spPr>
          <a:xfrm>
            <a:off x="179512" y="4077072"/>
            <a:ext cx="1728192" cy="64807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Денежная (Д)</a:t>
            </a:r>
            <a:r>
              <a:rPr lang="en-US" sz="1600" dirty="0" smtClean="0">
                <a:solidFill>
                  <a:prstClr val="white"/>
                </a:solidFill>
              </a:rPr>
              <a:t>/</a:t>
            </a:r>
            <a:r>
              <a:rPr lang="ru-RU" sz="1600" dirty="0" smtClean="0">
                <a:solidFill>
                  <a:prstClr val="white"/>
                </a:solidFill>
              </a:rPr>
              <a:t> натуральная (Н)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7" name="Багетная рамка 86"/>
          <p:cNvSpPr/>
          <p:nvPr/>
        </p:nvSpPr>
        <p:spPr>
          <a:xfrm>
            <a:off x="179512" y="4941168"/>
            <a:ext cx="1728192" cy="64807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КОСГУ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699792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308304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300192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004048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139952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275856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244408" y="4293096"/>
            <a:ext cx="360040" cy="338554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707904" y="4293096"/>
            <a:ext cx="360040" cy="338554"/>
          </a:xfrm>
          <a:prstGeom prst="rect">
            <a:avLst/>
          </a:prstGeom>
          <a:solidFill>
            <a:srgbClr val="F0EC34"/>
          </a:solidFill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Н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572000" y="4293096"/>
            <a:ext cx="360040" cy="338554"/>
          </a:xfrm>
          <a:prstGeom prst="rect">
            <a:avLst/>
          </a:prstGeom>
          <a:solidFill>
            <a:srgbClr val="F0EC34"/>
          </a:solidFill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Н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436096" y="4293096"/>
            <a:ext cx="360040" cy="338554"/>
          </a:xfrm>
          <a:prstGeom prst="rect">
            <a:avLst/>
          </a:prstGeom>
          <a:solidFill>
            <a:srgbClr val="F0EC34"/>
          </a:solidFill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Н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676456" y="4293096"/>
            <a:ext cx="360040" cy="338554"/>
          </a:xfrm>
          <a:prstGeom prst="rect">
            <a:avLst/>
          </a:prstGeom>
          <a:solidFill>
            <a:srgbClr val="F0EC34"/>
          </a:solidFill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Н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102" name="Прямая со стрелкой 101"/>
          <p:cNvCxnSpPr>
            <a:stCxn id="59" idx="2"/>
            <a:endCxn id="88" idx="0"/>
          </p:cNvCxnSpPr>
          <p:nvPr/>
        </p:nvCxnSpPr>
        <p:spPr>
          <a:xfrm>
            <a:off x="2879812" y="3717032"/>
            <a:ext cx="0" cy="576064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Соединительная линия уступом 105"/>
          <p:cNvCxnSpPr>
            <a:stCxn id="56" idx="2"/>
            <a:endCxn id="93" idx="0"/>
          </p:cNvCxnSpPr>
          <p:nvPr/>
        </p:nvCxnSpPr>
        <p:spPr>
          <a:xfrm rot="5400000">
            <a:off x="3275856" y="3897052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Соединительная линия уступом 109"/>
          <p:cNvCxnSpPr>
            <a:stCxn id="56" idx="2"/>
            <a:endCxn id="95" idx="0"/>
          </p:cNvCxnSpPr>
          <p:nvPr/>
        </p:nvCxnSpPr>
        <p:spPr>
          <a:xfrm rot="16200000" flipH="1">
            <a:off x="3491880" y="3897052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Соединительная линия уступом 111"/>
          <p:cNvCxnSpPr/>
          <p:nvPr/>
        </p:nvCxnSpPr>
        <p:spPr>
          <a:xfrm rot="5400000">
            <a:off x="4103948" y="3897052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Соединительная линия уступом 112"/>
          <p:cNvCxnSpPr/>
          <p:nvPr/>
        </p:nvCxnSpPr>
        <p:spPr>
          <a:xfrm rot="16200000" flipH="1">
            <a:off x="4319972" y="3897053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Соединительная линия уступом 113"/>
          <p:cNvCxnSpPr/>
          <p:nvPr/>
        </p:nvCxnSpPr>
        <p:spPr>
          <a:xfrm rot="16200000" flipH="1">
            <a:off x="5184068" y="3897053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/>
          <p:nvPr/>
        </p:nvCxnSpPr>
        <p:spPr>
          <a:xfrm rot="16200000" flipH="1">
            <a:off x="8496436" y="3897052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Соединительная линия уступом 118"/>
          <p:cNvCxnSpPr/>
          <p:nvPr/>
        </p:nvCxnSpPr>
        <p:spPr>
          <a:xfrm rot="5400000">
            <a:off x="4968044" y="3897052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Соединительная линия уступом 122"/>
          <p:cNvCxnSpPr/>
          <p:nvPr/>
        </p:nvCxnSpPr>
        <p:spPr>
          <a:xfrm rot="5400000">
            <a:off x="8280412" y="3897052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2627784" y="5229200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203848" y="5229200"/>
            <a:ext cx="432048" cy="288032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707904" y="5229200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214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211960" y="5229201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266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716016" y="5229200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267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220072" y="5229200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264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724128" y="5229200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265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132" name="Прямая со стрелкой 131"/>
          <p:cNvCxnSpPr>
            <a:stCxn id="55" idx="2"/>
            <a:endCxn id="90" idx="0"/>
          </p:cNvCxnSpPr>
          <p:nvPr/>
        </p:nvCxnSpPr>
        <p:spPr>
          <a:xfrm>
            <a:off x="6480212" y="3695546"/>
            <a:ext cx="0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7452320" y="3717032"/>
            <a:ext cx="0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6804248" y="5229200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296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028384" y="5157192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262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8532440" y="5157192"/>
            <a:ext cx="432048" cy="276999"/>
          </a:xfrm>
          <a:prstGeom prst="rect">
            <a:avLst/>
          </a:prstGeom>
          <a:noFill/>
          <a:ln w="22225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263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138" name="Прямая со стрелкой 137"/>
          <p:cNvCxnSpPr>
            <a:stCxn id="88" idx="2"/>
            <a:endCxn id="124" idx="0"/>
          </p:cNvCxnSpPr>
          <p:nvPr/>
        </p:nvCxnSpPr>
        <p:spPr>
          <a:xfrm flipH="1">
            <a:off x="2843808" y="4631650"/>
            <a:ext cx="36004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93" idx="2"/>
            <a:endCxn id="125" idx="0"/>
          </p:cNvCxnSpPr>
          <p:nvPr/>
        </p:nvCxnSpPr>
        <p:spPr>
          <a:xfrm flipH="1">
            <a:off x="3419872" y="4631650"/>
            <a:ext cx="36004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95" idx="2"/>
            <a:endCxn id="126" idx="0"/>
          </p:cNvCxnSpPr>
          <p:nvPr/>
        </p:nvCxnSpPr>
        <p:spPr>
          <a:xfrm>
            <a:off x="3887924" y="4631650"/>
            <a:ext cx="36004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92" idx="2"/>
            <a:endCxn id="127" idx="0"/>
          </p:cNvCxnSpPr>
          <p:nvPr/>
        </p:nvCxnSpPr>
        <p:spPr>
          <a:xfrm>
            <a:off x="4319972" y="4631650"/>
            <a:ext cx="108012" cy="597551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>
            <a:stCxn id="96" idx="2"/>
            <a:endCxn id="128" idx="0"/>
          </p:cNvCxnSpPr>
          <p:nvPr/>
        </p:nvCxnSpPr>
        <p:spPr>
          <a:xfrm>
            <a:off x="4752020" y="4631650"/>
            <a:ext cx="180020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97" idx="2"/>
            <a:endCxn id="130" idx="0"/>
          </p:cNvCxnSpPr>
          <p:nvPr/>
        </p:nvCxnSpPr>
        <p:spPr>
          <a:xfrm>
            <a:off x="5616116" y="4631650"/>
            <a:ext cx="324036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>
            <a:stCxn id="91" idx="2"/>
            <a:endCxn id="129" idx="0"/>
          </p:cNvCxnSpPr>
          <p:nvPr/>
        </p:nvCxnSpPr>
        <p:spPr>
          <a:xfrm>
            <a:off x="5184068" y="4631650"/>
            <a:ext cx="252028" cy="597550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>
            <a:stCxn id="94" idx="2"/>
            <a:endCxn id="135" idx="0"/>
          </p:cNvCxnSpPr>
          <p:nvPr/>
        </p:nvCxnSpPr>
        <p:spPr>
          <a:xfrm flipH="1">
            <a:off x="8244408" y="4631650"/>
            <a:ext cx="180020" cy="525542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 стрелкой 165"/>
          <p:cNvCxnSpPr>
            <a:endCxn id="136" idx="0"/>
          </p:cNvCxnSpPr>
          <p:nvPr/>
        </p:nvCxnSpPr>
        <p:spPr>
          <a:xfrm flipH="1">
            <a:off x="8748464" y="4631650"/>
            <a:ext cx="108012" cy="525542"/>
          </a:xfrm>
          <a:prstGeom prst="straightConnector1">
            <a:avLst/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Соединительная линия уступом 170"/>
          <p:cNvCxnSpPr>
            <a:stCxn id="90" idx="2"/>
            <a:endCxn id="134" idx="0"/>
          </p:cNvCxnSpPr>
          <p:nvPr/>
        </p:nvCxnSpPr>
        <p:spPr>
          <a:xfrm rot="16200000" flipH="1">
            <a:off x="6451467" y="4660395"/>
            <a:ext cx="597550" cy="540060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Соединительная линия уступом 173"/>
          <p:cNvCxnSpPr>
            <a:stCxn id="89" idx="2"/>
            <a:endCxn id="134" idx="0"/>
          </p:cNvCxnSpPr>
          <p:nvPr/>
        </p:nvCxnSpPr>
        <p:spPr>
          <a:xfrm rot="5400000">
            <a:off x="6955523" y="4696399"/>
            <a:ext cx="597550" cy="468052"/>
          </a:xfrm>
          <a:prstGeom prst="bentConnector3">
            <a:avLst>
              <a:gd name="adj1" fmla="val 50000"/>
            </a:avLst>
          </a:prstGeom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485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611560" y="188640"/>
            <a:ext cx="9145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3200" dirty="0" smtClean="0">
                <a:solidFill>
                  <a:srgbClr val="00602B"/>
                </a:solidFill>
                <a:latin typeface="Impact" pitchFamily="34" charset="0"/>
              </a:rPr>
              <a:t>ОПЛАТА </a:t>
            </a:r>
            <a:r>
              <a:rPr lang="ru-RU" altLang="ru-RU" sz="3200" dirty="0">
                <a:solidFill>
                  <a:srgbClr val="00602B"/>
                </a:solidFill>
                <a:latin typeface="Impact" pitchFamily="34" charset="0"/>
              </a:rPr>
              <a:t>РАБОТ, </a:t>
            </a:r>
            <a:r>
              <a:rPr lang="ru-RU" altLang="ru-RU" sz="3200" dirty="0" smtClean="0">
                <a:solidFill>
                  <a:srgbClr val="00602B"/>
                </a:solidFill>
                <a:latin typeface="Impact" pitchFamily="34" charset="0"/>
              </a:rPr>
              <a:t>УСЛУГ</a:t>
            </a:r>
            <a:endParaRPr lang="ru-RU" altLang="ru-RU" sz="3200" dirty="0">
              <a:solidFill>
                <a:srgbClr val="00602B"/>
              </a:solidFill>
              <a:latin typeface="Impact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822471"/>
              </p:ext>
            </p:extLst>
          </p:nvPr>
        </p:nvGraphicFramePr>
        <p:xfrm>
          <a:off x="330200" y="1106488"/>
          <a:ext cx="8443913" cy="5589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7767"/>
                <a:gridCol w="5786146"/>
              </a:tblGrid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Подстатьи</a:t>
                      </a:r>
                      <a:endParaRPr lang="ru-RU" sz="1800" b="1" dirty="0"/>
                    </a:p>
                  </a:txBody>
                  <a:tcPr marL="82590" marR="82590" marT="41297" marB="41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Операции</a:t>
                      </a:r>
                      <a:endParaRPr lang="ru-RU" sz="1800" b="1" dirty="0"/>
                    </a:p>
                  </a:txBody>
                  <a:tcPr marL="82590" marR="82590" marT="41297" marB="41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6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226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работы, услуги</a:t>
                      </a:r>
                    </a:p>
                  </a:txBody>
                  <a:tcPr marL="82590" marR="82590" marT="41297" marB="41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монтажные (демонтажные) работы по оборудованию, требующему монтажа (демонтажа), в случае если данные работы производятся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для целей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капитальных вложений в объекты капитального строительства (реконструкции, в том числе с элементами реставрации, технического перевооружения) и не включаются в объемы кап. вложений,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формирующих стоимость объектов ОС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90" marR="82590" marT="41297" marB="41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 "Услуги, работы для целей капитальных вложений"</a:t>
                      </a:r>
                      <a:endParaRPr lang="ru-RU" sz="2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90" marR="82590" marT="41297" marB="41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по приобретению работ (услуг), формирующих объем капитальных вложений в нефинансовые активы (за исключением материальных запасов)</a:t>
                      </a:r>
                      <a:endParaRPr lang="ru-RU" sz="2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90" marR="82590" marT="41297" marB="41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7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02B"/>
                </a:solidFill>
              </a:rPr>
              <a:t>Услуги</a:t>
            </a:r>
            <a:r>
              <a:rPr lang="ru-RU" sz="2400" b="1" dirty="0">
                <a:solidFill>
                  <a:srgbClr val="00602B"/>
                </a:solidFill>
              </a:rPr>
              <a:t>, </a:t>
            </a:r>
            <a:r>
              <a:rPr lang="ru-RU" sz="2400" b="1" dirty="0" smtClean="0">
                <a:solidFill>
                  <a:srgbClr val="00602B"/>
                </a:solidFill>
              </a:rPr>
              <a:t>работы, мат. запасы  </a:t>
            </a:r>
            <a:r>
              <a:rPr lang="ru-RU" sz="2400" b="1" dirty="0">
                <a:solidFill>
                  <a:srgbClr val="00602B"/>
                </a:solidFill>
              </a:rPr>
              <a:t>для целей капитальных </a:t>
            </a:r>
            <a:r>
              <a:rPr lang="ru-RU" sz="2400" b="1" dirty="0" smtClean="0">
                <a:solidFill>
                  <a:srgbClr val="00602B"/>
                </a:solidFill>
              </a:rPr>
              <a:t>вложений</a:t>
            </a:r>
            <a:endParaRPr lang="ru-RU" sz="2400" b="1" dirty="0">
              <a:solidFill>
                <a:srgbClr val="00602B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75589"/>
              </p:ext>
            </p:extLst>
          </p:nvPr>
        </p:nvGraphicFramePr>
        <p:xfrm>
          <a:off x="1331640" y="2060848"/>
          <a:ext cx="676875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554"/>
                <a:gridCol w="319819"/>
                <a:gridCol w="338337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226 "Прочие работы, услуги"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228 "Услуги, работы для целей капитальных вложений"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655069"/>
              </p:ext>
            </p:extLst>
          </p:nvPr>
        </p:nvGraphicFramePr>
        <p:xfrm>
          <a:off x="1331640" y="2996952"/>
          <a:ext cx="676875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554"/>
                <a:gridCol w="319819"/>
                <a:gridCol w="338337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344 "Увеличение стоимости строительных материалов"</a:t>
                      </a: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346 "Увеличение стоимости прочих оборотных запасов (материалов)"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347 "Увеличение стоимости материальных запасов для целей капитальных вложений"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4355976" y="2204864"/>
            <a:ext cx="432048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355976" y="3212976"/>
            <a:ext cx="432048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362865" y="4005064"/>
            <a:ext cx="432048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3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-20638" y="550863"/>
            <a:ext cx="9145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3200" dirty="0">
                <a:solidFill>
                  <a:srgbClr val="00602B"/>
                </a:solidFill>
                <a:latin typeface="Impact" pitchFamily="34" charset="0"/>
              </a:rPr>
              <a:t>МАТЕРИАЛЬНЫЕ </a:t>
            </a:r>
            <a:r>
              <a:rPr lang="ru-RU" altLang="ru-RU" sz="3200" dirty="0" smtClean="0">
                <a:solidFill>
                  <a:srgbClr val="00602B"/>
                </a:solidFill>
                <a:latin typeface="Impact" pitchFamily="34" charset="0"/>
              </a:rPr>
              <a:t>ЗАПАСЫ</a:t>
            </a:r>
            <a:endParaRPr lang="ru-RU" altLang="ru-RU" sz="3200" dirty="0">
              <a:solidFill>
                <a:srgbClr val="00602B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996952"/>
            <a:ext cx="5328592" cy="230832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Отнесение материальных запасов на соответствующие подстатьи статьи 340 "Увеличение стоимости материальных запасов" КОСГУ осуществляется по целевому (функциональному) назначению материального запаса.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5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506537" y="2636912"/>
            <a:ext cx="62563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800" dirty="0">
                <a:solidFill>
                  <a:srgbClr val="00602B"/>
                </a:solidFill>
                <a:latin typeface="Impact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609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319" y="908720"/>
            <a:ext cx="777686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602B"/>
                </a:solidFill>
              </a:rPr>
              <a:t>Федеральный закон от 02.08.2019 </a:t>
            </a:r>
            <a:r>
              <a:rPr lang="ru-RU" sz="3000" b="1" dirty="0" smtClean="0">
                <a:solidFill>
                  <a:srgbClr val="00602B"/>
                </a:solidFill>
              </a:rPr>
              <a:t>№ 278-ФЗ </a:t>
            </a:r>
          </a:p>
          <a:p>
            <a:pPr algn="ctr"/>
            <a:r>
              <a:rPr lang="ru-RU" sz="3000" b="1" dirty="0" smtClean="0">
                <a:solidFill>
                  <a:srgbClr val="00602B"/>
                </a:solidFill>
              </a:rPr>
              <a:t>Изменения </a:t>
            </a:r>
            <a:r>
              <a:rPr lang="ru-RU" sz="3000" b="1" dirty="0">
                <a:solidFill>
                  <a:srgbClr val="00602B"/>
                </a:solidFill>
              </a:rPr>
              <a:t>в Бюджетный кодекс </a:t>
            </a:r>
            <a:endParaRPr lang="ru-RU" sz="3000" b="1" dirty="0" smtClean="0">
              <a:solidFill>
                <a:srgbClr val="00602B"/>
              </a:solidFill>
            </a:endParaRPr>
          </a:p>
          <a:p>
            <a:pPr algn="ctr"/>
            <a:r>
              <a:rPr lang="ru-RU" sz="3000" b="1" dirty="0" smtClean="0">
                <a:solidFill>
                  <a:srgbClr val="00602B"/>
                </a:solidFill>
              </a:rPr>
              <a:t>Российской Федерации</a:t>
            </a:r>
          </a:p>
          <a:p>
            <a:pPr algn="ctr"/>
            <a:endParaRPr lang="ru-RU" sz="1000" b="1" dirty="0"/>
          </a:p>
          <a:p>
            <a:pPr marL="285750" indent="-285750">
              <a:buFontTx/>
              <a:buChar char="-"/>
            </a:pPr>
            <a:r>
              <a:rPr lang="ru-RU" dirty="0" smtClean="0"/>
              <a:t>Уточнены наименования разделов и подразделов  классификации расходов бюджетов (1300, 1301, 1302 - </a:t>
            </a:r>
            <a:r>
              <a:rPr lang="ru-RU" dirty="0"/>
              <a:t> обслуживание государственного (муниципального) </a:t>
            </a:r>
            <a:r>
              <a:rPr lang="ru-RU" dirty="0" smtClean="0"/>
              <a:t>долга)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Введены новые подгруппы источников финансирования дефицитов бюджетов: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источники внутреннего финансирования дефицитов бюджетов:</a:t>
            </a:r>
          </a:p>
          <a:p>
            <a:r>
              <a:rPr lang="ru-RU" i="1" dirty="0" smtClean="0"/>
              <a:t>кредиты иностранных банков в валюте Российской Федерации </a:t>
            </a:r>
            <a:br>
              <a:rPr lang="ru-RU" i="1" dirty="0" smtClean="0"/>
            </a:br>
            <a:r>
              <a:rPr lang="ru-RU" i="1" dirty="0" smtClean="0"/>
              <a:t>(подгруппа 01 07);</a:t>
            </a:r>
            <a:endParaRPr lang="ru-RU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источники внешнего финансирования дефицитов бюджетов:</a:t>
            </a:r>
          </a:p>
          <a:p>
            <a:r>
              <a:rPr lang="ru-RU" i="1" dirty="0"/>
              <a:t>бюджетные кредиты в иностранной валюте, предоставленные Российской Федерацией в рамках использования целевых иностранных кредитов</a:t>
            </a:r>
            <a:r>
              <a:rPr lang="ru-RU" i="1" dirty="0" smtClean="0"/>
              <a:t>; (составление, утверждение </a:t>
            </a:r>
            <a:r>
              <a:rPr lang="ru-RU" i="1" dirty="0"/>
              <a:t>и </a:t>
            </a:r>
            <a:r>
              <a:rPr lang="ru-RU" i="1" dirty="0" smtClean="0"/>
              <a:t>исполнение </a:t>
            </a:r>
            <a:r>
              <a:rPr lang="ru-RU" i="1" dirty="0"/>
              <a:t>бюджетов, начиная с бюджетов на 2020 </a:t>
            </a:r>
            <a:r>
              <a:rPr lang="ru-RU" i="1" dirty="0" smtClean="0"/>
              <a:t>год)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1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240" y="1196752"/>
            <a:ext cx="77768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602B"/>
                </a:solidFill>
              </a:rPr>
              <a:t>Федеральный закон от 02.08.2019 </a:t>
            </a:r>
            <a:r>
              <a:rPr lang="ru-RU" sz="3000" b="1" dirty="0" smtClean="0">
                <a:solidFill>
                  <a:srgbClr val="00602B"/>
                </a:solidFill>
              </a:rPr>
              <a:t>№ </a:t>
            </a:r>
            <a:r>
              <a:rPr lang="ru-RU" sz="3000" b="1" dirty="0">
                <a:solidFill>
                  <a:srgbClr val="00602B"/>
                </a:solidFill>
              </a:rPr>
              <a:t>307-ФЗ</a:t>
            </a:r>
          </a:p>
          <a:p>
            <a:pPr algn="ctr"/>
            <a:r>
              <a:rPr lang="ru-RU" sz="3000" b="1" dirty="0">
                <a:solidFill>
                  <a:srgbClr val="00602B"/>
                </a:solidFill>
              </a:rPr>
              <a:t>"О внесении изменений в Бюджетный кодекс Российской Федерации в целях совершенствования межбюджетных отношений"</a:t>
            </a:r>
          </a:p>
          <a:p>
            <a:pPr marL="742950" lvl="1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sz="2200" dirty="0" smtClean="0"/>
              <a:t>Субсидии </a:t>
            </a:r>
            <a:r>
              <a:rPr lang="ru-RU" sz="2200" dirty="0"/>
              <a:t>бюджетам субъектов </a:t>
            </a:r>
            <a:r>
              <a:rPr lang="ru-RU" sz="2200" dirty="0" smtClean="0"/>
              <a:t>РФ </a:t>
            </a:r>
            <a:r>
              <a:rPr lang="ru-RU" sz="2200" dirty="0"/>
              <a:t>из бюджета субъекта </a:t>
            </a:r>
            <a:r>
              <a:rPr lang="ru-RU" sz="2200" dirty="0" smtClean="0"/>
              <a:t>РФ </a:t>
            </a:r>
            <a:r>
              <a:rPr lang="ru-RU" sz="2200" b="1" dirty="0" smtClean="0"/>
              <a:t>(статья 135 БК РФ)</a:t>
            </a:r>
            <a:r>
              <a:rPr lang="ru-RU" sz="2200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sz="2200" dirty="0" smtClean="0"/>
          </a:p>
          <a:p>
            <a:pPr marL="285750" indent="-285750">
              <a:buFontTx/>
              <a:buChar char="-"/>
            </a:pPr>
            <a:r>
              <a:rPr lang="ru-RU" sz="2200" dirty="0" smtClean="0"/>
              <a:t>Субсидии </a:t>
            </a:r>
            <a:r>
              <a:rPr lang="ru-RU" sz="2200" dirty="0"/>
              <a:t>бюджетам муниципальных образований из местных </a:t>
            </a:r>
            <a:r>
              <a:rPr lang="ru-RU" sz="2200" dirty="0" smtClean="0"/>
              <a:t>бюджетов </a:t>
            </a:r>
            <a:r>
              <a:rPr lang="ru-RU" sz="2200" b="1" dirty="0" smtClean="0"/>
              <a:t>(Статья 142.3 БК РФ) </a:t>
            </a:r>
          </a:p>
          <a:p>
            <a:pPr marL="285750" indent="-285750">
              <a:buFontTx/>
              <a:buChar char="-"/>
            </a:pPr>
            <a:endParaRPr lang="ru-RU" sz="2200" b="1" dirty="0"/>
          </a:p>
          <a:p>
            <a:pPr algn="ctr"/>
            <a:r>
              <a:rPr lang="ru-RU" sz="2200" b="1" dirty="0" smtClean="0">
                <a:solidFill>
                  <a:srgbClr val="00602B"/>
                </a:solidFill>
              </a:rPr>
              <a:t>Письмо Минфина России от 14.10.2019 № 02-05-11/78618</a:t>
            </a:r>
            <a:endParaRPr lang="ru-RU" sz="2200" b="1" dirty="0">
              <a:solidFill>
                <a:srgbClr val="00602B"/>
              </a:solidFill>
            </a:endParaRPr>
          </a:p>
          <a:p>
            <a:pPr marL="285750" indent="-285750"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807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830649" cy="439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6444208" y="4111861"/>
            <a:ext cx="1800200" cy="1693403"/>
          </a:xfrm>
          <a:prstGeom prst="ellipse">
            <a:avLst/>
          </a:prstGeom>
          <a:noFill/>
          <a:ln w="19050"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3645024"/>
            <a:ext cx="1584176" cy="288032"/>
          </a:xfrm>
          <a:prstGeom prst="rect">
            <a:avLst/>
          </a:prstGeom>
          <a:noFill/>
          <a:ln w="19050"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2771800" y="3573016"/>
            <a:ext cx="1152128" cy="360040"/>
          </a:xfrm>
          <a:prstGeom prst="rightArrow">
            <a:avLst/>
          </a:prstGeom>
          <a:gradFill>
            <a:gsLst>
              <a:gs pos="0">
                <a:srgbClr val="00602B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076056" y="4725144"/>
            <a:ext cx="1152128" cy="360040"/>
          </a:xfrm>
          <a:prstGeom prst="rightArrow">
            <a:avLst/>
          </a:prstGeom>
          <a:gradFill>
            <a:gsLst>
              <a:gs pos="0">
                <a:srgbClr val="00602B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90872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02B"/>
                </a:solidFill>
              </a:rPr>
              <a:t>Изменение КБК по доходам от поступления штрафов, санкций, возмещения ущерба</a:t>
            </a:r>
            <a:endParaRPr lang="ru-RU" sz="2400" b="1" dirty="0">
              <a:solidFill>
                <a:srgbClr val="006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02B"/>
                </a:solidFill>
              </a:rPr>
              <a:t>Приказа Минфина России </a:t>
            </a:r>
            <a:br>
              <a:rPr lang="ru-RU" sz="3200" b="1" dirty="0" smtClean="0">
                <a:solidFill>
                  <a:srgbClr val="00602B"/>
                </a:solidFill>
              </a:rPr>
            </a:br>
            <a:r>
              <a:rPr lang="ru-RU" sz="3200" b="1" dirty="0" smtClean="0">
                <a:solidFill>
                  <a:srgbClr val="00602B"/>
                </a:solidFill>
              </a:rPr>
              <a:t>от </a:t>
            </a:r>
            <a:r>
              <a:rPr lang="ru-RU" sz="3200" b="1" dirty="0">
                <a:solidFill>
                  <a:srgbClr val="00602B"/>
                </a:solidFill>
              </a:rPr>
              <a:t>06.06.2019 № </a:t>
            </a:r>
            <a:r>
              <a:rPr lang="ru-RU" sz="3200" b="1" dirty="0" smtClean="0">
                <a:solidFill>
                  <a:srgbClr val="00602B"/>
                </a:solidFill>
              </a:rPr>
              <a:t>85н</a:t>
            </a:r>
            <a:endParaRPr lang="ru-RU" sz="3200" b="1" dirty="0">
              <a:solidFill>
                <a:srgbClr val="00602B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900618"/>
              </p:ext>
            </p:extLst>
          </p:nvPr>
        </p:nvGraphicFramePr>
        <p:xfrm>
          <a:off x="293201" y="2780928"/>
          <a:ext cx="8690271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Документ" r:id="rId5" imgW="6498900" imgH="1399423" progId="Word.Document.12">
                  <p:embed/>
                </p:oleObj>
              </mc:Choice>
              <mc:Fallback>
                <p:oleObj name="Документ" r:id="rId5" imgW="6498900" imgH="13994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201" y="2780928"/>
                        <a:ext cx="8690271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63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23528" y="879922"/>
            <a:ext cx="9145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3200" dirty="0" smtClean="0">
                <a:solidFill>
                  <a:srgbClr val="00602B"/>
                </a:solidFill>
                <a:latin typeface="Impact" pitchFamily="34" charset="0"/>
                <a:cs typeface="Arial" pitchFamily="34" charset="0"/>
              </a:rPr>
              <a:t>Безвозмездные </a:t>
            </a:r>
            <a:r>
              <a:rPr lang="ru-RU" altLang="ru-RU" sz="3200" dirty="0" err="1">
                <a:solidFill>
                  <a:srgbClr val="00602B"/>
                </a:solidFill>
                <a:latin typeface="Impact" pitchFamily="34" charset="0"/>
                <a:cs typeface="Arial" pitchFamily="34" charset="0"/>
              </a:rPr>
              <a:t>неденежные</a:t>
            </a:r>
            <a:r>
              <a:rPr lang="ru-RU" altLang="ru-RU" sz="3200" dirty="0">
                <a:solidFill>
                  <a:srgbClr val="00602B"/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ru-RU" altLang="ru-RU" sz="3200" dirty="0" smtClean="0">
                <a:solidFill>
                  <a:srgbClr val="00602B"/>
                </a:solidFill>
                <a:latin typeface="Impact" pitchFamily="34" charset="0"/>
                <a:cs typeface="Arial" pitchFamily="34" charset="0"/>
              </a:rPr>
              <a:t>поступления</a:t>
            </a:r>
            <a:endParaRPr lang="ru-RU" altLang="ru-RU" sz="3200" dirty="0">
              <a:solidFill>
                <a:srgbClr val="00602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132856"/>
            <a:ext cx="73448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 нефинансовых активов отражаются по соответствующим статьям и подстатьям доходов кода вида доходов бюджетов</a:t>
            </a:r>
            <a:r>
              <a:rPr lang="ru-RU" alt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000 2 07 00000 00 0000 000 </a:t>
            </a:r>
            <a:endParaRPr lang="ru-RU" altLang="ru-RU" sz="3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поступления".</a:t>
            </a:r>
          </a:p>
        </p:txBody>
      </p:sp>
    </p:spTree>
    <p:extLst>
      <p:ext uri="{BB962C8B-B14F-4D97-AF65-F5344CB8AC3E}">
        <p14:creationId xmlns:p14="http://schemas.microsoft.com/office/powerpoint/2010/main" val="3625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02B"/>
                </a:solidFill>
              </a:rPr>
              <a:t>Изменения порядка применения кодов </a:t>
            </a:r>
            <a:r>
              <a:rPr lang="ru-RU" sz="2800" b="1" dirty="0">
                <a:solidFill>
                  <a:srgbClr val="00602B"/>
                </a:solidFill>
              </a:rPr>
              <a:t>аналитической группы подвида доходов бюджетов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863594"/>
            <a:ext cx="5472608" cy="1631216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dirty="0"/>
              <a:t>Д</a:t>
            </a:r>
            <a:r>
              <a:rPr lang="ru-RU" sz="2500" b="1" dirty="0" smtClean="0"/>
              <a:t>енежные </a:t>
            </a:r>
            <a:r>
              <a:rPr lang="ru-RU" sz="2500" b="1" dirty="0"/>
              <a:t>поступления:</a:t>
            </a:r>
          </a:p>
          <a:p>
            <a:pPr algn="ctr"/>
            <a:r>
              <a:rPr lang="ru-RU" sz="2500" b="1" dirty="0"/>
              <a:t>- от субсидии на иные цели;</a:t>
            </a:r>
          </a:p>
          <a:p>
            <a:pPr algn="ctr"/>
            <a:r>
              <a:rPr lang="ru-RU" sz="2500" b="1" dirty="0"/>
              <a:t>- от субсидии на осуществление капитальных вложений;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3926666"/>
            <a:ext cx="2664296" cy="14465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602B"/>
                </a:solidFill>
              </a:rPr>
              <a:t>2019 год</a:t>
            </a:r>
          </a:p>
          <a:p>
            <a:pPr algn="ctr"/>
            <a:r>
              <a:rPr lang="ru-RU" sz="2200" dirty="0" smtClean="0"/>
              <a:t>Приказ Минфина России № 132н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180 АГПД 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3926666"/>
            <a:ext cx="2736304" cy="14465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602B"/>
                </a:solidFill>
              </a:rPr>
              <a:t>2020 год</a:t>
            </a:r>
          </a:p>
          <a:p>
            <a:pPr algn="ctr"/>
            <a:r>
              <a:rPr lang="ru-RU" sz="2200" dirty="0" smtClean="0"/>
              <a:t>Приказ Минфина России № 85н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150 АГПД 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4139952" y="4293096"/>
            <a:ext cx="1008112" cy="648072"/>
          </a:xfrm>
          <a:prstGeom prst="stripedRightArrow">
            <a:avLst/>
          </a:prstGeom>
          <a:solidFill>
            <a:srgbClr val="0060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8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897" y="764704"/>
            <a:ext cx="77768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02B"/>
                </a:solidFill>
              </a:rPr>
              <a:t>Изменения порядка применения разделов и подразделов КРБ</a:t>
            </a:r>
          </a:p>
          <a:p>
            <a:pPr algn="ctr"/>
            <a:endParaRPr lang="ru-RU" sz="2400" b="1" dirty="0"/>
          </a:p>
          <a:p>
            <a:pPr marL="285750" indent="-285750">
              <a:buFontTx/>
              <a:buChar char="-"/>
            </a:pPr>
            <a:r>
              <a:rPr lang="ru-RU" b="1" dirty="0"/>
              <a:t>Подраздел 0409 "Дорожное хозяйство (дорожные фонды)" </a:t>
            </a:r>
            <a:r>
              <a:rPr lang="ru-RU" b="1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	</a:t>
            </a:r>
            <a:r>
              <a:rPr lang="ru-RU" sz="2000" dirty="0" smtClean="0"/>
              <a:t>расходы </a:t>
            </a:r>
            <a:r>
              <a:rPr lang="ru-RU" sz="2000" dirty="0"/>
              <a:t>на капитальный ремонт и ремонт дворовых территорий </a:t>
            </a:r>
            <a:r>
              <a:rPr lang="ru-RU" sz="2000" dirty="0" smtClean="0"/>
              <a:t>	многоквартирных </a:t>
            </a:r>
            <a:r>
              <a:rPr lang="ru-RU" sz="2000" dirty="0"/>
              <a:t>домов, проездов к дворовым территориям </a:t>
            </a:r>
            <a:r>
              <a:rPr lang="ru-RU" sz="2000" dirty="0" smtClean="0"/>
              <a:t>	многоквартирных </a:t>
            </a:r>
            <a:r>
              <a:rPr lang="ru-RU" sz="2000" dirty="0"/>
              <a:t>домов населенных пунктов, осуществляемые за </a:t>
            </a:r>
            <a:r>
              <a:rPr lang="ru-RU" sz="2000" dirty="0" smtClean="0"/>
              <a:t>	счет </a:t>
            </a:r>
            <a:r>
              <a:rPr lang="ru-RU" sz="2000" dirty="0"/>
              <a:t>средств местных бюджетов сельских </a:t>
            </a:r>
            <a:r>
              <a:rPr lang="ru-RU" sz="2000" dirty="0" smtClean="0"/>
              <a:t>поселений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b="1" dirty="0" smtClean="0"/>
              <a:t>Подраздел </a:t>
            </a:r>
            <a:r>
              <a:rPr lang="ru-RU" b="1" dirty="0"/>
              <a:t>1004 "Охрана семьи и детства" </a:t>
            </a:r>
            <a:r>
              <a:rPr lang="ru-RU" b="1" dirty="0" smtClean="0"/>
              <a:t>: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	</a:t>
            </a:r>
            <a:r>
              <a:rPr lang="ru-RU" sz="2000" dirty="0" smtClean="0"/>
              <a:t>социальные </a:t>
            </a:r>
            <a:r>
              <a:rPr lang="ru-RU" sz="2000" dirty="0"/>
              <a:t>выплаты молодым семьям на приобретение жилого </a:t>
            </a:r>
            <a:r>
              <a:rPr lang="ru-RU" sz="2000" dirty="0" smtClean="0"/>
              <a:t>	помещения </a:t>
            </a:r>
            <a:r>
              <a:rPr lang="ru-RU" sz="2000" dirty="0"/>
              <a:t>или создание объекта индивидуального жилищного </a:t>
            </a:r>
            <a:r>
              <a:rPr lang="ru-RU" sz="2000" dirty="0" smtClean="0"/>
              <a:t>	строительства</a:t>
            </a:r>
            <a:endParaRPr lang="ru-RU" sz="2000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1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xmlns="" name="Report Standard JSC_r.potx" id="{4E546F04-5CDB-4C52-903D-719AEF69D484}" vid="{A2009518-AD80-4CD9-8A4A-E03A2BECDDEB}"/>
    </a:ext>
  </a:extLst>
</a:theme>
</file>

<file path=ppt/theme/theme3.xml><?xml version="1.0" encoding="utf-8"?>
<a:theme xmlns:a="http://schemas.openxmlformats.org/drawingml/2006/main" name="3_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xmlns="" name="Report Standard JSC_r.potx" id="{4E546F04-5CDB-4C52-903D-719AEF69D484}" vid="{A2009518-AD80-4CD9-8A4A-E03A2BECDDEB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23409</TotalTime>
  <Words>1235</Words>
  <Application>Microsoft Office PowerPoint</Application>
  <PresentationFormat>Экран (4:3)</PresentationFormat>
  <Paragraphs>241</Paragraphs>
  <Slides>24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2_Office Theme</vt:lpstr>
      <vt:lpstr>KPMG_Report_4x3_050216_2016</vt:lpstr>
      <vt:lpstr>3_KPMG_Report_4x3_050216_2016</vt:lpstr>
      <vt:lpstr>Документ</vt:lpstr>
      <vt:lpstr>Новации порядка применения бюджетной классификации Российской Федерации  в 2020 году  </vt:lpstr>
      <vt:lpstr>Порядок применения бюджетной классификации Российской Федерации в 2019 и 2020 годах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порядка применения кодов аналитической группы подвида доходов бюджетов</vt:lpstr>
      <vt:lpstr>Презентация PowerPoint</vt:lpstr>
      <vt:lpstr>Презентация PowerPoint</vt:lpstr>
      <vt:lpstr>ПОРЯДОК ПРИМЕНЕНИЯ КОСГУ  в 2019, 2020 году Приказ МФ РФ от 29.11.2017 № 209Н с учетом изменений, внесенных приказами МФ РФ от 30.11.2018 № 246н,  от 13.05.2019 № 69н</vt:lpstr>
      <vt:lpstr>Применение подстатей группы  100 «ДОХОДЫ»</vt:lpstr>
      <vt:lpstr>Применение подстатей группы  100 «ДОХОДЫ»</vt:lpstr>
      <vt:lpstr>Доходы от безвозмездного права пользования (КОСГУ 182, 185, 186, 187)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САФАРОВА НАТАЛЬЯ АЛЕКСАНДРОВНА</cp:lastModifiedBy>
  <cp:revision>2292</cp:revision>
  <cp:lastPrinted>2019-10-25T17:49:55Z</cp:lastPrinted>
  <dcterms:created xsi:type="dcterms:W3CDTF">2016-03-17T09:44:54Z</dcterms:created>
  <dcterms:modified xsi:type="dcterms:W3CDTF">2019-12-18T08:37:03Z</dcterms:modified>
</cp:coreProperties>
</file>