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5" r:id="rId3"/>
    <p:sldId id="281" r:id="rId4"/>
    <p:sldId id="268" r:id="rId5"/>
    <p:sldId id="267" r:id="rId6"/>
    <p:sldId id="266" r:id="rId7"/>
    <p:sldId id="284" r:id="rId8"/>
    <p:sldId id="285" r:id="rId9"/>
    <p:sldId id="290" r:id="rId10"/>
    <p:sldId id="275" r:id="rId11"/>
    <p:sldId id="261" r:id="rId12"/>
    <p:sldId id="260" r:id="rId13"/>
    <p:sldId id="287" r:id="rId14"/>
    <p:sldId id="288" r:id="rId15"/>
    <p:sldId id="269" r:id="rId16"/>
    <p:sldId id="279" r:id="rId17"/>
    <p:sldId id="276" r:id="rId18"/>
    <p:sldId id="277" r:id="rId19"/>
    <p:sldId id="278" r:id="rId20"/>
    <p:sldId id="289" r:id="rId21"/>
    <p:sldId id="262" r:id="rId22"/>
    <p:sldId id="263" r:id="rId23"/>
    <p:sldId id="271" r:id="rId24"/>
    <p:sldId id="272" r:id="rId25"/>
    <p:sldId id="273" r:id="rId26"/>
    <p:sldId id="282" r:id="rId2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070" y="-10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8343A-2B3F-4B05-A08D-533364B633D4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20992-1FE9-4469-AE03-731649AF6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48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DD6C9-02DB-4AFD-8844-331B62DBB139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6FA4-D09E-480B-AAD4-53436FBE1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2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1DEBC0-3BB4-42A9-B4EB-5BE7D21E676E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05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1DEBC0-3BB4-42A9-B4EB-5BE7D21E676E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25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1DEBC0-3BB4-42A9-B4EB-5BE7D21E676E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75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smtClean="0">
              <a:sym typeface="Wingdings" pitchFamily="2" charset="2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1DEBC0-3BB4-42A9-B4EB-5BE7D21E676E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42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6532B-8766-4BCD-9951-6F59D0213CA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47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6532B-8766-4BCD-9951-6F59D0213CA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51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6532B-8766-4BCD-9951-6F59D0213CA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4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EAB9-555F-4567-BB32-DE215320E32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B5B7-FE2A-4164-8F7C-9DFBE1262BA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927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043C7-545B-476E-A217-2078F7A46E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8490-7ECC-4CF6-A740-918BB2C61A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829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866A7-ABA6-4D87-AE04-39E1C96E3FB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1C8E-1F81-41AC-9D18-DE975D7C44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250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D721-BE5F-42C7-B69B-617805C8489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6E0B-588F-40DB-A508-6AFAAF4C666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518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F16A-75DF-4FCA-9C9E-463E55CD53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EAD8B-0920-435A-92C3-7791EE70793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616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01F6-A381-49BE-9D13-A56FB1B1C4B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DA94-E846-41B6-9397-1AD4D03B90E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0788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8BF3-6E53-4CC6-8B80-02259E6CF20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2ADD-8FB2-461C-931C-5AAFF58C998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528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5414-32A4-49D7-83F7-38AF5AFC46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576A-13DB-409A-82E8-676E2722787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70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DD121-4662-4684-83DE-771398A9AC1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5940-ED11-47B7-95D6-7EFF6093F28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4748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38E9-C3DB-4D86-A31F-95EC7837276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1F84-E47A-4493-BE43-B8BC5BD451C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1898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3CFA-8A96-4BD5-B481-7CF741C3C2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DF5F-C501-4A70-B5F6-43375A0723B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125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7F8D32-4962-4200-AA15-9C41C804902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27FE07-3DE2-453A-811F-1FAF6E62E643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3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58304" y="863070"/>
            <a:ext cx="80982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ambria" panose="02040503050406030204" pitchFamily="18" charset="0"/>
                <a:ea typeface="Batang" panose="02030600000101010101" pitchFamily="18" charset="-127"/>
                <a:cs typeface="Arial" charset="0"/>
              </a:rPr>
              <a:t>Организация взаимодействия органов Федерального казначейства и главных распорядителей средств федерального бюджета при представлении  годовой отчетности за 2019 год</a:t>
            </a:r>
            <a:r>
              <a:rPr lang="ru-RU" sz="3200" dirty="0" smtClean="0">
                <a:latin typeface="Cambria" panose="02040503050406030204" pitchFamily="18" charset="0"/>
                <a:ea typeface="Batang" panose="02030600000101010101" pitchFamily="18" charset="-127"/>
                <a:cs typeface="Arial" charset="0"/>
              </a:rPr>
              <a:t>.</a:t>
            </a:r>
            <a:endParaRPr lang="ru-RU" sz="3200" dirty="0">
              <a:latin typeface="Cambria" panose="02040503050406030204" pitchFamily="18" charset="0"/>
              <a:ea typeface="Batang" panose="02030600000101010101" pitchFamily="18" charset="-127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8757" y="6078151"/>
            <a:ext cx="1298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i="1" dirty="0" smtClean="0">
                <a:latin typeface="Cambria" panose="02040503050406030204" pitchFamily="18" charset="0"/>
                <a:ea typeface="Batang" panose="02030600000101010101" pitchFamily="18" charset="-127"/>
                <a:cs typeface="Arial" charset="0"/>
              </a:rPr>
              <a:t>18.12.2019.</a:t>
            </a:r>
            <a:endParaRPr lang="ru-RU" i="1" dirty="0">
              <a:latin typeface="Cambria" panose="02040503050406030204" pitchFamily="18" charset="0"/>
              <a:ea typeface="Batang" panose="02030600000101010101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0595" y="127591"/>
            <a:ext cx="7578503" cy="903767"/>
          </a:xfrm>
        </p:spPr>
        <p:txBody>
          <a:bodyPr/>
          <a:lstStyle/>
          <a:p>
            <a:r>
              <a:rPr lang="ru-RU" sz="2400" b="1" dirty="0" smtClean="0">
                <a:latin typeface="Cambria" panose="02040503050406030204" pitchFamily="18" charset="0"/>
              </a:rPr>
              <a:t>Иные организационно-технологические вопросы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20979" y="1559188"/>
            <a:ext cx="10364232" cy="4797162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</a:rPr>
              <a:t>Требования к форматам файлов – разработаны и размещены на сайте Федерального </a:t>
            </a:r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казначейства;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Проведение совещания в формате ВКС – 22 января 2020 года;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Готовность 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</a:rPr>
              <a:t>ПУИО ГИИС «Электронный бюджет» – к </a:t>
            </a:r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03 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</a:rPr>
              <a:t>февраля 2020 </a:t>
            </a:r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года;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Внесение изменений в Инструкции 191н и 33н; </a:t>
            </a:r>
          </a:p>
          <a:p>
            <a:pPr algn="just"/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Письмо об особенностях формирования годовой отчетности. 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066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702175" y="400016"/>
            <a:ext cx="5667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межбюджетных трансфертов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05909"/>
              </p:ext>
            </p:extLst>
          </p:nvPr>
        </p:nvGraphicFramePr>
        <p:xfrm>
          <a:off x="1901165" y="1902254"/>
          <a:ext cx="9278470" cy="321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9235"/>
                <a:gridCol w="46392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без</a:t>
                      </a:r>
                      <a:r>
                        <a:rPr lang="ru-RU" sz="1600" baseline="0" dirty="0" smtClean="0"/>
                        <a:t> условий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условиями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Дотации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Межбюджетные трансферты, предоставляемые</a:t>
                      </a:r>
                      <a:r>
                        <a:rPr lang="ru-RU" sz="1600" baseline="0" dirty="0" smtClean="0"/>
                        <a:t> из резервного фонда Президента РФ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</a:t>
                      </a:r>
                      <a:r>
                        <a:rPr lang="ru-RU" sz="1600" baseline="0" dirty="0" smtClean="0"/>
                        <a:t> межбюджетные трансферты на компенсацию ранее произведенных расходов бюджета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Иные межбюджетные трансферты,</a:t>
                      </a:r>
                      <a:r>
                        <a:rPr lang="ru-RU" sz="1600" baseline="0" dirty="0" smtClean="0"/>
                        <a:t> за исключением межбюджетных трансфертов на компенсацию ранее произведенных расходов бюджета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Межбюджетные трансферты, предоставляемые государственным внебюджетным фондам 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446993" y="313944"/>
            <a:ext cx="70149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межбюджетных трансфертов.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Начисление доходов будущих периодов </a:t>
            </a:r>
            <a:endParaRPr lang="ru-RU" altLang="ru-RU" sz="24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04537"/>
              </p:ext>
            </p:extLst>
          </p:nvPr>
        </p:nvGraphicFramePr>
        <p:xfrm>
          <a:off x="1225110" y="1507182"/>
          <a:ext cx="10203118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7430"/>
                <a:gridCol w="3623871"/>
                <a:gridCol w="42318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операции</a:t>
                      </a:r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Основание/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Первичный документ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трансфертов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Начисление доходов будущих периодов</a:t>
                      </a:r>
                      <a:endParaRPr lang="ru-RU" sz="1600" dirty="0"/>
                    </a:p>
                    <a:p>
                      <a:pPr algn="just"/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Соглашение о предоставлении межбюджетных трансфертов 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Субсидии,</a:t>
                      </a:r>
                      <a:r>
                        <a:rPr lang="ru-RU" sz="1600" baseline="0" dirty="0" smtClean="0"/>
                        <a:t> иные межбюджетные трансферты, </a:t>
                      </a:r>
                      <a:r>
                        <a:rPr lang="ru-RU" sz="1600" i="1" baseline="0" dirty="0" smtClean="0"/>
                        <a:t>отдельные субвенции, отдельные дотации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Закон (решение)</a:t>
                      </a:r>
                      <a:r>
                        <a:rPr lang="ru-RU" sz="1600" baseline="0" dirty="0" smtClean="0"/>
                        <a:t> о бюджете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</a:rPr>
                        <a:t>того, кто предоставляет </a:t>
                      </a:r>
                      <a:r>
                        <a:rPr lang="ru-RU" sz="1600" baseline="0" dirty="0" smtClean="0"/>
                        <a:t>(если соглашение не заключено или не предусмотрено к заключению)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Дотации,</a:t>
                      </a:r>
                      <a:r>
                        <a:rPr lang="ru-RU" sz="1600" baseline="0" dirty="0" smtClean="0"/>
                        <a:t> субвенции, </a:t>
                      </a:r>
                      <a:r>
                        <a:rPr lang="ru-RU" sz="1600" i="1" baseline="0" dirty="0" smtClean="0"/>
                        <a:t>отдельные субсидии, отдельные иные межбюджетные трансферты, трансферты под компенсацию…..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Корректировка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Внесение изменений в соглашение</a:t>
                      </a:r>
                      <a:r>
                        <a:rPr lang="ru-RU" sz="1600" baseline="0" dirty="0" smtClean="0"/>
                        <a:t>,  закон (решение) о бюджете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568767" y="5317971"/>
            <a:ext cx="1122829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9744" y="5466824"/>
            <a:ext cx="10502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Cambria" panose="02040503050406030204" pitchFamily="18" charset="0"/>
              </a:rPr>
              <a:t>Бухгалтерские записи: </a:t>
            </a:r>
          </a:p>
          <a:p>
            <a:pPr algn="ctr"/>
            <a:r>
              <a:rPr lang="ru-RU" sz="2400" i="1" dirty="0" smtClean="0">
                <a:latin typeface="Cambria" panose="02040503050406030204" pitchFamily="18" charset="0"/>
              </a:rPr>
              <a:t>Дт 1 205 51 (61) 561     Кт 1 401 40 151 (161)</a:t>
            </a:r>
            <a:endParaRPr lang="ru-RU" sz="2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114800" y="270877"/>
            <a:ext cx="7868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межбюджетных трансфертов «с условиями», без остатков в расчетах у получающей стороны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56323"/>
              </p:ext>
            </p:extLst>
          </p:nvPr>
        </p:nvGraphicFramePr>
        <p:xfrm>
          <a:off x="76580" y="1398263"/>
          <a:ext cx="12016564" cy="4958087"/>
        </p:xfrm>
        <a:graphic>
          <a:graphicData uri="http://schemas.openxmlformats.org/drawingml/2006/table">
            <a:tbl>
              <a:tblPr/>
              <a:tblGrid>
                <a:gridCol w="485518"/>
                <a:gridCol w="2238190"/>
                <a:gridCol w="3118067"/>
                <a:gridCol w="883891"/>
                <a:gridCol w="3747201"/>
                <a:gridCol w="1543697"/>
              </a:tblGrid>
              <a:tr h="62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п/п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Содержание операции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ГРБС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Сумма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Субъект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Документ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Заключено соглашение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???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1 000,00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1 205 51 561    Кт 1 401 40 151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Соглашение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Перечислен МБТ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1 206 51 561    Кт 1 304 05 251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1 210 02 151    Кт 1 205 51 661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Платежное поручение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Произведена закупка услуги получателем МБТ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20 226    Кт 1 302 26 734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1 302 26 834    Кт 1 304 05 226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Акты, платежное поручение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Отражены доходы (расходы) текущего года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20 251    Кт 1 302 51 731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1 302 51 831    Кт 1 206 51 661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40 151    Кт 1 401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151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?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1 206 51 (61) 000 = 50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202…150 1 205 51 000 (100)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 202…150 1 401 40 151 = (150)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Уменьшен объем МБТ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40 151    Кт 202…150 1 205 51 661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?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Начислен возврат МБТ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1 205 51 561    Кт 1 206 51 661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40 151    Кт 219…150 1 205 51 661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?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218…150 1 205 51 000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 219…150 1 205 51 000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8173" marR="8173" marT="8173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05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14</a:t>
            </a:fld>
            <a:endParaRPr lang="ru-RU" altLang="ru-RU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284921" y="169184"/>
            <a:ext cx="76767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межбюджетных трансфертов «с условиями», </a:t>
            </a:r>
            <a:r>
              <a:rPr lang="ru-RU" altLang="ru-RU" sz="20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 остатками </a:t>
            </a:r>
            <a:r>
              <a:rPr lang="ru-RU" altLang="ru-RU" sz="20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в расчетах </a:t>
            </a:r>
            <a:r>
              <a:rPr lang="ru-RU" altLang="ru-RU" sz="20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 получающей </a:t>
            </a:r>
            <a:r>
              <a:rPr lang="ru-RU" altLang="ru-RU" sz="20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стороны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01120"/>
              </p:ext>
            </p:extLst>
          </p:nvPr>
        </p:nvGraphicFramePr>
        <p:xfrm>
          <a:off x="58219" y="996523"/>
          <a:ext cx="12034925" cy="5792464"/>
        </p:xfrm>
        <a:graphic>
          <a:graphicData uri="http://schemas.openxmlformats.org/drawingml/2006/table">
            <a:tbl>
              <a:tblPr/>
              <a:tblGrid>
                <a:gridCol w="609919"/>
                <a:gridCol w="2247900"/>
                <a:gridCol w="2937840"/>
                <a:gridCol w="795386"/>
                <a:gridCol w="3678875"/>
                <a:gridCol w="1765005"/>
              </a:tblGrid>
              <a:tr h="39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п/п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Содержание операции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ГРБС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Сумма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Субъект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Документ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Заключено соглашение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1 000,00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1 205 51 561    Кт 1 401 40 151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Соглашение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Перечислен МБТ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1 206 51 561    Кт 1 304 05 251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1 000,00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1 210 02 151    Кт 1 205 51 661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Платежное поручение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Произведена закупка услуги получателем МБТ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20 226    Кт 1 302 26 734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1 302 26 834    Кт 1 206 26 664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Акты, платежное поручение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Оплачен аванс за услуги получателем МБТ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1 206 26 564    Кт 1 304 05 226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Платежное поручение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Отражены доходы (расходы) текущего года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1 401 20 251    Кт 1 302 51 731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1 302 51 831    Кт 1 206 51 661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1 401 40 151  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1 401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151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?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1 206 51 000 = 150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E26B0A"/>
                          </a:solidFill>
                          <a:effectLst/>
                          <a:latin typeface="Cambria" panose="02040503050406030204" pitchFamily="18" charset="0"/>
                        </a:rPr>
                        <a:t>Дт</a:t>
                      </a:r>
                      <a:r>
                        <a:rPr lang="ru-RU" sz="1600" b="1" i="0" u="none" strike="noStrike" dirty="0">
                          <a:solidFill>
                            <a:srgbClr val="E26B0A"/>
                          </a:solidFill>
                          <a:effectLst/>
                          <a:latin typeface="Cambria" panose="02040503050406030204" pitchFamily="18" charset="0"/>
                        </a:rPr>
                        <a:t> 1 206 31 000 = 50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202…150 1 205 51 000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(0)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202…150 1 401 40 151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(150)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Начислен возврат МБТ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1 205 51 561    Кт 1 206 51 661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1 401 40 151  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219…150 1 205 51 661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?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Итог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1 206 51 000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202…150 1 205 51 000 (0)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 202…150 1 401 40 151 (50)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Дт 218…150 1 205 51 000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100,00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219…150 1 205 51 000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0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687662" y="246743"/>
            <a:ext cx="566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Вопрос 2. Учет </a:t>
            </a:r>
            <a:r>
              <a:rPr lang="ru-RU" altLang="ru-RU" sz="24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доходов с условиями</a:t>
            </a:r>
            <a:endParaRPr lang="ru-RU" altLang="ru-RU" sz="24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727" y="1326275"/>
            <a:ext cx="104199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Cambria" panose="02040503050406030204" pitchFamily="18" charset="0"/>
              </a:rPr>
              <a:t>В состав </a:t>
            </a:r>
            <a:r>
              <a:rPr lang="ru-RU" sz="1600" b="1" dirty="0" smtClean="0">
                <a:latin typeface="Cambria" panose="02040503050406030204" pitchFamily="18" charset="0"/>
              </a:rPr>
              <a:t>фактических расходов </a:t>
            </a:r>
            <a:r>
              <a:rPr lang="ru-RU" sz="1600" dirty="0" smtClean="0">
                <a:latin typeface="Cambria" panose="02040503050406030204" pitchFamily="18" charset="0"/>
              </a:rPr>
              <a:t>включаются принятые денежные обязательства, за исключением авансовых платежей:</a:t>
            </a:r>
          </a:p>
          <a:p>
            <a:pPr algn="just"/>
            <a:r>
              <a:rPr lang="ru-RU" sz="1600" dirty="0">
                <a:latin typeface="Cambria" panose="02040503050406030204" pitchFamily="18" charset="0"/>
              </a:rPr>
              <a:t>	</a:t>
            </a:r>
            <a:r>
              <a:rPr lang="ru-RU" sz="1600" dirty="0" smtClean="0">
                <a:latin typeface="Cambria" panose="02040503050406030204" pitchFamily="18" charset="0"/>
              </a:rPr>
              <a:t>акты </a:t>
            </a:r>
            <a:r>
              <a:rPr lang="ru-RU" sz="1600" dirty="0">
                <a:latin typeface="Cambria" panose="02040503050406030204" pitchFamily="18" charset="0"/>
              </a:rPr>
              <a:t>выполненных работ, оказанных услуг, накладные на поставку товаров, </a:t>
            </a:r>
            <a:r>
              <a:rPr lang="ru-RU" sz="1600" dirty="0" smtClean="0">
                <a:latin typeface="Cambria" panose="02040503050406030204" pitchFamily="18" charset="0"/>
              </a:rPr>
              <a:t>начисленные </a:t>
            </a:r>
            <a:r>
              <a:rPr lang="ru-RU" sz="1600" dirty="0">
                <a:latin typeface="Cambria" panose="02040503050406030204" pitchFamily="18" charset="0"/>
              </a:rPr>
              <a:t>(принятые) в текущем периоде платежи (налоги, взносы, пошлины, сборы и иные обязательные </a:t>
            </a:r>
            <a:r>
              <a:rPr lang="ru-RU" sz="1600" dirty="0" smtClean="0">
                <a:latin typeface="Cambria" panose="02040503050406030204" pitchFamily="18" charset="0"/>
              </a:rPr>
              <a:t>платежи), начисленная заработная плата, начисленные расходы по предоставлению мер социальной поддержки, по предоставлению субсидий учреждениям, иным юридическим лицам и т.п.)</a:t>
            </a:r>
          </a:p>
          <a:p>
            <a:pPr algn="just"/>
            <a:r>
              <a:rPr lang="ru-RU" sz="1600" dirty="0" smtClean="0">
                <a:latin typeface="Cambria" panose="02040503050406030204" pitchFamily="18" charset="0"/>
              </a:rPr>
              <a:t>  </a:t>
            </a:r>
            <a:endParaRPr lang="ru-RU" sz="1600" dirty="0"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055083" y="3054130"/>
            <a:ext cx="265814" cy="489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0696" y="3633335"/>
            <a:ext cx="430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Формируется Извещение (ф</a:t>
            </a:r>
            <a:r>
              <a:rPr lang="ru-RU" dirty="0">
                <a:latin typeface="Cambria" panose="020405030504060302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</a:rPr>
              <a:t>0504805)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3645" y="4494564"/>
            <a:ext cx="518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Извещение (ф</a:t>
            </a:r>
            <a:r>
              <a:rPr lang="ru-RU" dirty="0">
                <a:latin typeface="Cambria" panose="020405030504060302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</a:rPr>
              <a:t>0504805) направляется в ФОИВ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055082" y="4019606"/>
            <a:ext cx="265814" cy="489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400" y="5548506"/>
            <a:ext cx="571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Извещение (ф</a:t>
            </a:r>
            <a:r>
              <a:rPr lang="ru-RU" dirty="0">
                <a:latin typeface="Cambria" panose="020405030504060302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</a:rPr>
              <a:t>0504805) принимается к учету  ФОИВ для начисления расходов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060882" y="5059409"/>
            <a:ext cx="265814" cy="489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46289" y="2943062"/>
            <a:ext cx="265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Не отражают достижения результата , не связаны с отчетами по соглашениям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7393757" y="3108083"/>
            <a:ext cx="1165451" cy="954877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8" name="Управляющая кнопка: справка 17">
            <a:hlinkClick r:id="" action="ppaction://noaction" highlightClick="1"/>
          </p:cNvPr>
          <p:cNvSpPr/>
          <p:nvPr/>
        </p:nvSpPr>
        <p:spPr>
          <a:xfrm>
            <a:off x="7393757" y="4349080"/>
            <a:ext cx="1165451" cy="954877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9" name="Управляющая кнопка: справка 18">
            <a:hlinkClick r:id="" action="ppaction://noaction" highlightClick="1"/>
          </p:cNvPr>
          <p:cNvSpPr/>
          <p:nvPr/>
        </p:nvSpPr>
        <p:spPr>
          <a:xfrm>
            <a:off x="7393757" y="5548506"/>
            <a:ext cx="1165451" cy="954877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46289" y="4364853"/>
            <a:ext cx="265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Уведомления по расчетам между бюджетами (ф. 0504817) 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46289" y="5548506"/>
            <a:ext cx="2753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Требуется урегулирование вопросов Минфином России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51250" y="1190554"/>
            <a:ext cx="36894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200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Учет субсидий АУБУ: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88664" y="3186499"/>
            <a:ext cx="8452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 соответствии с СГС «Доходы» -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аналогично учету МБТ по соответствующим счетам бухгалтерского учета</a:t>
            </a:r>
            <a:endParaRPr lang="ru-RU" sz="32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237041" y="5390487"/>
            <a:ext cx="1089916" cy="365125"/>
          </a:xfrm>
        </p:spPr>
        <p:txBody>
          <a:bodyPr/>
          <a:lstStyle/>
          <a:p>
            <a:fld id="{4987EC69-E5E6-4045-8BA1-2618789F333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44467" y="683820"/>
            <a:ext cx="103690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latin typeface="Cambria" panose="02040503050406030204" pitchFamily="18" charset="0"/>
              </a:rPr>
              <a:t>Перечисление межбюджетных трансфертов и субсидий</a:t>
            </a:r>
            <a:endParaRPr lang="ru-RU" altLang="ru-RU" sz="2400" b="1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06367"/>
              </p:ext>
            </p:extLst>
          </p:nvPr>
        </p:nvGraphicFramePr>
        <p:xfrm>
          <a:off x="1308798" y="1698960"/>
          <a:ext cx="10346077" cy="389536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930203"/>
                <a:gridCol w="2947649"/>
                <a:gridCol w="3468225"/>
              </a:tblGrid>
              <a:tr h="525357">
                <a:tc>
                  <a:txBody>
                    <a:bodyPr/>
                    <a:lstStyle/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Содержание операции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(передающая сторона)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(принимающая сторона)</a:t>
                      </a:r>
                    </a:p>
                  </a:txBody>
                  <a:tcPr marT="45727" marB="45727" horzOverflow="overflow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Перечисление текущих трансфертов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Перечисление капитальных трансфертов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Субсидия на государственное задание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131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Перечисление текущих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субсидий АУБУ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Перечисление капитальных субсидий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АУБУ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91446" marR="91446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5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294706" y="6346076"/>
            <a:ext cx="1089916" cy="365125"/>
          </a:xfrm>
        </p:spPr>
        <p:txBody>
          <a:bodyPr/>
          <a:lstStyle/>
          <a:p>
            <a:fld id="{4987EC69-E5E6-4045-8BA1-2618789F333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15053" y="846432"/>
            <a:ext cx="103690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latin typeface="Cambria" panose="02040503050406030204" pitchFamily="18" charset="0"/>
              </a:rPr>
              <a:t>Возврат неиспользованных остатков трансфертов и субсидий</a:t>
            </a:r>
            <a:endParaRPr lang="ru-RU" altLang="ru-RU" sz="2400" b="1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19405"/>
              </p:ext>
            </p:extLst>
          </p:nvPr>
        </p:nvGraphicFramePr>
        <p:xfrm>
          <a:off x="1377095" y="1814577"/>
          <a:ext cx="10346077" cy="353774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930203"/>
                <a:gridCol w="2947649"/>
                <a:gridCol w="3468225"/>
              </a:tblGrid>
              <a:tr h="525357">
                <a:tc>
                  <a:txBody>
                    <a:bodyPr/>
                    <a:lstStyle/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Содержание операции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(передающая сторона)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(принимающая сторона)</a:t>
                      </a:r>
                    </a:p>
                  </a:txBody>
                  <a:tcPr marT="45727" marB="45727" horzOverflow="overflow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Возврат текущих трансфертов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Возврат капитальных трансфертов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Субсидия на государственное задание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Возврат текущих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субсидий АУБУ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Возврат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капитальных субсидий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АУБУ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1446" marR="91446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9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294706" y="6346076"/>
            <a:ext cx="1089916" cy="365125"/>
          </a:xfrm>
        </p:spPr>
        <p:txBody>
          <a:bodyPr/>
          <a:lstStyle/>
          <a:p>
            <a:fld id="{4987EC69-E5E6-4045-8BA1-2618789F333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07165" y="646408"/>
            <a:ext cx="83630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latin typeface="Cambria" panose="02040503050406030204" pitchFamily="18" charset="0"/>
              </a:rPr>
              <a:t>Передача нефинансовых активов</a:t>
            </a:r>
            <a:endParaRPr lang="ru-RU" altLang="ru-RU" sz="2400" b="1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35742"/>
              </p:ext>
            </p:extLst>
          </p:nvPr>
        </p:nvGraphicFramePr>
        <p:xfrm>
          <a:off x="1249505" y="1846475"/>
          <a:ext cx="10346077" cy="353367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58750"/>
                <a:gridCol w="2294060"/>
                <a:gridCol w="2294060"/>
                <a:gridCol w="2699207"/>
              </a:tblGrid>
              <a:tr h="525357">
                <a:tc>
                  <a:txBody>
                    <a:bodyPr/>
                    <a:lstStyle/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Содержание операции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Характер операции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(передающая сторона)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>
                      <a:lvl1pPr defTabSz="96361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81013" defTabSz="963613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63613" defTabSz="963613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414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924050" defTabSz="963613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3812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8384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2956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752850" defTabSz="963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КОСГУ</a:t>
                      </a:r>
                    </a:p>
                    <a:p>
                      <a:pPr marL="0" marR="0" lvl="0" indent="0" algn="ctr" defTabSz="9636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lt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(принимающая сторона)</a:t>
                      </a:r>
                    </a:p>
                  </a:txBody>
                  <a:tcPr marT="45727" marB="45727" horzOverflow="overflow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Передача НФА между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ПБС одного бюджета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Текущий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241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191 (189)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Капитальный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Передача НФА между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ПБС разных бюджетов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Текущий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191 (189)</a:t>
                      </a:r>
                    </a:p>
                  </a:txBody>
                  <a:tcPr marL="91446" marR="91446" marT="45721" marB="45721"/>
                </a:tc>
              </a:tr>
              <a:tr h="461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Капитальный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1446" marR="91446" marT="45721" marB="4572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1446" marR="91446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5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099" y="5528930"/>
            <a:ext cx="10515600" cy="839972"/>
          </a:xfrm>
        </p:spPr>
        <p:txBody>
          <a:bodyPr/>
          <a:lstStyle/>
          <a:p>
            <a:pPr algn="just"/>
            <a:r>
              <a:rPr lang="ru-RU" sz="1800" i="1" dirty="0" smtClean="0">
                <a:latin typeface="Cambria" panose="02040503050406030204" pitchFamily="18" charset="0"/>
              </a:rPr>
              <a:t>* дата совпадает с выходными или праздничными днями.  В соответствии с п. 10 Инструкции 191 н </a:t>
            </a:r>
            <a:r>
              <a:rPr lang="ru-RU" sz="1800" dirty="0" smtClean="0">
                <a:latin typeface="Cambria" panose="02040503050406030204" pitchFamily="18" charset="0"/>
              </a:rPr>
              <a:t>представление </a:t>
            </a:r>
            <a:r>
              <a:rPr lang="ru-RU" sz="1800" dirty="0">
                <a:latin typeface="Cambria" panose="02040503050406030204" pitchFamily="18" charset="0"/>
              </a:rPr>
              <a:t>бюджетной отчетности осуществляется не позднее первого рабочего дня, следующего за установленным днем </a:t>
            </a:r>
            <a:r>
              <a:rPr lang="ru-RU" sz="1800" dirty="0" smtClean="0">
                <a:latin typeface="Cambria" panose="02040503050406030204" pitchFamily="18" charset="0"/>
              </a:rPr>
              <a:t>представления</a:t>
            </a:r>
            <a:endParaRPr lang="ru-RU" sz="1800" i="1" dirty="0">
              <a:latin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5" name="Прямоугольник 71"/>
          <p:cNvSpPr>
            <a:spLocks noChangeArrowheads="1"/>
          </p:cNvSpPr>
          <p:nvPr/>
        </p:nvSpPr>
        <p:spPr bwMode="auto">
          <a:xfrm>
            <a:off x="4968852" y="544970"/>
            <a:ext cx="5426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404040"/>
                </a:solidFill>
                <a:latin typeface="Cambria" pitchFamily="18" charset="0"/>
              </a:rPr>
              <a:t>Сроки </a:t>
            </a:r>
            <a:r>
              <a:rPr lang="ru-RU" altLang="ru-RU" sz="2000" b="1" dirty="0" smtClean="0">
                <a:solidFill>
                  <a:srgbClr val="404040"/>
                </a:solidFill>
                <a:latin typeface="Cambria" pitchFamily="18" charset="0"/>
              </a:rPr>
              <a:t>представления годовой отчетности</a:t>
            </a:r>
            <a:endParaRPr lang="ru-RU" altLang="ru-RU" sz="20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67" y="1782395"/>
            <a:ext cx="107495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Приказ Федерального казначейства от 21.11.2019 </a:t>
            </a:r>
            <a:r>
              <a:rPr lang="ru-RU" sz="2000" dirty="0">
                <a:latin typeface="Cambria" panose="02040503050406030204" pitchFamily="18" charset="0"/>
              </a:rPr>
              <a:t>№ 33н «О сроках представления главными распорядителями средств федерального бюджета, главными администраторами доходов федерального бюджета, главными администраторами источников финансирования дефицита федерального бюджета консолидированной месячной, квартальной и годовой бюджетной отчетности, консолидированной квартальной и годовой бухгалтерской отчетности федеральных бюджетных и автономных учреждений в </a:t>
            </a:r>
            <a:r>
              <a:rPr lang="ru-RU" sz="2000" dirty="0" smtClean="0">
                <a:latin typeface="Cambria" panose="02040503050406030204" pitchFamily="18" charset="0"/>
              </a:rPr>
              <a:t>2020 </a:t>
            </a:r>
            <a:r>
              <a:rPr lang="ru-RU" sz="2000" dirty="0">
                <a:latin typeface="Cambria" panose="02040503050406030204" pitchFamily="18" charset="0"/>
              </a:rPr>
              <a:t>году</a:t>
            </a:r>
            <a:r>
              <a:rPr lang="ru-RU" sz="2000" dirty="0" smtClean="0">
                <a:latin typeface="Cambria" panose="02040503050406030204" pitchFamily="18" charset="0"/>
              </a:rPr>
              <a:t>»*.</a:t>
            </a:r>
          </a:p>
          <a:p>
            <a:pPr marL="457200" indent="-457200">
              <a:buAutoNum type="arabicPeriod"/>
            </a:pPr>
            <a:endParaRPr lang="ru-RU" sz="2000" dirty="0">
              <a:latin typeface="Cambria" panose="020405030504060302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Представление годовой отчетности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 21.02.2020 по 23.03.2020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773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889" y="2700669"/>
            <a:ext cx="4648199" cy="1010093"/>
          </a:xfrm>
        </p:spPr>
        <p:txBody>
          <a:bodyPr/>
          <a:lstStyle/>
          <a:p>
            <a:r>
              <a:rPr lang="ru-RU" b="1" dirty="0" smtClean="0"/>
              <a:t>Приложения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20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97034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687662" y="246743"/>
            <a:ext cx="566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3.1 Учет МБТ </a:t>
            </a:r>
            <a:r>
              <a:rPr lang="ru-RU" altLang="ru-RU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без условий</a:t>
            </a:r>
            <a:endParaRPr lang="ru-RU" altLang="ru-RU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533" y="1993752"/>
            <a:ext cx="7237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начисление доходов:</a:t>
            </a:r>
          </a:p>
          <a:p>
            <a:r>
              <a:rPr lang="ru-RU" sz="1600" dirty="0" smtClean="0"/>
              <a:t>Дт 1 205 51 (61) 561      Кт 1 401 </a:t>
            </a:r>
            <a:r>
              <a:rPr lang="ru-RU" sz="1600" b="1" dirty="0" smtClean="0"/>
              <a:t>10</a:t>
            </a:r>
            <a:r>
              <a:rPr lang="ru-RU" sz="1600" dirty="0" smtClean="0"/>
              <a:t> 151 (161) в части </a:t>
            </a:r>
            <a:r>
              <a:rPr lang="ru-RU" sz="1600" b="1" dirty="0" smtClean="0"/>
              <a:t>текущего</a:t>
            </a:r>
            <a:r>
              <a:rPr lang="ru-RU" sz="1600" dirty="0" smtClean="0"/>
              <a:t> года</a:t>
            </a:r>
          </a:p>
          <a:p>
            <a:r>
              <a:rPr lang="ru-RU" sz="1600" dirty="0" smtClean="0"/>
              <a:t>Дт 1 205 51 (61) 561      Кт 1 401 </a:t>
            </a:r>
            <a:r>
              <a:rPr lang="ru-RU" sz="1600" b="1" dirty="0" smtClean="0"/>
              <a:t>40</a:t>
            </a:r>
            <a:r>
              <a:rPr lang="ru-RU" sz="1600" dirty="0" smtClean="0"/>
              <a:t> 151 (161) в части </a:t>
            </a:r>
            <a:r>
              <a:rPr lang="ru-RU" sz="1600" b="1" dirty="0" smtClean="0"/>
              <a:t>планового</a:t>
            </a:r>
            <a:r>
              <a:rPr lang="ru-RU" sz="1600" dirty="0" smtClean="0"/>
              <a:t> периода 2020 года</a:t>
            </a:r>
          </a:p>
          <a:p>
            <a:endParaRPr lang="ru-RU" sz="1600" dirty="0"/>
          </a:p>
          <a:p>
            <a:r>
              <a:rPr lang="ru-RU" sz="1600" dirty="0"/>
              <a:t>п</a:t>
            </a:r>
            <a:r>
              <a:rPr lang="ru-RU" sz="1600" dirty="0" smtClean="0"/>
              <a:t>оступление доходов:</a:t>
            </a:r>
          </a:p>
          <a:p>
            <a:r>
              <a:rPr lang="ru-RU" sz="1600" dirty="0" smtClean="0"/>
              <a:t>Дт 1 210 02 151 (161)     Кт 1 205 51 (61) 661</a:t>
            </a:r>
            <a:endParaRPr lang="ru-RU" sz="1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3187" y="3688895"/>
            <a:ext cx="1091451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65533" y="3783149"/>
            <a:ext cx="7207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начисление доходов текущего года</a:t>
            </a:r>
          </a:p>
          <a:p>
            <a:r>
              <a:rPr lang="ru-RU" sz="1600" dirty="0" smtClean="0"/>
              <a:t>Дт 1 401 40 151 (161)    Кт 1 401 10 151 (161) </a:t>
            </a:r>
          </a:p>
          <a:p>
            <a:endParaRPr lang="ru-RU" sz="1600" dirty="0"/>
          </a:p>
          <a:p>
            <a:r>
              <a:rPr lang="ru-RU" sz="1600" dirty="0" smtClean="0"/>
              <a:t>поступление доходов</a:t>
            </a:r>
          </a:p>
          <a:p>
            <a:r>
              <a:rPr lang="ru-RU" sz="1600" dirty="0" smtClean="0"/>
              <a:t>Дт 1 210 02 151 (161)   Кт 1 205 51 (61) 661</a:t>
            </a:r>
          </a:p>
          <a:p>
            <a:endParaRPr lang="ru-RU" sz="1600" dirty="0"/>
          </a:p>
          <a:p>
            <a:r>
              <a:rPr lang="ru-RU" sz="1600" dirty="0" smtClean="0"/>
              <a:t>начисление доходов </a:t>
            </a:r>
          </a:p>
          <a:p>
            <a:r>
              <a:rPr lang="ru-RU" sz="1600" dirty="0" smtClean="0"/>
              <a:t>Дт 1 205 51 (61) 561      Кт 1 401 40 151 (161) в части планового периода 2021 года</a:t>
            </a:r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76250" y="1850065"/>
            <a:ext cx="461665" cy="14885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Год Х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6250" y="4146698"/>
            <a:ext cx="461665" cy="11483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Год Х+1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77862" y="1092625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Бухгалтерские записи</a:t>
            </a:r>
            <a:r>
              <a:rPr lang="ru-RU" sz="1600" i="1" dirty="0" smtClean="0"/>
              <a:t>:</a:t>
            </a:r>
            <a:endParaRPr lang="ru-RU" sz="16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03898" y="1765105"/>
            <a:ext cx="0" cy="418912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77033" y="1511511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Получение МБТ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8239" y="1517255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Предоставление МБТ</a:t>
            </a:r>
            <a:endParaRPr lang="ru-RU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7121" y="1957894"/>
            <a:ext cx="3816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начисление расходов:</a:t>
            </a:r>
          </a:p>
          <a:p>
            <a:r>
              <a:rPr lang="ru-RU" sz="1600" dirty="0" smtClean="0"/>
              <a:t>Дт 1 401 20 251              Кт 1 302 51 731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перечисление МБТ:</a:t>
            </a:r>
          </a:p>
          <a:p>
            <a:r>
              <a:rPr lang="ru-RU" sz="1600" dirty="0" smtClean="0"/>
              <a:t>Дт 1 302 51 831              Кт 1 304 05 251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55731" y="3855634"/>
            <a:ext cx="37481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начисление расходов:</a:t>
            </a:r>
          </a:p>
          <a:p>
            <a:r>
              <a:rPr lang="ru-RU" sz="1600" dirty="0" smtClean="0"/>
              <a:t>Дт 1 401 20 251              Кт 1 302 51 731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перечисление МБТ:</a:t>
            </a:r>
          </a:p>
          <a:p>
            <a:r>
              <a:rPr lang="ru-RU" sz="1600" dirty="0" smtClean="0"/>
              <a:t>Дт 1 302 51 831              Кт 1 304 05 251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28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687662" y="246743"/>
            <a:ext cx="566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3.2 Учет МБТ </a:t>
            </a:r>
            <a:r>
              <a:rPr lang="ru-RU" altLang="ru-RU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 условиями</a:t>
            </a:r>
            <a:endParaRPr lang="ru-RU" altLang="ru-RU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3656" y="1992973"/>
            <a:ext cx="76329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начисление доходов:</a:t>
            </a:r>
          </a:p>
          <a:p>
            <a:r>
              <a:rPr lang="ru-RU" sz="1600" dirty="0" smtClean="0"/>
              <a:t>Дт 1 205 51 (61) 561    Кт 1 401 40 151 (161) в части </a:t>
            </a:r>
            <a:r>
              <a:rPr lang="ru-RU" sz="1600" b="1" dirty="0" smtClean="0"/>
              <a:t>текущего и планов.</a:t>
            </a:r>
            <a:r>
              <a:rPr lang="ru-RU" sz="1600" dirty="0" smtClean="0"/>
              <a:t> периода2020 г.</a:t>
            </a:r>
          </a:p>
          <a:p>
            <a:endParaRPr lang="ru-RU" sz="1600" dirty="0"/>
          </a:p>
          <a:p>
            <a:r>
              <a:rPr lang="ru-RU" sz="1600" dirty="0"/>
              <a:t>п</a:t>
            </a:r>
            <a:r>
              <a:rPr lang="ru-RU" sz="1600" dirty="0" smtClean="0"/>
              <a:t>оступление доходов:</a:t>
            </a:r>
          </a:p>
          <a:p>
            <a:r>
              <a:rPr lang="ru-RU" sz="1600" dirty="0" smtClean="0"/>
              <a:t>Дт 1 210 02 151 (161)   Кт 1 205 51 (61) 661</a:t>
            </a:r>
          </a:p>
          <a:p>
            <a:endParaRPr lang="ru-RU" sz="1600" dirty="0"/>
          </a:p>
          <a:p>
            <a:r>
              <a:rPr lang="ru-RU" sz="1600" dirty="0" smtClean="0"/>
              <a:t>начисление доходов текущего года:</a:t>
            </a:r>
          </a:p>
          <a:p>
            <a:r>
              <a:rPr lang="ru-RU" sz="1600" dirty="0" smtClean="0"/>
              <a:t>Дт 1 401 40 151 (161)  Кт 1 401 </a:t>
            </a:r>
            <a:r>
              <a:rPr lang="ru-RU" sz="1600" b="1" dirty="0" smtClean="0"/>
              <a:t>10</a:t>
            </a:r>
            <a:r>
              <a:rPr lang="ru-RU" sz="1600" dirty="0" smtClean="0"/>
              <a:t> 151 (161) – </a:t>
            </a:r>
            <a:r>
              <a:rPr lang="ru-RU" sz="1600" b="1" dirty="0" smtClean="0"/>
              <a:t>на основании фактических расходов </a:t>
            </a:r>
            <a:endParaRPr lang="ru-RU" sz="16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65544" y="4051005"/>
            <a:ext cx="10418619" cy="407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3656" y="4216903"/>
            <a:ext cx="7377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r>
              <a:rPr lang="ru-RU" sz="1600" dirty="0" smtClean="0"/>
              <a:t>поступление доходов</a:t>
            </a:r>
          </a:p>
          <a:p>
            <a:r>
              <a:rPr lang="ru-RU" sz="1600" dirty="0" smtClean="0"/>
              <a:t>Дт 1 210 02 151 (161)   Кт 1 205 51 (61) 661</a:t>
            </a:r>
          </a:p>
          <a:p>
            <a:endParaRPr lang="ru-RU" sz="1600" dirty="0"/>
          </a:p>
          <a:p>
            <a:r>
              <a:rPr lang="ru-RU" sz="1600" dirty="0" smtClean="0"/>
              <a:t>начисление доходов текущего года:</a:t>
            </a:r>
          </a:p>
          <a:p>
            <a:r>
              <a:rPr lang="ru-RU" sz="1600" dirty="0" smtClean="0"/>
              <a:t>Дт 1 401 40 151 (161)    Кт 1 401 10 151 (161) – на основании фактических расходов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058885" y="1077740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Бухгалтерские записи</a:t>
            </a:r>
            <a:r>
              <a:rPr lang="ru-RU" sz="1600" i="1" dirty="0" smtClean="0"/>
              <a:t>:</a:t>
            </a:r>
            <a:endParaRPr lang="ru-RU" sz="16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0521" y="1935129"/>
            <a:ext cx="461665" cy="14885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Год 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7494" y="4486943"/>
            <a:ext cx="461665" cy="11483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Год Х+1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99159" y="1643477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Получение МБТ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14322" y="1643477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Предоставление МБТ</a:t>
            </a:r>
            <a:endParaRPr lang="ru-RU" sz="1600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73279" y="1957893"/>
            <a:ext cx="10289" cy="407489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2186" y="1957894"/>
            <a:ext cx="3471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перечисление </a:t>
            </a:r>
            <a:r>
              <a:rPr lang="ru-RU" sz="1600" dirty="0"/>
              <a:t>МБТ:</a:t>
            </a:r>
          </a:p>
          <a:p>
            <a:r>
              <a:rPr lang="ru-RU" sz="1600" dirty="0"/>
              <a:t>Дт 1 </a:t>
            </a:r>
            <a:r>
              <a:rPr lang="ru-RU" sz="1600" dirty="0" smtClean="0"/>
              <a:t>206 </a:t>
            </a:r>
            <a:r>
              <a:rPr lang="ru-RU" sz="1600" dirty="0"/>
              <a:t>51 </a:t>
            </a:r>
            <a:r>
              <a:rPr lang="ru-RU" sz="1600" dirty="0" smtClean="0"/>
              <a:t>561              </a:t>
            </a:r>
            <a:r>
              <a:rPr lang="ru-RU" sz="1600" dirty="0"/>
              <a:t>Кт 1 304 05 </a:t>
            </a:r>
            <a:r>
              <a:rPr lang="ru-RU" sz="1600" dirty="0" smtClean="0"/>
              <a:t>251</a:t>
            </a:r>
          </a:p>
          <a:p>
            <a:endParaRPr lang="ru-RU" sz="1600" dirty="0" smtClean="0"/>
          </a:p>
          <a:p>
            <a:r>
              <a:rPr lang="ru-RU" sz="1600" dirty="0" smtClean="0"/>
              <a:t>начисление расходов и зачет аванса:</a:t>
            </a:r>
          </a:p>
          <a:p>
            <a:r>
              <a:rPr lang="ru-RU" sz="1600" dirty="0" smtClean="0"/>
              <a:t>Дт 1 401 20 251              Кт 1 302 51 731</a:t>
            </a:r>
          </a:p>
          <a:p>
            <a:r>
              <a:rPr lang="ru-RU" sz="1600" dirty="0" smtClean="0"/>
              <a:t>Дт 1 302 51 831              Кт 1 206 51 661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12186" y="4216903"/>
            <a:ext cx="3471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r>
              <a:rPr lang="ru-RU" sz="1600" dirty="0" smtClean="0"/>
              <a:t>перечисление </a:t>
            </a:r>
            <a:r>
              <a:rPr lang="ru-RU" sz="1600" dirty="0"/>
              <a:t>МБТ:</a:t>
            </a:r>
          </a:p>
          <a:p>
            <a:r>
              <a:rPr lang="ru-RU" sz="1600" dirty="0"/>
              <a:t>Дт 1 </a:t>
            </a:r>
            <a:r>
              <a:rPr lang="ru-RU" sz="1600" dirty="0" smtClean="0"/>
              <a:t>206 </a:t>
            </a:r>
            <a:r>
              <a:rPr lang="ru-RU" sz="1600" dirty="0"/>
              <a:t>51 </a:t>
            </a:r>
            <a:r>
              <a:rPr lang="ru-RU" sz="1600" dirty="0" smtClean="0"/>
              <a:t>561              </a:t>
            </a:r>
            <a:r>
              <a:rPr lang="ru-RU" sz="1600" dirty="0"/>
              <a:t>Кт 1 304 05 </a:t>
            </a:r>
            <a:r>
              <a:rPr lang="ru-RU" sz="1600" dirty="0" smtClean="0"/>
              <a:t>251</a:t>
            </a:r>
          </a:p>
          <a:p>
            <a:endParaRPr lang="ru-RU" sz="1600" dirty="0" smtClean="0"/>
          </a:p>
          <a:p>
            <a:r>
              <a:rPr lang="ru-RU" sz="1600" dirty="0" smtClean="0"/>
              <a:t>начисление расходов и зачет аванса:</a:t>
            </a:r>
          </a:p>
          <a:p>
            <a:r>
              <a:rPr lang="ru-RU" sz="1600" dirty="0" smtClean="0"/>
              <a:t>Дт 1 401 20 251              Кт 1 302 51 731</a:t>
            </a:r>
          </a:p>
          <a:p>
            <a:r>
              <a:rPr lang="ru-RU" sz="1600" dirty="0" smtClean="0"/>
              <a:t>Дт 1 302 51 831              Кт 1 206 51 661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69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21127" y="246743"/>
            <a:ext cx="79708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4. Учет </a:t>
            </a:r>
            <a:r>
              <a:rPr lang="ru-RU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восстановленных трансфертов прошлых лет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848" y="3825926"/>
            <a:ext cx="105021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начисление:</a:t>
            </a:r>
          </a:p>
          <a:p>
            <a:r>
              <a:rPr lang="ru-RU" sz="2000" dirty="0" smtClean="0"/>
              <a:t>Дт  </a:t>
            </a:r>
            <a:r>
              <a:rPr lang="ru-RU" sz="2000" dirty="0"/>
              <a:t>219 ……1 401 10 151 (161</a:t>
            </a:r>
            <a:r>
              <a:rPr lang="ru-RU" sz="2000" dirty="0" smtClean="0"/>
              <a:t>)      Кт  </a:t>
            </a:r>
            <a:r>
              <a:rPr lang="ru-RU" sz="2000" dirty="0"/>
              <a:t>219 ………… 1 205 51 (61) </a:t>
            </a:r>
            <a:r>
              <a:rPr lang="ru-RU" sz="2000" dirty="0" smtClean="0"/>
              <a:t>661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возврат:</a:t>
            </a:r>
          </a:p>
          <a:p>
            <a:r>
              <a:rPr lang="ru-RU" sz="2000" dirty="0" smtClean="0"/>
              <a:t>Дт </a:t>
            </a:r>
            <a:r>
              <a:rPr lang="ru-RU" sz="2000" dirty="0"/>
              <a:t> 219</a:t>
            </a:r>
            <a:r>
              <a:rPr lang="ru-RU" sz="2000" dirty="0" smtClean="0"/>
              <a:t>…….1 </a:t>
            </a:r>
            <a:r>
              <a:rPr lang="ru-RU" sz="2000" dirty="0"/>
              <a:t>205 51 (61) </a:t>
            </a:r>
            <a:r>
              <a:rPr lang="ru-RU" sz="2000" dirty="0" smtClean="0"/>
              <a:t>561        Кт  219...........1 </a:t>
            </a:r>
            <a:r>
              <a:rPr lang="ru-RU" sz="2000" dirty="0"/>
              <a:t>210 02 151 (161</a:t>
            </a:r>
            <a:r>
              <a:rPr lang="ru-RU" sz="2000" dirty="0" smtClean="0"/>
              <a:t>)</a:t>
            </a:r>
            <a:endParaRPr lang="ru-RU" sz="2000" dirty="0"/>
          </a:p>
          <a:p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5731" y="3621509"/>
            <a:ext cx="1040674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89846" y="1859340"/>
            <a:ext cx="105021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начисление:</a:t>
            </a:r>
          </a:p>
          <a:p>
            <a:r>
              <a:rPr lang="ru-RU" sz="2000" dirty="0"/>
              <a:t>Дт  218………..1 205 51 (61) </a:t>
            </a:r>
            <a:r>
              <a:rPr lang="ru-RU" sz="2000" dirty="0" smtClean="0"/>
              <a:t>561    Кт 218</a:t>
            </a:r>
            <a:r>
              <a:rPr lang="ru-RU" sz="2000" dirty="0"/>
              <a:t>…….1 401 10 151 (161) </a:t>
            </a:r>
          </a:p>
          <a:p>
            <a:endParaRPr lang="ru-RU" sz="2000" dirty="0"/>
          </a:p>
          <a:p>
            <a:r>
              <a:rPr lang="ru-RU" sz="2000" dirty="0" smtClean="0"/>
              <a:t>поступление:</a:t>
            </a:r>
          </a:p>
          <a:p>
            <a:r>
              <a:rPr lang="ru-RU" sz="2000" dirty="0" smtClean="0"/>
              <a:t>Дт  218……..1 210 02 151 (161)   Кт  218…………1 205 51 (61) 661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7915" y="3897823"/>
            <a:ext cx="738664" cy="14885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Получатель МБТ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7915" y="1736229"/>
            <a:ext cx="738664" cy="18158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Предоставивший МБТ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367769" y="1261902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Бухгалтерские записи</a:t>
            </a:r>
            <a:r>
              <a:rPr lang="ru-RU" sz="1600" i="1" dirty="0" smtClean="0"/>
              <a:t>: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8164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21127" y="246743"/>
            <a:ext cx="79708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5. Учет остатков межбюджетных трансфертов </a:t>
            </a:r>
            <a:r>
              <a:rPr lang="ru-RU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прошлых </a:t>
            </a: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лет, не использованных на 01.01.2019</a:t>
            </a: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7086" y="4273126"/>
            <a:ext cx="2848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Начисление доходов:</a:t>
            </a:r>
          </a:p>
          <a:p>
            <a:r>
              <a:rPr lang="ru-RU" sz="1600" dirty="0"/>
              <a:t>Дт  </a:t>
            </a:r>
            <a:r>
              <a:rPr lang="ru-RU" sz="1600" dirty="0" smtClean="0"/>
              <a:t>202 …… </a:t>
            </a:r>
            <a:r>
              <a:rPr lang="ru-RU" sz="1600" dirty="0"/>
              <a:t>1 205 51 (61) </a:t>
            </a:r>
            <a:r>
              <a:rPr lang="ru-RU" sz="1600" dirty="0" smtClean="0"/>
              <a:t>561    </a:t>
            </a:r>
          </a:p>
          <a:p>
            <a:r>
              <a:rPr lang="ru-RU" sz="1600" dirty="0" err="1" smtClean="0"/>
              <a:t>Кт</a:t>
            </a:r>
            <a:r>
              <a:rPr lang="ru-RU" sz="1600" dirty="0" smtClean="0"/>
              <a:t> 202 </a:t>
            </a:r>
            <a:r>
              <a:rPr lang="ru-RU" sz="1600" dirty="0"/>
              <a:t>……1 401 10 151 (161)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170543" y="4253129"/>
            <a:ext cx="2711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Возврат остатков:</a:t>
            </a:r>
          </a:p>
          <a:p>
            <a:r>
              <a:rPr lang="ru-RU" sz="1600" dirty="0"/>
              <a:t>Дт  219…….1 205 51 (61) </a:t>
            </a:r>
            <a:r>
              <a:rPr lang="ru-RU" sz="1600" dirty="0" smtClean="0"/>
              <a:t>561</a:t>
            </a:r>
          </a:p>
          <a:p>
            <a:r>
              <a:rPr lang="ru-RU" sz="1600" dirty="0" err="1" smtClean="0"/>
              <a:t>Кт</a:t>
            </a:r>
            <a:r>
              <a:rPr lang="ru-RU" sz="1600" dirty="0" smtClean="0"/>
              <a:t>  </a:t>
            </a:r>
            <a:r>
              <a:rPr lang="ru-RU" sz="1600" dirty="0"/>
              <a:t>219</a:t>
            </a:r>
            <a:r>
              <a:rPr lang="ru-RU" sz="1600" dirty="0" smtClean="0"/>
              <a:t>......</a:t>
            </a:r>
            <a:r>
              <a:rPr lang="ru-RU" sz="1600" dirty="0"/>
              <a:t>1 210 02 151 (161)</a:t>
            </a:r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163657" y="959153"/>
            <a:ext cx="461665" cy="14885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ез условий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8870637" y="959152"/>
            <a:ext cx="461665" cy="14885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 условиями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45942" y="2869186"/>
            <a:ext cx="2550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Кт 202 </a:t>
            </a:r>
            <a:r>
              <a:rPr lang="ru-RU" sz="1600" dirty="0"/>
              <a:t>……1 </a:t>
            </a:r>
            <a:r>
              <a:rPr lang="ru-RU" sz="1600" dirty="0" smtClean="0"/>
              <a:t>205  51 (61) 000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184347" y="2869186"/>
            <a:ext cx="2545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Кт 219 </a:t>
            </a:r>
            <a:r>
              <a:rPr lang="ru-RU" sz="1600" dirty="0"/>
              <a:t>……1 </a:t>
            </a:r>
            <a:r>
              <a:rPr lang="ru-RU" sz="1600" dirty="0" smtClean="0"/>
              <a:t>205  51 (61) 000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8117" y="4253129"/>
            <a:ext cx="2263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Начисление расходов:</a:t>
            </a:r>
          </a:p>
          <a:p>
            <a:pPr algn="ctr"/>
            <a:r>
              <a:rPr lang="ru-RU" sz="1600" dirty="0" err="1"/>
              <a:t>Дт</a:t>
            </a:r>
            <a:r>
              <a:rPr lang="ru-RU" sz="1600" dirty="0"/>
              <a:t> 1 401 20 251 </a:t>
            </a:r>
            <a:endParaRPr lang="ru-RU" sz="1600" dirty="0" smtClean="0"/>
          </a:p>
          <a:p>
            <a:pPr algn="ctr"/>
            <a:r>
              <a:rPr lang="ru-RU" sz="1600" dirty="0" err="1" smtClean="0"/>
              <a:t>Кт</a:t>
            </a:r>
            <a:r>
              <a:rPr lang="ru-RU" sz="1600" dirty="0"/>
              <a:t> 1 302 51 </a:t>
            </a:r>
            <a:r>
              <a:rPr lang="ru-RU" sz="1600" dirty="0" smtClean="0"/>
              <a:t>831</a:t>
            </a:r>
          </a:p>
          <a:p>
            <a:pPr algn="ctr"/>
            <a:r>
              <a:rPr lang="ru-RU" sz="1600" dirty="0" smtClean="0"/>
              <a:t>Зачет аванса</a:t>
            </a:r>
          </a:p>
          <a:p>
            <a:pPr algn="ctr"/>
            <a:r>
              <a:rPr lang="ru-RU" sz="1600" dirty="0" err="1"/>
              <a:t>Дт</a:t>
            </a:r>
            <a:r>
              <a:rPr lang="ru-RU" sz="1600" dirty="0"/>
              <a:t> 1 </a:t>
            </a:r>
            <a:r>
              <a:rPr lang="ru-RU" sz="1600" dirty="0" smtClean="0"/>
              <a:t>302 51 731 </a:t>
            </a:r>
            <a:endParaRPr lang="ru-RU" sz="1600" dirty="0"/>
          </a:p>
          <a:p>
            <a:pPr algn="ctr"/>
            <a:r>
              <a:rPr lang="ru-RU" sz="1600" dirty="0" err="1"/>
              <a:t>Кт</a:t>
            </a:r>
            <a:r>
              <a:rPr lang="ru-RU" sz="1600" dirty="0"/>
              <a:t> 1 </a:t>
            </a:r>
            <a:r>
              <a:rPr lang="ru-RU" sz="1600" dirty="0" smtClean="0"/>
              <a:t>206 </a:t>
            </a:r>
            <a:r>
              <a:rPr lang="ru-RU" sz="1600" dirty="0"/>
              <a:t>51 </a:t>
            </a:r>
            <a:r>
              <a:rPr lang="ru-RU" sz="1600" dirty="0" smtClean="0"/>
              <a:t>661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07233" y="4273125"/>
            <a:ext cx="2711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Возврат остатков:</a:t>
            </a:r>
          </a:p>
          <a:p>
            <a:r>
              <a:rPr lang="ru-RU" sz="1600" dirty="0" err="1"/>
              <a:t>Дт</a:t>
            </a:r>
            <a:r>
              <a:rPr lang="ru-RU" sz="1600" dirty="0"/>
              <a:t>  </a:t>
            </a:r>
            <a:r>
              <a:rPr lang="ru-RU" sz="1600" dirty="0" smtClean="0"/>
              <a:t>218…….</a:t>
            </a:r>
            <a:r>
              <a:rPr lang="ru-RU" sz="1600" dirty="0"/>
              <a:t>1 210 02 151 (161) </a:t>
            </a:r>
            <a:r>
              <a:rPr lang="ru-RU" sz="1600" dirty="0" err="1"/>
              <a:t>Кт</a:t>
            </a:r>
            <a:r>
              <a:rPr lang="ru-RU" sz="1600" dirty="0"/>
              <a:t>  </a:t>
            </a:r>
            <a:r>
              <a:rPr lang="ru-RU" sz="1600" dirty="0" smtClean="0"/>
              <a:t>218.......1 </a:t>
            </a:r>
            <a:r>
              <a:rPr lang="ru-RU" sz="1600" dirty="0"/>
              <a:t>205 51 (61) </a:t>
            </a:r>
            <a:r>
              <a:rPr lang="ru-RU" sz="1600" dirty="0" smtClean="0"/>
              <a:t>661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67219" y="1961970"/>
            <a:ext cx="2199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Предоставивший МБТ</a:t>
            </a:r>
            <a:endParaRPr lang="ru-RU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55984" y="1961970"/>
            <a:ext cx="2179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Предоставивший МБТ</a:t>
            </a:r>
            <a:endParaRPr lang="ru-RU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06670" y="1961970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Получивший МБТ</a:t>
            </a:r>
            <a:endParaRPr lang="ru-RU" sz="16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70543" y="1961970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Получивший МБТ</a:t>
            </a:r>
            <a:endParaRPr lang="ru-RU" sz="1600" i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33183" y="1961970"/>
            <a:ext cx="0" cy="385993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101469" y="1953920"/>
            <a:ext cx="0" cy="385993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26641" y="1961970"/>
            <a:ext cx="0" cy="3859931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86939" y="2285135"/>
            <a:ext cx="267940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Остатки на 01.01.2019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9971" y="3522603"/>
            <a:ext cx="24667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Операции 2019 года 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07294" y="2654467"/>
            <a:ext cx="11577411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7294" y="3891935"/>
            <a:ext cx="11577411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5205" y="2899967"/>
            <a:ext cx="17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Дт</a:t>
            </a:r>
            <a:r>
              <a:rPr lang="ru-RU" sz="1600" dirty="0" smtClean="0"/>
              <a:t>   1 206 51 000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90110" y="2899967"/>
            <a:ext cx="2545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Кт</a:t>
            </a:r>
            <a:r>
              <a:rPr lang="ru-RU" sz="1600" dirty="0" smtClean="0"/>
              <a:t> 218 </a:t>
            </a:r>
            <a:r>
              <a:rPr lang="ru-RU" sz="1600" dirty="0"/>
              <a:t>……1 </a:t>
            </a:r>
            <a:r>
              <a:rPr lang="ru-RU" sz="1600" dirty="0" smtClean="0"/>
              <a:t>205  51 (61) 000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750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21127" y="246743"/>
            <a:ext cx="79708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6. Сверка остатков МБТ</a:t>
            </a: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2366" y="4016784"/>
            <a:ext cx="537653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Кт 1 401 40 151 (161) – Дт 1 205 51 (61) 000 (КДБ 202)</a:t>
            </a:r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>
            <a:off x="4401893" y="4028107"/>
            <a:ext cx="627320" cy="346686"/>
          </a:xfrm>
          <a:prstGeom prst="mathEqual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1733" y="4016784"/>
            <a:ext cx="271130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Дт 1 206 51 000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9700" y="3429000"/>
            <a:ext cx="980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соотношение для сверки остатков межбюджетных трансфертов: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71612" y="3182128"/>
            <a:ext cx="9367284" cy="1669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82515" y="191386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Сверяются показатели: </a:t>
            </a:r>
          </a:p>
          <a:p>
            <a:r>
              <a:rPr lang="ru-RU" dirty="0" smtClean="0"/>
              <a:t>1. предоставленные МБТ  (дт 206) с остатком  МБТ, по которым нет фактических расходов (кт 40140) </a:t>
            </a:r>
          </a:p>
          <a:p>
            <a:r>
              <a:rPr lang="ru-RU" dirty="0" smtClean="0"/>
              <a:t>2. начисленных  авансов по доходам будущих периодов (Дт 205) с начисленными доходами будущих периодов (Кт 40140)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8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F49EBA5-8C01-48CB-BF59-6D51A4A348C2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221127" y="246743"/>
            <a:ext cx="79708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Учет межбюджетных трансфертов.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Вопрос 6. Сверка остатков МБТ</a:t>
            </a: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2366" y="4016784"/>
            <a:ext cx="387732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Кт</a:t>
            </a:r>
            <a:r>
              <a:rPr lang="ru-RU" dirty="0" smtClean="0"/>
              <a:t> 219…150 1 205 51 (61) 000</a:t>
            </a:r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>
            <a:off x="4401893" y="4028107"/>
            <a:ext cx="627320" cy="346686"/>
          </a:xfrm>
          <a:prstGeom prst="mathEqual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0848" y="4016784"/>
            <a:ext cx="321104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Дт</a:t>
            </a:r>
            <a:r>
              <a:rPr lang="ru-RU" dirty="0" smtClean="0"/>
              <a:t> 218…150  1 205 51 (61) 000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9700" y="3429000"/>
            <a:ext cx="980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соотношение для сверки остатков межбюджетных трансфертов: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1433" y="3211703"/>
            <a:ext cx="9234195" cy="132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82515" y="1913861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Сверяются показатели: </a:t>
            </a:r>
          </a:p>
          <a:p>
            <a:r>
              <a:rPr lang="ru-RU" dirty="0" smtClean="0"/>
              <a:t>1. МБТ , подлежащие возврату  у предоставившего трансферт (</a:t>
            </a:r>
            <a:r>
              <a:rPr lang="ru-RU" dirty="0" err="1" smtClean="0"/>
              <a:t>Дт</a:t>
            </a:r>
            <a:r>
              <a:rPr lang="ru-RU" dirty="0" smtClean="0"/>
              <a:t>  218…150 120551 (61)) </a:t>
            </a:r>
          </a:p>
          <a:p>
            <a:r>
              <a:rPr lang="ru-RU" dirty="0" smtClean="0"/>
              <a:t>2. </a:t>
            </a:r>
            <a:r>
              <a:rPr lang="ru-RU" dirty="0"/>
              <a:t>МБТ , подлежащие </a:t>
            </a:r>
            <a:r>
              <a:rPr lang="ru-RU" dirty="0" smtClean="0"/>
              <a:t>возврату у получившего трансферт (</a:t>
            </a:r>
            <a:r>
              <a:rPr lang="ru-RU" dirty="0" err="1" smtClean="0"/>
              <a:t>Кт</a:t>
            </a:r>
            <a:r>
              <a:rPr lang="ru-RU" dirty="0" smtClean="0"/>
              <a:t>  219…150 </a:t>
            </a:r>
            <a:r>
              <a:rPr lang="ru-RU" dirty="0"/>
              <a:t>120551 (61))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7086" y="5296676"/>
            <a:ext cx="501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Дт</a:t>
            </a:r>
            <a:r>
              <a:rPr lang="ru-RU" dirty="0"/>
              <a:t> 218…150  1 205 51 (61) </a:t>
            </a:r>
            <a:r>
              <a:rPr lang="ru-RU" dirty="0" smtClean="0"/>
              <a:t>561      </a:t>
            </a:r>
            <a:r>
              <a:rPr lang="ru-RU" dirty="0" err="1" smtClean="0"/>
              <a:t>Кт</a:t>
            </a:r>
            <a:r>
              <a:rPr lang="ru-RU" dirty="0" smtClean="0"/>
              <a:t> 1 206 </a:t>
            </a:r>
            <a:r>
              <a:rPr lang="ru-RU" dirty="0"/>
              <a:t>51 </a:t>
            </a:r>
            <a:r>
              <a:rPr lang="ru-RU" dirty="0" smtClean="0"/>
              <a:t>661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00511" y="4739618"/>
            <a:ext cx="5145" cy="102322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7335" y="4739618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Предоставивший МБТ</a:t>
            </a:r>
            <a:endParaRPr lang="ru-RU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93722" y="4739618"/>
            <a:ext cx="2573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Получивший МБТ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75767" y="5296676"/>
            <a:ext cx="637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smtClean="0"/>
              <a:t>202…150  </a:t>
            </a:r>
            <a:r>
              <a:rPr lang="ru-RU" dirty="0"/>
              <a:t>1 </a:t>
            </a:r>
            <a:r>
              <a:rPr lang="ru-RU" dirty="0" smtClean="0"/>
              <a:t>401 40 151 (161)     </a:t>
            </a:r>
            <a:r>
              <a:rPr lang="ru-RU" dirty="0" err="1"/>
              <a:t>Кт</a:t>
            </a:r>
            <a:r>
              <a:rPr lang="ru-RU" dirty="0"/>
              <a:t> 219…150 1 205 51 (61) </a:t>
            </a:r>
            <a:r>
              <a:rPr lang="ru-RU" dirty="0" smtClean="0"/>
              <a:t>661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3240218"/>
            <a:ext cx="23495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34586" y="6036207"/>
            <a:ext cx="7145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Документ-основание - ??? (Извещение ф. 0504805)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5" name="Прямоугольник 71"/>
          <p:cNvSpPr>
            <a:spLocks noChangeArrowheads="1"/>
          </p:cNvSpPr>
          <p:nvPr/>
        </p:nvSpPr>
        <p:spPr bwMode="auto">
          <a:xfrm>
            <a:off x="4968852" y="544970"/>
            <a:ext cx="5426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404040"/>
                </a:solidFill>
                <a:latin typeface="Cambria" pitchFamily="18" charset="0"/>
              </a:rPr>
              <a:t>Сроки </a:t>
            </a:r>
            <a:r>
              <a:rPr lang="ru-RU" altLang="ru-RU" sz="2000" b="1" dirty="0" smtClean="0">
                <a:solidFill>
                  <a:srgbClr val="404040"/>
                </a:solidFill>
                <a:latin typeface="Cambria" pitchFamily="18" charset="0"/>
              </a:rPr>
              <a:t>представления годовой отчетности</a:t>
            </a:r>
            <a:endParaRPr lang="ru-RU" altLang="ru-RU" sz="20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3742" y="1811744"/>
            <a:ext cx="1019698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</a:rPr>
              <a:t>2. Отчетность </a:t>
            </a:r>
            <a:r>
              <a:rPr lang="ru-RU" sz="2400" dirty="0">
                <a:latin typeface="Cambria" panose="02040503050406030204" pitchFamily="18" charset="0"/>
              </a:rPr>
              <a:t>по данным о ходе </a:t>
            </a:r>
            <a:r>
              <a:rPr lang="ru-RU" sz="2400" dirty="0" smtClean="0">
                <a:latin typeface="Cambria" panose="02040503050406030204" pitchFamily="18" charset="0"/>
              </a:rPr>
              <a:t>реализации </a:t>
            </a:r>
            <a:r>
              <a:rPr lang="ru-RU" sz="2400" dirty="0">
                <a:latin typeface="Cambria" panose="02040503050406030204" pitchFamily="18" charset="0"/>
              </a:rPr>
              <a:t>национальных проектов (программ), а также комплексного плана модернизации и расширения магистральной инфраструктуры (региональных проектов в составе национальных проектов</a:t>
            </a:r>
            <a:r>
              <a:rPr lang="ru-RU" sz="2400" dirty="0" smtClean="0">
                <a:latin typeface="Cambria" panose="02040503050406030204" pitchFamily="18" charset="0"/>
              </a:rPr>
              <a:t>):</a:t>
            </a:r>
          </a:p>
          <a:p>
            <a:endParaRPr lang="ru-RU" sz="2000" dirty="0" smtClean="0"/>
          </a:p>
          <a:p>
            <a:endParaRPr lang="ru-RU" sz="2000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0503128-НП – 28.01.2019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0503738-НП – 07.02.2019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(КВФО – 5, 6)</a:t>
            </a:r>
            <a:endParaRPr lang="ru-RU" sz="2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0527F52-76A9-410F-8E90-AEDD8081F3A1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70659" name="Заголовок 1"/>
          <p:cNvSpPr txBox="1">
            <a:spLocks/>
          </p:cNvSpPr>
          <p:nvPr/>
        </p:nvSpPr>
        <p:spPr bwMode="auto">
          <a:xfrm>
            <a:off x="4343400" y="509072"/>
            <a:ext cx="7205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FontTx/>
              <a:buNone/>
              <a:defRPr sz="2000" b="1">
                <a:solidFill>
                  <a:srgbClr val="404040"/>
                </a:solidFill>
                <a:latin typeface="Cambria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latin typeface="Calibri" pitchFamily="34" charset="0"/>
              </a:defRPr>
            </a:lvl9pPr>
          </a:lstStyle>
          <a:p>
            <a:r>
              <a:rPr lang="ru-RU" altLang="ru-RU" dirty="0"/>
              <a:t>Представление отчетности по национальным </a:t>
            </a:r>
            <a:r>
              <a:rPr lang="ru-RU" altLang="ru-RU" dirty="0" smtClean="0"/>
              <a:t>проектам</a:t>
            </a:r>
            <a:endParaRPr lang="ru-RU" alt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6556" y="3595496"/>
            <a:ext cx="1122829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836015" y="2258839"/>
            <a:ext cx="9012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Cambria" panose="02040503050406030204" pitchFamily="18" charset="0"/>
              </a:rPr>
              <a:t>за 2019 год в срок до 7 февраля 2020 года, </a:t>
            </a:r>
          </a:p>
          <a:p>
            <a:pPr>
              <a:defRPr/>
            </a:pPr>
            <a:r>
              <a:rPr lang="ru-RU" sz="2400" b="1" dirty="0" smtClean="0">
                <a:latin typeface="Cambria" panose="02040503050406030204" pitchFamily="18" charset="0"/>
              </a:rPr>
              <a:t>далее – ежемесячно одновременно с Отчетами 0503128-НП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556" y="3960261"/>
            <a:ext cx="112282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  <a:latin typeface="Cambria" panose="02040503050406030204" pitchFamily="18" charset="0"/>
              </a:rPr>
              <a:t>в графе 3 </a:t>
            </a:r>
            <a:r>
              <a:rPr lang="ru-RU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Отчета  0503738-НП </a:t>
            </a:r>
            <a:r>
              <a:rPr lang="ru-RU" i="1" dirty="0" smtClean="0">
                <a:latin typeface="Cambria" panose="02040503050406030204" pitchFamily="18" charset="0"/>
              </a:rPr>
              <a:t>– </a:t>
            </a:r>
            <a:r>
              <a:rPr lang="ru-RU" i="1" dirty="0">
                <a:latin typeface="Cambria" panose="02040503050406030204" pitchFamily="18" charset="0"/>
              </a:rPr>
              <a:t>коды бюджетной классификации, содержащие в соответствующих разрядах коды разделов, подразделов, целевых статей, содержащих в 4 – 5 разрядах кода целевой статьи коды основных мероприятий целевых статей расходов на реализацию национальных проектов (программ), а также комплексного плана модернизации и расширения магистральной инфраструктуры (региональных проектов в составе национальных проектов), видов расходов классификации расходов бюджетов Российской Федерации, без формирования промежуточных итогов по </a:t>
            </a:r>
            <a:r>
              <a:rPr lang="ru-RU" i="1" dirty="0" smtClean="0">
                <a:latin typeface="Cambria" panose="02040503050406030204" pitchFamily="18" charset="0"/>
              </a:rPr>
              <a:t>группированным </a:t>
            </a:r>
            <a:r>
              <a:rPr lang="ru-RU" i="1" dirty="0">
                <a:latin typeface="Cambria" panose="02040503050406030204" pitchFamily="18" charset="0"/>
              </a:rPr>
              <a:t>кодам бюджетной классификации Российской </a:t>
            </a:r>
            <a:r>
              <a:rPr lang="ru-RU" i="1" dirty="0" smtClean="0">
                <a:latin typeface="Cambria" panose="02040503050406030204" pitchFamily="18" charset="0"/>
              </a:rPr>
              <a:t>Федерации </a:t>
            </a:r>
            <a:r>
              <a:rPr lang="ru-RU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(XX </a:t>
            </a:r>
            <a:r>
              <a:rPr lang="ru-RU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XX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</a:rPr>
              <a:t> 000YY YYYYY XXX)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281" y="1427842"/>
            <a:ext cx="378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Отчеты  0503738-НП</a:t>
            </a:r>
            <a:endParaRPr lang="ru-RU" sz="2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5" y="1435912"/>
            <a:ext cx="3033713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Номер слайда 2"/>
          <p:cNvSpPr txBox="1">
            <a:spLocks noGrp="1"/>
          </p:cNvSpPr>
          <p:nvPr/>
        </p:nvSpPr>
        <p:spPr bwMode="auto">
          <a:xfrm>
            <a:off x="9209088" y="6415088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6F9254-BD1E-4116-8227-00F9F07E9DB5}" type="slidenum">
              <a:rPr lang="ru-RU" altLang="ru-RU" sz="1400" b="1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b="1">
              <a:solidFill>
                <a:srgbClr val="898989"/>
              </a:solidFill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713881" y="2661174"/>
            <a:ext cx="60818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ru-RU" sz="3200" b="1" i="1" dirty="0" smtClean="0">
                <a:latin typeface="Cambria" panose="02040503050406030204" pitchFamily="18" charset="0"/>
              </a:rPr>
              <a:t>до </a:t>
            </a:r>
            <a:r>
              <a:rPr lang="ru-RU" sz="3200" b="1" i="1" dirty="0">
                <a:latin typeface="Cambria" panose="02040503050406030204" pitchFamily="18" charset="0"/>
              </a:rPr>
              <a:t>20 февраля </a:t>
            </a:r>
            <a:r>
              <a:rPr lang="ru-RU" sz="3200" b="1" i="1" dirty="0" smtClean="0">
                <a:latin typeface="Cambria" panose="02040503050406030204" pitchFamily="18" charset="0"/>
              </a:rPr>
              <a:t>2020 года</a:t>
            </a:r>
            <a:r>
              <a:rPr lang="ru-RU" altLang="ru-RU" sz="3200" b="1" dirty="0" smtClean="0">
                <a:solidFill>
                  <a:srgbClr val="404040"/>
                </a:solidFill>
                <a:latin typeface="Cambria" pitchFamily="18" charset="0"/>
              </a:rPr>
              <a:t>**</a:t>
            </a:r>
            <a:endParaRPr lang="ru-RU" altLang="ru-RU" sz="1600" b="1" i="1" dirty="0">
              <a:latin typeface="Cambria" panose="02040503050406030204" pitchFamily="18" charset="0"/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3811588" y="381419"/>
            <a:ext cx="8140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404040"/>
                </a:solidFill>
                <a:latin typeface="Cambria" pitchFamily="18" charset="0"/>
              </a:rPr>
              <a:t> </a:t>
            </a:r>
            <a:r>
              <a:rPr lang="ru-RU" altLang="ru-RU" sz="2000" b="1" dirty="0">
                <a:solidFill>
                  <a:srgbClr val="404040"/>
                </a:solidFill>
                <a:latin typeface="Cambria" pitchFamily="18" charset="0"/>
              </a:rPr>
              <a:t>Сроки представления </a:t>
            </a:r>
            <a:r>
              <a:rPr lang="ru-RU" altLang="ru-RU" sz="2000" b="1" dirty="0" smtClean="0">
                <a:solidFill>
                  <a:srgbClr val="404040"/>
                </a:solidFill>
                <a:latin typeface="Cambria" pitchFamily="18" charset="0"/>
              </a:rPr>
              <a:t>Справки </a:t>
            </a:r>
            <a:r>
              <a:rPr lang="ru-RU" altLang="ru-RU" sz="2000" b="1" dirty="0">
                <a:solidFill>
                  <a:srgbClr val="404040"/>
                </a:solidFill>
                <a:latin typeface="Cambria" pitchFamily="18" charset="0"/>
              </a:rPr>
              <a:t>по консолидируемым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404040"/>
                </a:solidFill>
                <a:latin typeface="Cambria" pitchFamily="18" charset="0"/>
              </a:rPr>
              <a:t> расчетам ф. </a:t>
            </a:r>
            <a:r>
              <a:rPr lang="ru-RU" altLang="ru-RU" sz="2000" b="1" dirty="0" smtClean="0">
                <a:solidFill>
                  <a:srgbClr val="404040"/>
                </a:solidFill>
                <a:latin typeface="Cambria" pitchFamily="18" charset="0"/>
              </a:rPr>
              <a:t>0503125**</a:t>
            </a:r>
            <a:endParaRPr lang="ru-RU" altLang="ru-RU" sz="20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sp>
        <p:nvSpPr>
          <p:cNvPr id="10245" name="Прямоугольник 1"/>
          <p:cNvSpPr>
            <a:spLocks noChangeArrowheads="1"/>
          </p:cNvSpPr>
          <p:nvPr/>
        </p:nvSpPr>
        <p:spPr bwMode="auto">
          <a:xfrm>
            <a:off x="643195" y="5266144"/>
            <a:ext cx="11137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i="1" dirty="0">
                <a:latin typeface="Cambria" panose="02040503050406030204" pitchFamily="18" charset="0"/>
              </a:rPr>
              <a:t>* </a:t>
            </a:r>
            <a:r>
              <a:rPr lang="ru-RU" altLang="ru-RU" sz="1800" i="1" dirty="0">
                <a:latin typeface="Cambria" panose="02040503050406030204" pitchFamily="18" charset="0"/>
              </a:rPr>
              <a:t>Перед составлением Справки (ф. 0503125) субъектами бюджетной отчетности </a:t>
            </a:r>
            <a:r>
              <a:rPr lang="ru-RU" altLang="ru-RU" sz="1800" i="1" u="sng" dirty="0">
                <a:latin typeface="Cambria" panose="02040503050406030204" pitchFamily="18" charset="0"/>
              </a:rPr>
              <a:t>должна быть произведена сверка</a:t>
            </a:r>
            <a:r>
              <a:rPr lang="ru-RU" altLang="ru-RU" sz="1800" i="1" dirty="0">
                <a:latin typeface="Cambria" panose="02040503050406030204" pitchFamily="18" charset="0"/>
              </a:rPr>
              <a:t> взаимосвязанных показателей по консолидируемым расчетам (п. 23 Инструкции 191н)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43195" y="5137217"/>
            <a:ext cx="1122829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052901" y="6268443"/>
            <a:ext cx="2909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**п</a:t>
            </a:r>
            <a:r>
              <a:rPr lang="ru-RU" dirty="0">
                <a:latin typeface="Cambria" panose="02040503050406030204" pitchFamily="18" charset="0"/>
              </a:rPr>
              <a:t>. 298 Инструкции </a:t>
            </a:r>
            <a:r>
              <a:rPr lang="ru-RU" dirty="0" smtClean="0">
                <a:latin typeface="Cambria" panose="02040503050406030204" pitchFamily="18" charset="0"/>
              </a:rPr>
              <a:t>191н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6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2"/>
          <p:cNvSpPr txBox="1">
            <a:spLocks noGrp="1"/>
          </p:cNvSpPr>
          <p:nvPr/>
        </p:nvSpPr>
        <p:spPr bwMode="auto">
          <a:xfrm>
            <a:off x="9209088" y="6415088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6F9254-BD1E-4116-8227-00F9F07E9DB5}" type="slidenum">
              <a:rPr lang="ru-RU" altLang="ru-RU" sz="1400" b="1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b="1">
              <a:solidFill>
                <a:srgbClr val="898989"/>
              </a:solidFill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4051300" y="221264"/>
            <a:ext cx="790098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 Выверка показателей  Справки </a:t>
            </a: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по консолидируемым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 расчетам ф. </a:t>
            </a: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0503125 по федеральным органам исполнительной власти, передавших полномочия по ведению учета и формированию отчетности Федеральному казначейству</a:t>
            </a:r>
            <a:endParaRPr lang="ru-RU" altLang="ru-RU" sz="18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26770"/>
              </p:ext>
            </p:extLst>
          </p:nvPr>
        </p:nvGraphicFramePr>
        <p:xfrm>
          <a:off x="1830525" y="1762598"/>
          <a:ext cx="9973340" cy="4522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6670"/>
                <a:gridCol w="49866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mbria" panose="02040503050406030204" pitchFamily="18" charset="0"/>
                        </a:rPr>
                        <a:t>Управление</a:t>
                      </a:r>
                      <a:r>
                        <a:rPr lang="ru-RU" sz="1600" b="1" baseline="0" dirty="0" smtClean="0">
                          <a:latin typeface="Cambria" panose="02040503050406030204" pitchFamily="18" charset="0"/>
                        </a:rPr>
                        <a:t> Федерального казначейства по Московской области</a:t>
                      </a:r>
                      <a:endParaRPr lang="ru-RU" sz="1600" b="1" dirty="0">
                        <a:latin typeface="Cambria" panose="02040503050406030204" pitchFamily="18" charset="0"/>
                      </a:endParaRPr>
                    </a:p>
                  </a:txBody>
                  <a:tcPr marL="180000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ambria" panose="02040503050406030204" pitchFamily="18" charset="0"/>
                        </a:rPr>
                        <a:t>Межрегиональное</a:t>
                      </a:r>
                      <a:r>
                        <a:rPr lang="ru-RU" sz="1600" b="1" baseline="0" dirty="0" smtClean="0">
                          <a:latin typeface="Cambria" panose="02040503050406030204" pitchFamily="18" charset="0"/>
                        </a:rPr>
                        <a:t> бухгалтерское управление Федерального казначейства </a:t>
                      </a:r>
                      <a:endParaRPr lang="ru-RU" sz="1600" b="1" dirty="0">
                        <a:latin typeface="Cambria" panose="02040503050406030204" pitchFamily="18" charset="0"/>
                      </a:endParaRPr>
                    </a:p>
                  </a:txBody>
                  <a:tcPr marL="180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экономического развития Российской Федерации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строительства и жилищно-коммунального хозяйства Российской Федерации</a:t>
                      </a:r>
                    </a:p>
                  </a:txBody>
                  <a:tcPr marL="180000" marR="9525" marT="9525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7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Федеральное агентство по управлению государственным имуществом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цифрового развития связи и массовых коммуникаций Российской Федерации</a:t>
                      </a:r>
                    </a:p>
                  </a:txBody>
                  <a:tcPr marL="180000" marR="9525" marT="9525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Федеральная служба по труду и занятости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Федеральная служба по аккредитации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80000" marR="9525" marT="9525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Федеральное агентство по техническому регулированию и метрологии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Федеральная служба по регулированию алкогольного рынка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80000" marR="9525" marT="9525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3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науки и высшего образования Российской Федерации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Cambria" panose="02040503050406030204" pitchFamily="18" charset="0"/>
                      </a:endParaRPr>
                    </a:p>
                  </a:txBody>
                  <a:tcPr marL="180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0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просвещения Российской Федерации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Cambria" panose="02040503050406030204" pitchFamily="18" charset="0"/>
                      </a:endParaRPr>
                    </a:p>
                  </a:txBody>
                  <a:tcPr marL="180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Министерство Российской Федерации по развитию Дальнего Востока и Арктики</a:t>
                      </a:r>
                    </a:p>
                  </a:txBody>
                  <a:tcPr marL="180000" marR="9525" marT="9525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Cambria" panose="02040503050406030204" pitchFamily="18" charset="0"/>
                      </a:endParaRPr>
                    </a:p>
                  </a:txBody>
                  <a:tcPr marL="180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32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2"/>
          <p:cNvSpPr txBox="1">
            <a:spLocks noGrp="1"/>
          </p:cNvSpPr>
          <p:nvPr/>
        </p:nvSpPr>
        <p:spPr bwMode="auto">
          <a:xfrm>
            <a:off x="9209088" y="6415088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6F9254-BD1E-4116-8227-00F9F07E9DB5}" type="slidenum">
              <a:rPr lang="ru-RU" altLang="ru-RU" sz="1400" b="1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b="1">
              <a:solidFill>
                <a:srgbClr val="898989"/>
              </a:solidFill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4051300" y="221264"/>
            <a:ext cx="790098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 Выверка показателей  Справки </a:t>
            </a: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по консолидируемым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 расчетам ф. </a:t>
            </a: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0503125 по федеральным органам исполнительной власти, передавших полномочия по ведению учета и формированию отчетности Федеральному казначейству</a:t>
            </a:r>
            <a:endParaRPr lang="ru-RU" altLang="ru-RU" sz="18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32124" y="1589653"/>
            <a:ext cx="7943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mbria" panose="02040503050406030204" pitchFamily="18" charset="0"/>
              </a:rPr>
              <a:t>Управление Федерального казначейства по Московской области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39452"/>
              </p:ext>
            </p:extLst>
          </p:nvPr>
        </p:nvGraphicFramePr>
        <p:xfrm>
          <a:off x="82587" y="2101780"/>
          <a:ext cx="6562725" cy="4182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275"/>
                <a:gridCol w="2590800"/>
                <a:gridCol w="1771650"/>
              </a:tblGrid>
              <a:tr h="7456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Трубецкая Ирина Викторовна </a:t>
                      </a:r>
                      <a:r>
                        <a:rPr lang="ru-RU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ru-RU" sz="1200" i="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Начальник </a:t>
                      </a:r>
                      <a:r>
                        <a:rPr lang="ru-RU" sz="1200" i="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Отдела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(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495)214-97-23</a:t>
                      </a:r>
                      <a:endParaRPr lang="ru-RU" sz="1200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(977) 962 10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72 ufk48_mbt@roskazna.ru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просвещения Российской </a:t>
                      </a:r>
                      <a:r>
                        <a:rPr lang="ru-RU" sz="12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Федерации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Амаева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Карина </a:t>
                      </a:r>
                      <a:r>
                        <a:rPr lang="ru-RU" sz="12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Алиевна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(926) 430 11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науки и высшего образования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Верховский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Даниил Борисович </a:t>
                      </a:r>
                      <a:r>
                        <a:rPr lang="ru-RU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(967) 054 85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Федеральная служба по труду и занятости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Черниевская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Екатерина Васильевна </a:t>
                      </a:r>
                      <a:r>
                        <a:rPr lang="ru-RU" sz="1200" b="0" i="1" u="none" strike="noStrike" dirty="0" err="1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Верховский</a:t>
                      </a:r>
                      <a:r>
                        <a:rPr lang="ru-RU" sz="1200" b="0" i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Даниил Борисович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(968) 955 09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20</a:t>
                      </a:r>
                      <a:endParaRPr lang="ru-RU" sz="1200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(967) 054 85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экономического развития Российской </a:t>
                      </a:r>
                      <a:r>
                        <a:rPr lang="ru-RU" sz="12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Федерации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Кузьмичева </a:t>
                      </a:r>
                      <a:endParaRPr lang="ru-RU" sz="1200" b="0" i="1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Екатерина Владимировна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(925) 784 52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Российской Федерации по развитию Дальнего Востока и </a:t>
                      </a:r>
                      <a:r>
                        <a:rPr lang="ru-RU" sz="12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Арктики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Фирсова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Екатерина Владимировна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(920) 664 38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86705"/>
              </p:ext>
            </p:extLst>
          </p:nvPr>
        </p:nvGraphicFramePr>
        <p:xfrm>
          <a:off x="6610128" y="4654550"/>
          <a:ext cx="5429250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8547"/>
                <a:gridCol w="1685925"/>
                <a:gridCol w="1904778"/>
              </a:tblGrid>
              <a:tr h="652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Федеральное агентство по техническому регулированию и метрологии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Капырина</a:t>
                      </a:r>
                      <a:r>
                        <a:rPr lang="ru-RU" sz="12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Муза Сергеевна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8(495)214-97-86</a:t>
                      </a:r>
                      <a:endParaRPr lang="ru-RU" sz="1200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(903) 682 80 </a:t>
                      </a:r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87</a:t>
                      </a:r>
                      <a:endParaRPr lang="ru-RU" sz="1200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ufk48_ocb@roskazna.ru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59774"/>
              </p:ext>
            </p:extLst>
          </p:nvPr>
        </p:nvGraphicFramePr>
        <p:xfrm>
          <a:off x="6704032" y="2628899"/>
          <a:ext cx="5487967" cy="1461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635"/>
                <a:gridCol w="2140130"/>
                <a:gridCol w="1838202"/>
              </a:tblGrid>
              <a:tr h="66542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Федеральное агентство по управлению государственным имуществом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Обрезкова Анна Александровна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- Начальник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отдела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8 (495) 214 97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34</a:t>
                      </a:r>
                      <a:endParaRPr lang="ru-RU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ufk48_ocoim@roskazna.ru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96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Виноградова Александра </a:t>
                      </a:r>
                      <a:r>
                        <a:rPr lang="ru-RU" sz="12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Анатольевна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634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2"/>
          <p:cNvSpPr txBox="1">
            <a:spLocks noGrp="1"/>
          </p:cNvSpPr>
          <p:nvPr/>
        </p:nvSpPr>
        <p:spPr bwMode="auto">
          <a:xfrm>
            <a:off x="9209088" y="6415088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6F9254-BD1E-4116-8227-00F9F07E9DB5}" type="slidenum">
              <a:rPr lang="ru-RU" altLang="ru-RU" sz="1400" b="1">
                <a:solidFill>
                  <a:srgbClr val="898989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b="1">
              <a:solidFill>
                <a:srgbClr val="898989"/>
              </a:solidFill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4051300" y="221264"/>
            <a:ext cx="790098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 Выверка показателей  Справки </a:t>
            </a: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по консолидируемым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404040"/>
                </a:solidFill>
                <a:latin typeface="Cambria" pitchFamily="18" charset="0"/>
              </a:rPr>
              <a:t> расчетам ф. </a:t>
            </a:r>
            <a:r>
              <a:rPr lang="ru-RU" altLang="ru-RU" sz="1800" b="1" dirty="0" smtClean="0">
                <a:solidFill>
                  <a:srgbClr val="404040"/>
                </a:solidFill>
                <a:latin typeface="Cambria" pitchFamily="18" charset="0"/>
              </a:rPr>
              <a:t>0503125 по федеральным органам исполнительной власти, передавших полномочия по ведению учета и формированию отчетности Федеральному казначейству</a:t>
            </a:r>
            <a:endParaRPr lang="ru-RU" altLang="ru-RU" sz="1800" b="1" dirty="0">
              <a:solidFill>
                <a:srgbClr val="404040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28851" y="2026091"/>
            <a:ext cx="9428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</a:rPr>
              <a:t>Межрегиональное  бухгалтерское управление Федерального казначейства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69738"/>
              </p:ext>
            </p:extLst>
          </p:nvPr>
        </p:nvGraphicFramePr>
        <p:xfrm>
          <a:off x="2532037" y="3141499"/>
          <a:ext cx="9029097" cy="252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738"/>
                <a:gridCol w="5360359"/>
              </a:tblGrid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строительства и жилищно-коммунального хозяйства Российской </a:t>
                      </a:r>
                      <a:r>
                        <a:rPr lang="ru-RU" sz="14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Федерации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err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Князькова</a:t>
                      </a:r>
                      <a:r>
                        <a:rPr lang="ru-RU" sz="14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Наталья Сергеевна                    </a:t>
                      </a:r>
                      <a:r>
                        <a:rPr lang="ru-RU" sz="14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Начальник </a:t>
                      </a:r>
                      <a:r>
                        <a:rPr lang="ru-RU" sz="14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отдела, 8 </a:t>
                      </a:r>
                      <a:r>
                        <a:rPr lang="ru-RU" sz="14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(495) 870 29 21 доб. 77185, </a:t>
                      </a:r>
                      <a:r>
                        <a:rPr lang="ru-RU" sz="14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knyazkovans@roskazna.ru   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ctr" fontAlgn="ctr"/>
                      <a:endParaRPr lang="ru-RU" sz="1400" b="0" i="1" u="none" strike="noStrike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ctr"/>
                      <a:r>
                        <a:rPr lang="ru-RU" sz="1400" b="0" i="1" u="none" strike="noStrike" dirty="0" err="1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Делюкина</a:t>
                      </a:r>
                      <a:r>
                        <a:rPr lang="ru-RU" sz="1400" b="0" i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ru-RU" sz="1400" b="0" i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Наталья Владимировна       </a:t>
                      </a:r>
                      <a:r>
                        <a:rPr lang="ru-RU" sz="14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4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ru-RU" sz="1400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(495) 870 29 21  доб. 77199, </a:t>
                      </a:r>
                      <a:r>
                        <a:rPr lang="ru-RU" sz="1400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delyukinan@roskazna.ru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Министерство связи и массовых коммуникаций Российской </a:t>
                      </a:r>
                      <a:r>
                        <a:rPr lang="ru-RU" sz="14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Федерации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Федеральная служба по регулированию алкогольного </a:t>
                      </a:r>
                      <a:r>
                        <a:rPr lang="ru-RU" sz="1400" b="1" u="none" strike="noStrike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рынка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Федеральная служба по аккредитации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2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EAD8B-0920-435A-92C3-7791EE707931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30332" y="1513625"/>
            <a:ext cx="74820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Письмо Минфина России от 22.07.2019 № 02-05-10/54392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Письмо Минфина России и Федерального казначейства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от 29.11.2019   № 02-05-10/93160 / 07-04-05/02-25641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847528" y="3501008"/>
            <a:ext cx="8483015" cy="419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3071663" y="4527704"/>
          <a:ext cx="6048671" cy="15392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05715"/>
                <a:gridCol w="2058945"/>
                <a:gridCol w="1048436"/>
                <a:gridCol w="1935575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Наименование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Код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Наименование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020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Минпромторг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082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Минсельхоз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052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Росводресурсы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091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Росмолодежь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054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Минкультуры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108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Росавтодор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056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Минздрав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139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Минэкономразвития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069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Минстройжкх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150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Роструд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071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Минкомсвязь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+mn-lt"/>
                        </a:rPr>
                        <a:t>777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Минспорта России 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073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+mn-lt"/>
                        </a:rPr>
                        <a:t>Минпросвещения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</a:rPr>
                        <a:t> России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145045" y="190187"/>
            <a:ext cx="6271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dirty="0"/>
              <a:t>Уточнение кодов бюджетной классификации при </a:t>
            </a:r>
            <a:r>
              <a:rPr lang="ru-RU" altLang="ru-RU" sz="1600" b="1" dirty="0"/>
              <a:t>возврате (взыскании) средств при невыполнении  условий соглашений</a:t>
            </a:r>
          </a:p>
          <a:p>
            <a:pPr algn="ctr"/>
            <a:r>
              <a:rPr lang="ru-RU" altLang="ru-RU" sz="1600" b="1" dirty="0"/>
              <a:t> между главным распорядителем средств федерального бюджета  </a:t>
            </a:r>
          </a:p>
          <a:p>
            <a:pPr algn="ctr"/>
            <a:r>
              <a:rPr lang="ru-RU" altLang="ru-RU" sz="1600" b="1" dirty="0"/>
              <a:t>и субъектом Российской Федерации о предоставлении субсидий</a:t>
            </a:r>
            <a:r>
              <a:rPr lang="ru-RU" altLang="ru-RU" sz="1600" dirty="0"/>
              <a:t>….</a:t>
            </a:r>
          </a:p>
          <a:p>
            <a:pPr algn="ctr"/>
            <a:r>
              <a:rPr lang="ru-RU" altLang="ru-RU" sz="1600" dirty="0"/>
              <a:t> 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007768" y="2943450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Учитываются по КБК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ххх 2 18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ххххх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01 1002 150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5521" y="3645024"/>
            <a:ext cx="8640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/>
              <a:t>Справочно: главные администраторы, у которых по состоянию на 16.12.2019  отражены поступления по КДБ 1 16 49010 01 6000 140 «Денежные взыскания (штрафы) за нарушение условий договоров (соглашений) о предоставлении субсидий бюджетам субъектов Российской Федерации из федерального бюджета»:</a:t>
            </a:r>
          </a:p>
        </p:txBody>
      </p:sp>
    </p:spTree>
    <p:extLst>
      <p:ext uri="{BB962C8B-B14F-4D97-AF65-F5344CB8AC3E}">
        <p14:creationId xmlns:p14="http://schemas.microsoft.com/office/powerpoint/2010/main" val="10692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2625</Words>
  <Application>Microsoft Office PowerPoint</Application>
  <PresentationFormat>Произвольный</PresentationFormat>
  <Paragraphs>515</Paragraphs>
  <Slides>26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Иные организационно-технологические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Кривенец Анна Николаевна</cp:lastModifiedBy>
  <cp:revision>86</cp:revision>
  <cp:lastPrinted>2019-12-18T11:53:57Z</cp:lastPrinted>
  <dcterms:created xsi:type="dcterms:W3CDTF">2019-12-10T20:03:31Z</dcterms:created>
  <dcterms:modified xsi:type="dcterms:W3CDTF">2019-12-18T11:54:01Z</dcterms:modified>
</cp:coreProperties>
</file>