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78" r:id="rId1"/>
    <p:sldMasterId id="2147485381" r:id="rId2"/>
  </p:sldMasterIdLst>
  <p:notesMasterIdLst>
    <p:notesMasterId r:id="rId26"/>
  </p:notesMasterIdLst>
  <p:handoutMasterIdLst>
    <p:handoutMasterId r:id="rId27"/>
  </p:handoutMasterIdLst>
  <p:sldIdLst>
    <p:sldId id="3322" r:id="rId3"/>
    <p:sldId id="4131" r:id="rId4"/>
    <p:sldId id="4148" r:id="rId5"/>
    <p:sldId id="4114" r:id="rId6"/>
    <p:sldId id="4149" r:id="rId7"/>
    <p:sldId id="4150" r:id="rId8"/>
    <p:sldId id="4151" r:id="rId9"/>
    <p:sldId id="4124" r:id="rId10"/>
    <p:sldId id="4152" r:id="rId11"/>
    <p:sldId id="4126" r:id="rId12"/>
    <p:sldId id="4153" r:id="rId13"/>
    <p:sldId id="4154" r:id="rId14"/>
    <p:sldId id="4142" r:id="rId15"/>
    <p:sldId id="4141" r:id="rId16"/>
    <p:sldId id="4144" r:id="rId17"/>
    <p:sldId id="4145" r:id="rId18"/>
    <p:sldId id="4146" r:id="rId19"/>
    <p:sldId id="4147" r:id="rId20"/>
    <p:sldId id="4128" r:id="rId21"/>
    <p:sldId id="4120" r:id="rId22"/>
    <p:sldId id="4121" r:id="rId23"/>
    <p:sldId id="4133" r:id="rId24"/>
    <p:sldId id="4089" r:id="rId25"/>
  </p:sldIdLst>
  <p:sldSz cx="9906000" cy="6858000" type="A4"/>
  <p:notesSz cx="6808788" cy="9940925"/>
  <p:defaultTex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ЕБЕДИНСКАЯ ЕЛЕНА ВИКТОРОВНА" initials="ЛЕВ" lastIdx="22" clrIdx="0">
    <p:extLst>
      <p:ext uri="{19B8F6BF-5375-455C-9EA6-DF929625EA0E}">
        <p15:presenceInfo xmlns:p15="http://schemas.microsoft.com/office/powerpoint/2012/main" userId="f4f8d0e7052bf98b" providerId="Windows Live"/>
      </p:ext>
    </p:extLst>
  </p:cmAuthor>
  <p:cmAuthor id="2" name="МИРОНОВА АННА ИГОРЕВНА" initials="МАИ" lastIdx="14" clrIdx="1">
    <p:extLst>
      <p:ext uri="{19B8F6BF-5375-455C-9EA6-DF929625EA0E}">
        <p15:presenceInfo xmlns:p15="http://schemas.microsoft.com/office/powerpoint/2012/main" userId="S-1-5-21-3333730624-550809119-3065100466-53241" providerId="AD"/>
      </p:ext>
    </p:extLst>
  </p:cmAuthor>
  <p:cmAuthor id="3" name="ПОРОШИН ИГОРЬ ОЛЕГОВИЧ" initials="ПИО" lastIdx="2" clrIdx="2">
    <p:extLst>
      <p:ext uri="{19B8F6BF-5375-455C-9EA6-DF929625EA0E}">
        <p15:presenceInfo xmlns:p15="http://schemas.microsoft.com/office/powerpoint/2012/main" userId="S-1-5-21-3333730624-550809119-3065100466-55781" providerId="AD"/>
      </p:ext>
    </p:extLst>
  </p:cmAuthor>
  <p:cmAuthor id="4" name="User" initials="U" lastIdx="11" clrIdx="3">
    <p:extLst>
      <p:ext uri="{19B8F6BF-5375-455C-9EA6-DF929625EA0E}">
        <p15:presenceInfo xmlns:p15="http://schemas.microsoft.com/office/powerpoint/2012/main" userId="User" providerId="None"/>
      </p:ext>
    </p:extLst>
  </p:cmAuthor>
  <p:cmAuthor id="5" name="СТЕПЫГИН ВИКТОР АЛЕКСАНДРОВИЧ" initials="СВА" lastIdx="2" clrIdx="4">
    <p:extLst>
      <p:ext uri="{19B8F6BF-5375-455C-9EA6-DF929625EA0E}">
        <p15:presenceInfo xmlns:p15="http://schemas.microsoft.com/office/powerpoint/2012/main" userId="S-1-5-21-3333730624-550809119-3065100466-577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6DA"/>
    <a:srgbClr val="C1FFC1"/>
    <a:srgbClr val="00602B"/>
    <a:srgbClr val="0000FF"/>
    <a:srgbClr val="003300"/>
    <a:srgbClr val="000000"/>
    <a:srgbClr val="FFC000"/>
    <a:srgbClr val="006600"/>
    <a:srgbClr val="FF3300"/>
    <a:srgbClr val="DBD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78023" autoAdjust="0"/>
  </p:normalViewPr>
  <p:slideViewPr>
    <p:cSldViewPr snapToGrid="0">
      <p:cViewPr varScale="1">
        <p:scale>
          <a:sx n="105" d="100"/>
          <a:sy n="105" d="100"/>
        </p:scale>
        <p:origin x="713" y="89"/>
      </p:cViewPr>
      <p:guideLst>
        <p:guide orient="horz" pos="2160"/>
        <p:guide pos="3120"/>
      </p:guideLst>
    </p:cSldViewPr>
  </p:slideViewPr>
  <p:outlineViewPr>
    <p:cViewPr>
      <p:scale>
        <a:sx n="33" d="100"/>
        <a:sy n="33" d="100"/>
      </p:scale>
      <p:origin x="0" y="-2964"/>
    </p:cViewPr>
  </p:outlineViewPr>
  <p:notesTextViewPr>
    <p:cViewPr>
      <p:scale>
        <a:sx n="100" d="100"/>
        <a:sy n="100" d="100"/>
      </p:scale>
      <p:origin x="0" y="0"/>
    </p:cViewPr>
  </p:notesTextViewPr>
  <p:sorterViewPr>
    <p:cViewPr>
      <p:scale>
        <a:sx n="100" d="100"/>
        <a:sy n="100" d="100"/>
      </p:scale>
      <p:origin x="0" y="-6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in.minfin.ru\minfin\DiskL\23\&#1054;&#1073;&#1097;&#1077;&#1077;\&#1053;&#1045;&#1060;&#1058;&#1071;&#1053;&#1050;&#1040;\&#1076;&#1083;&#1103;%20&#1050;&#1088;&#1099;&#1084;&#1072;\&#1055;&#1088;&#1080;&#1073;&#1099;&#1083;&#1100;%20&#1050;&#1041;&#1057;%20&#1092;&#1072;&#1082;&#1090;%20&#1076;&#1083;&#1103;%20&#1089;&#1083;&#1072;&#1081;&#1076;&#1086;&#107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Лист3!$D$18</c:f>
              <c:strCache>
                <c:ptCount val="1"/>
                <c:pt idx="0">
                  <c:v>1 полугодие 2020</c:v>
                </c:pt>
              </c:strCache>
            </c:strRef>
          </c:tx>
          <c:spPr>
            <a:solidFill>
              <a:schemeClr val="accent4">
                <a:lumMod val="75000"/>
              </a:schemeClr>
            </a:solidFill>
            <a:ln>
              <a:noFill/>
            </a:ln>
            <a:effectLst/>
          </c:spPr>
          <c:invertIfNegative val="0"/>
          <c:cat>
            <c:strRef>
              <c:f>Лист3!$C$19:$C$24</c:f>
              <c:strCache>
                <c:ptCount val="6"/>
                <c:pt idx="0">
                  <c:v>Налог на прибыль организаций</c:v>
                </c:pt>
                <c:pt idx="1">
                  <c:v>НДФЛ</c:v>
                </c:pt>
                <c:pt idx="2">
                  <c:v>Акцизы</c:v>
                </c:pt>
                <c:pt idx="3">
                  <c:v>Специальные налоговые режимы</c:v>
                </c:pt>
                <c:pt idx="4">
                  <c:v>Налог на имущество</c:v>
                </c:pt>
                <c:pt idx="5">
                  <c:v>Прочее</c:v>
                </c:pt>
              </c:strCache>
            </c:strRef>
          </c:cat>
          <c:val>
            <c:numRef>
              <c:f>Лист3!$D$19:$D$24</c:f>
              <c:numCache>
                <c:formatCode>#\ ##0.0</c:formatCode>
                <c:ptCount val="6"/>
                <c:pt idx="0">
                  <c:v>1540.8539280147199</c:v>
                </c:pt>
                <c:pt idx="1">
                  <c:v>1773.07613756512</c:v>
                </c:pt>
                <c:pt idx="2">
                  <c:v>366.59535488248997</c:v>
                </c:pt>
                <c:pt idx="3">
                  <c:v>265.46228523886998</c:v>
                </c:pt>
                <c:pt idx="4">
                  <c:v>550.17457164654002</c:v>
                </c:pt>
                <c:pt idx="5">
                  <c:v>1832.2076654472501</c:v>
                </c:pt>
              </c:numCache>
            </c:numRef>
          </c:val>
          <c:extLst>
            <c:ext xmlns:c16="http://schemas.microsoft.com/office/drawing/2014/chart" uri="{C3380CC4-5D6E-409C-BE32-E72D297353CC}">
              <c16:uniqueId val="{00000000-FF3B-4A43-AA5E-F7F86D7BFC89}"/>
            </c:ext>
          </c:extLst>
        </c:ser>
        <c:ser>
          <c:idx val="1"/>
          <c:order val="1"/>
          <c:tx>
            <c:strRef>
              <c:f>Лист3!$E$18</c:f>
              <c:strCache>
                <c:ptCount val="1"/>
                <c:pt idx="0">
                  <c:v>1 полугодие 2021</c:v>
                </c:pt>
              </c:strCache>
            </c:strRef>
          </c:tx>
          <c:spPr>
            <a:solidFill>
              <a:schemeClr val="bg1">
                <a:lumMod val="50000"/>
              </a:schemeClr>
            </a:solidFill>
            <a:ln>
              <a:noFill/>
            </a:ln>
            <a:effectLst/>
          </c:spPr>
          <c:invertIfNegative val="0"/>
          <c:cat>
            <c:strRef>
              <c:f>Лист3!$C$19:$C$24</c:f>
              <c:strCache>
                <c:ptCount val="6"/>
                <c:pt idx="0">
                  <c:v>Налог на прибыль организаций</c:v>
                </c:pt>
                <c:pt idx="1">
                  <c:v>НДФЛ</c:v>
                </c:pt>
                <c:pt idx="2">
                  <c:v>Акцизы</c:v>
                </c:pt>
                <c:pt idx="3">
                  <c:v>Специальные налоговые режимы</c:v>
                </c:pt>
                <c:pt idx="4">
                  <c:v>Налог на имущество</c:v>
                </c:pt>
                <c:pt idx="5">
                  <c:v>Прочее</c:v>
                </c:pt>
              </c:strCache>
            </c:strRef>
          </c:cat>
          <c:val>
            <c:numRef>
              <c:f>Лист3!$E$19:$E$24</c:f>
              <c:numCache>
                <c:formatCode>#\ ##0.0</c:formatCode>
                <c:ptCount val="6"/>
                <c:pt idx="0">
                  <c:v>2025.8852123809299</c:v>
                </c:pt>
                <c:pt idx="1">
                  <c:v>2088.2704748122001</c:v>
                </c:pt>
                <c:pt idx="2">
                  <c:v>439.52768222801001</c:v>
                </c:pt>
                <c:pt idx="3">
                  <c:v>417.3985550638501</c:v>
                </c:pt>
                <c:pt idx="4">
                  <c:v>616.03109332117003</c:v>
                </c:pt>
                <c:pt idx="5">
                  <c:v>1916.3332209716705</c:v>
                </c:pt>
              </c:numCache>
            </c:numRef>
          </c:val>
          <c:extLst>
            <c:ext xmlns:c16="http://schemas.microsoft.com/office/drawing/2014/chart" uri="{C3380CC4-5D6E-409C-BE32-E72D297353CC}">
              <c16:uniqueId val="{00000001-FF3B-4A43-AA5E-F7F86D7BFC89}"/>
            </c:ext>
          </c:extLst>
        </c:ser>
        <c:ser>
          <c:idx val="2"/>
          <c:order val="2"/>
          <c:tx>
            <c:strRef>
              <c:f>Лист3!$F$18</c:f>
              <c:strCache>
                <c:ptCount val="1"/>
                <c:pt idx="0">
                  <c:v>1 полугодие 2022</c:v>
                </c:pt>
              </c:strCache>
            </c:strRef>
          </c:tx>
          <c:spPr>
            <a:solidFill>
              <a:schemeClr val="accent3">
                <a:lumMod val="50000"/>
              </a:schemeClr>
            </a:solidFill>
            <a:ln>
              <a:noFill/>
            </a:ln>
            <a:effectLst/>
          </c:spPr>
          <c:invertIfNegative val="0"/>
          <c:cat>
            <c:strRef>
              <c:f>Лист3!$C$19:$C$24</c:f>
              <c:strCache>
                <c:ptCount val="6"/>
                <c:pt idx="0">
                  <c:v>Налог на прибыль организаций</c:v>
                </c:pt>
                <c:pt idx="1">
                  <c:v>НДФЛ</c:v>
                </c:pt>
                <c:pt idx="2">
                  <c:v>Акцизы</c:v>
                </c:pt>
                <c:pt idx="3">
                  <c:v>Специальные налоговые режимы</c:v>
                </c:pt>
                <c:pt idx="4">
                  <c:v>Налог на имущество</c:v>
                </c:pt>
                <c:pt idx="5">
                  <c:v>Прочее</c:v>
                </c:pt>
              </c:strCache>
            </c:strRef>
          </c:cat>
          <c:val>
            <c:numRef>
              <c:f>Лист3!$F$19:$F$24</c:f>
              <c:numCache>
                <c:formatCode>#\ ##0.0</c:formatCode>
                <c:ptCount val="6"/>
                <c:pt idx="0">
                  <c:v>2951.4249562462501</c:v>
                </c:pt>
                <c:pt idx="1">
                  <c:v>2355.20759977229</c:v>
                </c:pt>
                <c:pt idx="2">
                  <c:v>521.35296450534008</c:v>
                </c:pt>
                <c:pt idx="3">
                  <c:v>543.08212704941002</c:v>
                </c:pt>
                <c:pt idx="4">
                  <c:v>670.63973413871997</c:v>
                </c:pt>
                <c:pt idx="5">
                  <c:v>2325.398057050631</c:v>
                </c:pt>
              </c:numCache>
            </c:numRef>
          </c:val>
          <c:extLst>
            <c:ext xmlns:c16="http://schemas.microsoft.com/office/drawing/2014/chart" uri="{C3380CC4-5D6E-409C-BE32-E72D297353CC}">
              <c16:uniqueId val="{00000002-FF3B-4A43-AA5E-F7F86D7BFC89}"/>
            </c:ext>
          </c:extLst>
        </c:ser>
        <c:dLbls>
          <c:showLegendKey val="0"/>
          <c:showVal val="0"/>
          <c:showCatName val="0"/>
          <c:showSerName val="0"/>
          <c:showPercent val="0"/>
          <c:showBubbleSize val="0"/>
        </c:dLbls>
        <c:gapWidth val="219"/>
        <c:overlap val="-27"/>
        <c:axId val="651003840"/>
        <c:axId val="651013024"/>
      </c:barChart>
      <c:catAx>
        <c:axId val="65100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Times New Roman" panose="02020603050405020304" pitchFamily="18" charset="0"/>
              </a:defRPr>
            </a:pPr>
            <a:endParaRPr lang="en-US"/>
          </a:p>
        </c:txPr>
        <c:crossAx val="651013024"/>
        <c:crosses val="autoZero"/>
        <c:auto val="1"/>
        <c:lblAlgn val="ctr"/>
        <c:lblOffset val="100"/>
        <c:noMultiLvlLbl val="0"/>
      </c:catAx>
      <c:valAx>
        <c:axId val="651013024"/>
        <c:scaling>
          <c:orientation val="minMax"/>
          <c:max val="3100"/>
          <c:min val="0"/>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Times New Roman" panose="02020603050405020304" pitchFamily="18" charset="0"/>
              </a:defRPr>
            </a:pPr>
            <a:endParaRPr lang="en-US"/>
          </a:p>
        </c:txPr>
        <c:crossAx val="651003840"/>
        <c:crosses val="autoZero"/>
        <c:crossBetween val="between"/>
        <c:majorUnit val="500"/>
        <c:minorUnit val="100"/>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mn-lt"/>
          <a:cs typeface="Times New Roman" panose="02020603050405020304"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400852149464965E-2"/>
          <c:y val="3.0882914081100121E-2"/>
          <c:w val="0.82365900290073002"/>
          <c:h val="0.66178801227939199"/>
        </c:manualLayout>
      </c:layout>
      <c:barChart>
        <c:barDir val="col"/>
        <c:grouping val="clustered"/>
        <c:varyColors val="0"/>
        <c:ser>
          <c:idx val="0"/>
          <c:order val="0"/>
          <c:tx>
            <c:strRef>
              <c:f>Лист1!$B$82</c:f>
              <c:strCache>
                <c:ptCount val="1"/>
                <c:pt idx="0">
                  <c:v>Налог на прибыль по основной ставке,млрд.рублей</c:v>
                </c:pt>
              </c:strCache>
            </c:strRef>
          </c:tx>
          <c:spPr>
            <a:solidFill>
              <a:srgbClr val="006600"/>
            </a:solidFill>
            <a:ln>
              <a:noFill/>
            </a:ln>
            <a:effectLst/>
          </c:spPr>
          <c:invertIfNegative val="0"/>
          <c:cat>
            <c:strRef>
              <c:f>Лист1!$C$81:$P$81</c:f>
              <c:strCache>
                <c:ptCount val="14"/>
                <c:pt idx="0">
                  <c:v>1кв. 2019</c:v>
                </c:pt>
                <c:pt idx="1">
                  <c:v>2 кв. 2019</c:v>
                </c:pt>
                <c:pt idx="2">
                  <c:v>3 кв. 2019 </c:v>
                </c:pt>
                <c:pt idx="3">
                  <c:v>4 кв.2019</c:v>
                </c:pt>
                <c:pt idx="4">
                  <c:v>1кв. 2020</c:v>
                </c:pt>
                <c:pt idx="5">
                  <c:v>2 кв. 2020</c:v>
                </c:pt>
                <c:pt idx="6">
                  <c:v>3 кв. 2020</c:v>
                </c:pt>
                <c:pt idx="7">
                  <c:v>4 кв.2020</c:v>
                </c:pt>
                <c:pt idx="8">
                  <c:v>1 кв. 2021</c:v>
                </c:pt>
                <c:pt idx="9">
                  <c:v>2 кв.2021</c:v>
                </c:pt>
                <c:pt idx="10">
                  <c:v>3 кв.2021</c:v>
                </c:pt>
                <c:pt idx="11">
                  <c:v>4 кв.2021</c:v>
                </c:pt>
                <c:pt idx="12">
                  <c:v>1 кв.2022</c:v>
                </c:pt>
                <c:pt idx="13">
                  <c:v>2 кв.2022</c:v>
                </c:pt>
              </c:strCache>
            </c:strRef>
          </c:cat>
          <c:val>
            <c:numRef>
              <c:f>Лист1!$C$82:$P$82</c:f>
              <c:numCache>
                <c:formatCode>#\ ##0.0_р_.</c:formatCode>
                <c:ptCount val="14"/>
                <c:pt idx="0">
                  <c:v>861.68007632319996</c:v>
                </c:pt>
                <c:pt idx="1">
                  <c:v>861.8427628564998</c:v>
                </c:pt>
                <c:pt idx="2">
                  <c:v>751.12993918980021</c:v>
                </c:pt>
                <c:pt idx="3">
                  <c:v>811.37759191649957</c:v>
                </c:pt>
                <c:pt idx="4">
                  <c:v>828.47482247169989</c:v>
                </c:pt>
                <c:pt idx="5">
                  <c:v>640.00248978019999</c:v>
                </c:pt>
                <c:pt idx="6">
                  <c:v>625.62053711149997</c:v>
                </c:pt>
                <c:pt idx="7">
                  <c:v>757.64093694415999</c:v>
                </c:pt>
                <c:pt idx="8">
                  <c:v>994.2053569955799</c:v>
                </c:pt>
                <c:pt idx="9">
                  <c:v>987.78123688802998</c:v>
                </c:pt>
                <c:pt idx="10">
                  <c:v>1154.9125487163899</c:v>
                </c:pt>
                <c:pt idx="11">
                  <c:v>1342.3341287999997</c:v>
                </c:pt>
                <c:pt idx="12">
                  <c:v>1458.7013396034999</c:v>
                </c:pt>
                <c:pt idx="13">
                  <c:v>1419.7359214335004</c:v>
                </c:pt>
              </c:numCache>
            </c:numRef>
          </c:val>
          <c:extLst>
            <c:ext xmlns:c16="http://schemas.microsoft.com/office/drawing/2014/chart" uri="{C3380CC4-5D6E-409C-BE32-E72D297353CC}">
              <c16:uniqueId val="{00000000-97A4-49F7-A5DF-E2D63EBE054C}"/>
            </c:ext>
          </c:extLst>
        </c:ser>
        <c:dLbls>
          <c:showLegendKey val="0"/>
          <c:showVal val="0"/>
          <c:showCatName val="0"/>
          <c:showSerName val="0"/>
          <c:showPercent val="0"/>
          <c:showBubbleSize val="0"/>
        </c:dLbls>
        <c:gapWidth val="45"/>
        <c:axId val="126028032"/>
        <c:axId val="126091264"/>
      </c:barChart>
      <c:lineChart>
        <c:grouping val="standard"/>
        <c:varyColors val="0"/>
        <c:ser>
          <c:idx val="1"/>
          <c:order val="1"/>
          <c:tx>
            <c:strRef>
              <c:f>Лист1!$B$83</c:f>
              <c:strCache>
                <c:ptCount val="1"/>
                <c:pt idx="0">
                  <c:v>Цена на нефть марки Юралс, $/тонн</c:v>
                </c:pt>
              </c:strCache>
            </c:strRef>
          </c:tx>
          <c:spPr>
            <a:ln>
              <a:solidFill>
                <a:schemeClr val="tx1"/>
              </a:solidFill>
            </a:ln>
          </c:spPr>
          <c:marker>
            <c:symbol val="none"/>
          </c:marker>
          <c:cat>
            <c:strRef>
              <c:f>Лист1!$C$81:$O$81</c:f>
              <c:strCache>
                <c:ptCount val="13"/>
                <c:pt idx="0">
                  <c:v>1кв. 2019</c:v>
                </c:pt>
                <c:pt idx="1">
                  <c:v>2 кв. 2019</c:v>
                </c:pt>
                <c:pt idx="2">
                  <c:v>3 кв. 2019 </c:v>
                </c:pt>
                <c:pt idx="3">
                  <c:v>4 кв.2019</c:v>
                </c:pt>
                <c:pt idx="4">
                  <c:v>1кв. 2020</c:v>
                </c:pt>
                <c:pt idx="5">
                  <c:v>2 кв. 2020</c:v>
                </c:pt>
                <c:pt idx="6">
                  <c:v>3 кв. 2020</c:v>
                </c:pt>
                <c:pt idx="7">
                  <c:v>4 кв.2020</c:v>
                </c:pt>
                <c:pt idx="8">
                  <c:v>1 кв. 2021</c:v>
                </c:pt>
                <c:pt idx="9">
                  <c:v>2 кв.2021</c:v>
                </c:pt>
                <c:pt idx="10">
                  <c:v>3 кв.2021</c:v>
                </c:pt>
                <c:pt idx="11">
                  <c:v>4 кв.2021</c:v>
                </c:pt>
                <c:pt idx="12">
                  <c:v>1 кв.2022</c:v>
                </c:pt>
              </c:strCache>
            </c:strRef>
          </c:cat>
          <c:val>
            <c:numRef>
              <c:f>Лист1!$C$83:$P$83</c:f>
              <c:numCache>
                <c:formatCode>#\ ##0.0</c:formatCode>
                <c:ptCount val="14"/>
                <c:pt idx="0">
                  <c:v>63.229301948051955</c:v>
                </c:pt>
                <c:pt idx="1">
                  <c:v>68.434182539682539</c:v>
                </c:pt>
                <c:pt idx="2">
                  <c:v>61.257104899930987</c:v>
                </c:pt>
                <c:pt idx="3">
                  <c:v>62.678942719116627</c:v>
                </c:pt>
                <c:pt idx="4">
                  <c:v>48.517492424242427</c:v>
                </c:pt>
                <c:pt idx="5">
                  <c:v>29.569742822966504</c:v>
                </c:pt>
                <c:pt idx="6">
                  <c:v>43.207569169960472</c:v>
                </c:pt>
                <c:pt idx="7">
                  <c:v>44.29634199134199</c:v>
                </c:pt>
                <c:pt idx="8">
                  <c:v>59.850630434782623</c:v>
                </c:pt>
                <c:pt idx="9">
                  <c:v>67.005826555023916</c:v>
                </c:pt>
                <c:pt idx="10">
                  <c:v>73.338027859237542</c:v>
                </c:pt>
                <c:pt idx="11">
                  <c:v>78.195732323232335</c:v>
                </c:pt>
                <c:pt idx="12">
                  <c:v>90.458058695652156</c:v>
                </c:pt>
                <c:pt idx="13">
                  <c:v>80.401464076858815</c:v>
                </c:pt>
              </c:numCache>
            </c:numRef>
          </c:val>
          <c:smooth val="0"/>
          <c:extLst>
            <c:ext xmlns:c16="http://schemas.microsoft.com/office/drawing/2014/chart" uri="{C3380CC4-5D6E-409C-BE32-E72D297353CC}">
              <c16:uniqueId val="{00000001-97A4-49F7-A5DF-E2D63EBE054C}"/>
            </c:ext>
          </c:extLst>
        </c:ser>
        <c:dLbls>
          <c:showLegendKey val="0"/>
          <c:showVal val="0"/>
          <c:showCatName val="0"/>
          <c:showSerName val="0"/>
          <c:showPercent val="0"/>
          <c:showBubbleSize val="0"/>
        </c:dLbls>
        <c:marker val="1"/>
        <c:smooth val="0"/>
        <c:axId val="126099456"/>
        <c:axId val="126093184"/>
      </c:lineChart>
      <c:dateAx>
        <c:axId val="126028032"/>
        <c:scaling>
          <c:orientation val="minMax"/>
        </c:scaling>
        <c:delete val="0"/>
        <c:axPos val="b"/>
        <c:numFmt formatCode="[$-419]mmmm\ yyyy;@" sourceLinked="0"/>
        <c:majorTickMark val="none"/>
        <c:minorTickMark val="none"/>
        <c:tickLblPos val="low"/>
        <c:txPr>
          <a:bodyPr/>
          <a:lstStyle/>
          <a:p>
            <a:pPr>
              <a:defRPr sz="1000"/>
            </a:pPr>
            <a:endParaRPr lang="en-US"/>
          </a:p>
        </c:txPr>
        <c:crossAx val="126091264"/>
        <c:crosses val="autoZero"/>
        <c:auto val="0"/>
        <c:lblOffset val="100"/>
        <c:baseTimeUnit val="months"/>
      </c:dateAx>
      <c:valAx>
        <c:axId val="126091264"/>
        <c:scaling>
          <c:orientation val="minMax"/>
          <c:max val="1500"/>
          <c:min val="0"/>
        </c:scaling>
        <c:delete val="0"/>
        <c:axPos val="l"/>
        <c:numFmt formatCode="#,##0" sourceLinked="0"/>
        <c:majorTickMark val="none"/>
        <c:minorTickMark val="none"/>
        <c:tickLblPos val="nextTo"/>
        <c:crossAx val="126028032"/>
        <c:crosses val="autoZero"/>
        <c:crossBetween val="between"/>
      </c:valAx>
      <c:valAx>
        <c:axId val="126093184"/>
        <c:scaling>
          <c:orientation val="minMax"/>
          <c:max val="95"/>
          <c:min val="25"/>
        </c:scaling>
        <c:delete val="0"/>
        <c:axPos val="r"/>
        <c:numFmt formatCode="#,##0" sourceLinked="0"/>
        <c:majorTickMark val="out"/>
        <c:minorTickMark val="none"/>
        <c:tickLblPos val="nextTo"/>
        <c:crossAx val="126099456"/>
        <c:crosses val="max"/>
        <c:crossBetween val="between"/>
      </c:valAx>
      <c:dateAx>
        <c:axId val="126099456"/>
        <c:scaling>
          <c:orientation val="minMax"/>
        </c:scaling>
        <c:delete val="1"/>
        <c:axPos val="b"/>
        <c:numFmt formatCode="General" sourceLinked="1"/>
        <c:majorTickMark val="out"/>
        <c:minorTickMark val="none"/>
        <c:tickLblPos val="nextTo"/>
        <c:crossAx val="126093184"/>
        <c:crosses val="autoZero"/>
        <c:auto val="0"/>
        <c:lblOffset val="100"/>
        <c:baseTimeUnit val="months"/>
      </c:dateAx>
    </c:plotArea>
    <c:legend>
      <c:legendPos val="b"/>
      <c:overlay val="0"/>
    </c:legend>
    <c:plotVisOnly val="1"/>
    <c:dispBlanksAs val="zero"/>
    <c:showDLblsOverMax val="0"/>
  </c:chart>
  <c:spPr>
    <a:effectLst/>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3E9D1-FCDF-4F1E-A33E-33DD8988C608}" type="doc">
      <dgm:prSet loTypeId="urn:microsoft.com/office/officeart/2005/8/layout/radial2" loCatId="relationship" qsTypeId="urn:microsoft.com/office/officeart/2005/8/quickstyle/3d1" qsCatId="3D" csTypeId="urn:microsoft.com/office/officeart/2005/8/colors/colorful5" csCatId="colorful" phldr="1"/>
      <dgm:spPr/>
      <dgm:t>
        <a:bodyPr/>
        <a:lstStyle/>
        <a:p>
          <a:endParaRPr lang="ru-RU"/>
        </a:p>
      </dgm:t>
    </dgm:pt>
    <dgm:pt modelId="{905F4A60-C583-415C-B500-0C65DBFD67AE}">
      <dgm:prSet phldrT="[Текст]" custT="1"/>
      <dgm:spPr/>
      <dgm:t>
        <a:bodyPr/>
        <a:lstStyle/>
        <a:p>
          <a:r>
            <a:rPr lang="ru-RU" sz="900" b="0" dirty="0">
              <a:latin typeface="Bahnschrift SemiLight" panose="020B0502040204020203" pitchFamily="34" charset="0"/>
              <a:cs typeface="Arial" panose="020B0604020202020204" pitchFamily="34" charset="0"/>
            </a:rPr>
            <a:t>Закрепление полномочий по администрированию по источникам доходов </a:t>
          </a:r>
        </a:p>
      </dgm:t>
    </dgm:pt>
    <dgm:pt modelId="{D44A63F2-0114-4D53-B1CB-EDDE72B39D97}" type="parTrans" cxnId="{6485AB32-7E51-435F-8983-261C985F88ED}">
      <dgm:prSet/>
      <dgm:spPr/>
      <dgm:t>
        <a:bodyPr/>
        <a:lstStyle/>
        <a:p>
          <a:endParaRPr lang="ru-RU"/>
        </a:p>
      </dgm:t>
    </dgm:pt>
    <dgm:pt modelId="{4F7CD365-A5D3-41DD-AFC1-34026BCCEA78}" type="sibTrans" cxnId="{6485AB32-7E51-435F-8983-261C985F88ED}">
      <dgm:prSet/>
      <dgm:spPr/>
      <dgm:t>
        <a:bodyPr/>
        <a:lstStyle/>
        <a:p>
          <a:endParaRPr lang="ru-RU"/>
        </a:p>
      </dgm:t>
    </dgm:pt>
    <dgm:pt modelId="{24D7E8C0-5169-43E5-B75C-A0E96F5A3694}">
      <dgm:prSet phldrT="[Текст]"/>
      <dgm:spPr/>
      <dgm:t>
        <a:bodyPr/>
        <a:lstStyle/>
        <a:p>
          <a:endParaRPr lang="ru-RU" dirty="0"/>
        </a:p>
      </dgm:t>
    </dgm:pt>
    <dgm:pt modelId="{4233C57C-2180-4687-9A93-4B64CB61CEA0}" type="parTrans" cxnId="{0D1EFBD3-5CCA-420F-A6F7-52B6B0DD4769}">
      <dgm:prSet/>
      <dgm:spPr/>
      <dgm:t>
        <a:bodyPr/>
        <a:lstStyle/>
        <a:p>
          <a:endParaRPr lang="ru-RU"/>
        </a:p>
      </dgm:t>
    </dgm:pt>
    <dgm:pt modelId="{1F0BBA32-19DF-4599-A7A8-5C4A1D2A4EC4}" type="sibTrans" cxnId="{0D1EFBD3-5CCA-420F-A6F7-52B6B0DD4769}">
      <dgm:prSet/>
      <dgm:spPr/>
      <dgm:t>
        <a:bodyPr/>
        <a:lstStyle/>
        <a:p>
          <a:endParaRPr lang="ru-RU"/>
        </a:p>
      </dgm:t>
    </dgm:pt>
    <dgm:pt modelId="{6C0E329A-8466-462C-83BA-74B4D30BD866}">
      <dgm:prSet phldrT="[Текст]" custT="1"/>
      <dgm:spPr/>
      <dgm:t>
        <a:bodyPr/>
        <a:lstStyle/>
        <a:p>
          <a:r>
            <a:rPr lang="ru-RU" sz="900" b="0" dirty="0">
              <a:latin typeface="Bahnschrift SemiLight" panose="020B0502040204020203" pitchFamily="34" charset="0"/>
              <a:cs typeface="Arial" panose="020B0604020202020204" pitchFamily="34" charset="0"/>
            </a:rPr>
            <a:t>Формирование полной информации по каждому источнику доходов</a:t>
          </a:r>
        </a:p>
      </dgm:t>
    </dgm:pt>
    <dgm:pt modelId="{A3EB6B10-ADEA-4796-921B-45293ECCFB4E}" type="parTrans" cxnId="{42FF8CFA-C586-417D-A64A-482ADEDE6636}">
      <dgm:prSet/>
      <dgm:spPr/>
      <dgm:t>
        <a:bodyPr/>
        <a:lstStyle/>
        <a:p>
          <a:endParaRPr lang="ru-RU"/>
        </a:p>
      </dgm:t>
    </dgm:pt>
    <dgm:pt modelId="{1EB0F5A3-9DBE-43AC-B79D-CDD092534136}" type="sibTrans" cxnId="{42FF8CFA-C586-417D-A64A-482ADEDE6636}">
      <dgm:prSet/>
      <dgm:spPr/>
      <dgm:t>
        <a:bodyPr/>
        <a:lstStyle/>
        <a:p>
          <a:endParaRPr lang="ru-RU"/>
        </a:p>
      </dgm:t>
    </dgm:pt>
    <dgm:pt modelId="{DEAABC99-032B-47A1-9D8F-2B6549F4EE88}">
      <dgm:prSet phldrT="[Текст]" custT="1"/>
      <dgm:spPr>
        <a:gradFill rotWithShape="0">
          <a:gsLst>
            <a:gs pos="24317">
              <a:srgbClr val="0EBC4A"/>
            </a:gs>
            <a:gs pos="33776">
              <a:srgbClr val="19C545"/>
            </a:gs>
            <a:gs pos="11520">
              <a:srgbClr val="00B050"/>
            </a:gs>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gradFill>
      </dgm:spPr>
      <dgm:t>
        <a:bodyPr/>
        <a:lstStyle/>
        <a:p>
          <a:r>
            <a:rPr lang="ru-RU" sz="900" b="0" dirty="0">
              <a:latin typeface="Bahnschrift SemiLight" panose="020B0502040204020203" pitchFamily="34" charset="0"/>
              <a:cs typeface="Arial" panose="020B0604020202020204" pitchFamily="34" charset="0"/>
            </a:rPr>
            <a:t>Закрепление методики прогнозирования доходов + интеграция с ОПД </a:t>
          </a:r>
        </a:p>
      </dgm:t>
    </dgm:pt>
    <dgm:pt modelId="{AF744122-0831-437B-854A-6AFA1ADB194F}" type="parTrans" cxnId="{982D0548-E52C-471F-A054-2844CA9E96D7}">
      <dgm:prSet/>
      <dgm:spPr/>
      <dgm:t>
        <a:bodyPr/>
        <a:lstStyle/>
        <a:p>
          <a:endParaRPr lang="ru-RU"/>
        </a:p>
      </dgm:t>
    </dgm:pt>
    <dgm:pt modelId="{322361E8-E92F-4B75-8030-B7861403EA70}" type="sibTrans" cxnId="{982D0548-E52C-471F-A054-2844CA9E96D7}">
      <dgm:prSet/>
      <dgm:spPr/>
      <dgm:t>
        <a:bodyPr/>
        <a:lstStyle/>
        <a:p>
          <a:endParaRPr lang="ru-RU"/>
        </a:p>
      </dgm:t>
    </dgm:pt>
    <dgm:pt modelId="{38EC5B59-40A0-449A-B409-60C39EF46977}">
      <dgm:prSet phldrT="[Текст]" custT="1"/>
      <dgm:spPr>
        <a:gradFill rotWithShape="0">
          <a:gsLst>
            <a:gs pos="0">
              <a:schemeClr val="accent1">
                <a:lumMod val="75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gradFill>
      </dgm:spPr>
      <dgm:t>
        <a:bodyPr/>
        <a:lstStyle/>
        <a:p>
          <a:r>
            <a:rPr lang="ru-RU" sz="900" b="0" dirty="0">
              <a:latin typeface="Bahnschrift SemiLight" panose="020B0502040204020203" pitchFamily="34" charset="0"/>
              <a:cs typeface="Arial" panose="020B0604020202020204" pitchFamily="34" charset="0"/>
            </a:rPr>
            <a:t>Исполнение и анализ</a:t>
          </a:r>
        </a:p>
      </dgm:t>
    </dgm:pt>
    <dgm:pt modelId="{026D7082-7F0D-4F89-9998-5EA9FC233357}" type="parTrans" cxnId="{8F7FBCDB-E2C4-4009-8882-1DE0E752A707}">
      <dgm:prSet/>
      <dgm:spPr/>
      <dgm:t>
        <a:bodyPr/>
        <a:lstStyle/>
        <a:p>
          <a:endParaRPr lang="ru-RU"/>
        </a:p>
      </dgm:t>
    </dgm:pt>
    <dgm:pt modelId="{143A19B3-572B-4B6C-BBB4-4501FCAF134B}" type="sibTrans" cxnId="{8F7FBCDB-E2C4-4009-8882-1DE0E752A707}">
      <dgm:prSet/>
      <dgm:spPr/>
      <dgm:t>
        <a:bodyPr/>
        <a:lstStyle/>
        <a:p>
          <a:endParaRPr lang="ru-RU"/>
        </a:p>
      </dgm:t>
    </dgm:pt>
    <dgm:pt modelId="{6A8F8ED1-CF51-4FB2-9D01-9D4C86E1FC2D}">
      <dgm:prSet phldrT="[Текст]" custT="1"/>
      <dgm:spPr>
        <a:gradFill rotWithShape="0">
          <a:gsLst>
            <a:gs pos="94000">
              <a:srgbClr val="61AA51"/>
            </a:gs>
            <a:gs pos="100000">
              <a:srgbClr val="0070C0"/>
            </a:gs>
            <a:gs pos="100000">
              <a:schemeClr val="accent1">
                <a:lumMod val="75000"/>
              </a:schemeClr>
            </a:gs>
            <a:gs pos="10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gradFill>
      </dgm:spPr>
      <dgm:t>
        <a:bodyPr/>
        <a:lstStyle/>
        <a:p>
          <a:r>
            <a:rPr lang="ru-RU" sz="900" b="0" dirty="0">
              <a:latin typeface="Bahnschrift SemiLight" panose="020B0502040204020203" pitchFamily="34" charset="0"/>
              <a:cs typeface="Arial" panose="020B0604020202020204" pitchFamily="34" charset="0"/>
            </a:rPr>
            <a:t>Формирование отчетности</a:t>
          </a:r>
        </a:p>
      </dgm:t>
    </dgm:pt>
    <dgm:pt modelId="{7FBF5983-605B-49CE-8A39-E6BEA86992A6}" type="sibTrans" cxnId="{ADB4A34C-4656-486B-9B4D-90D4B97197CA}">
      <dgm:prSet/>
      <dgm:spPr/>
      <dgm:t>
        <a:bodyPr/>
        <a:lstStyle/>
        <a:p>
          <a:endParaRPr lang="ru-RU"/>
        </a:p>
      </dgm:t>
    </dgm:pt>
    <dgm:pt modelId="{955CFD68-474B-4D01-94E8-7E0B4F2343CD}" type="parTrans" cxnId="{ADB4A34C-4656-486B-9B4D-90D4B97197CA}">
      <dgm:prSet/>
      <dgm:spPr/>
      <dgm:t>
        <a:bodyPr/>
        <a:lstStyle/>
        <a:p>
          <a:endParaRPr lang="ru-RU"/>
        </a:p>
      </dgm:t>
    </dgm:pt>
    <dgm:pt modelId="{8ADD1928-40A0-4843-AD48-360AE22BF90A}">
      <dgm:prSet phldrT="[Текст]" custT="1"/>
      <dgm:spPr>
        <a:gradFill rotWithShape="0">
          <a:gsLst>
            <a:gs pos="75000">
              <a:srgbClr val="95D825"/>
            </a:gs>
            <a:gs pos="10160">
              <a:srgbClr val="88C621"/>
            </a:gs>
            <a:gs pos="0">
              <a:schemeClr val="accent5">
                <a:hueOff val="-6622584"/>
                <a:satOff val="26541"/>
                <a:lumOff val="5752"/>
                <a:alphaOff val="0"/>
                <a:shade val="51000"/>
                <a:satMod val="130000"/>
              </a:schemeClr>
            </a:gs>
            <a:gs pos="10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gradFill>
      </dgm:spPr>
      <dgm:t>
        <a:bodyPr/>
        <a:lstStyle/>
        <a:p>
          <a:r>
            <a:rPr lang="ru-RU" sz="900" b="0" dirty="0">
              <a:latin typeface="Bahnschrift SemiLight" panose="020B0502040204020203" pitchFamily="34" charset="0"/>
              <a:cs typeface="Arial" panose="020B0604020202020204" pitchFamily="34" charset="0"/>
            </a:rPr>
            <a:t>Составление прогноза доходов</a:t>
          </a:r>
        </a:p>
      </dgm:t>
    </dgm:pt>
    <dgm:pt modelId="{4F6692DB-3DDC-4419-9D33-22AB0A6AC697}" type="parTrans" cxnId="{910B04FA-6334-4BC5-B86C-CA056A520AEF}">
      <dgm:prSet/>
      <dgm:spPr/>
      <dgm:t>
        <a:bodyPr/>
        <a:lstStyle/>
        <a:p>
          <a:endParaRPr lang="ru-RU"/>
        </a:p>
      </dgm:t>
    </dgm:pt>
    <dgm:pt modelId="{51CCC26F-89A4-48B2-B111-90D31BB841D1}" type="sibTrans" cxnId="{910B04FA-6334-4BC5-B86C-CA056A520AEF}">
      <dgm:prSet/>
      <dgm:spPr/>
      <dgm:t>
        <a:bodyPr/>
        <a:lstStyle/>
        <a:p>
          <a:endParaRPr lang="ru-RU"/>
        </a:p>
      </dgm:t>
    </dgm:pt>
    <dgm:pt modelId="{05E2D45B-956E-4AA4-B9C3-B9D645589AA7}" type="pres">
      <dgm:prSet presAssocID="{2053E9D1-FCDF-4F1E-A33E-33DD8988C608}" presName="composite" presStyleCnt="0">
        <dgm:presLayoutVars>
          <dgm:chMax val="5"/>
          <dgm:dir/>
          <dgm:animLvl val="ctr"/>
          <dgm:resizeHandles val="exact"/>
        </dgm:presLayoutVars>
      </dgm:prSet>
      <dgm:spPr/>
    </dgm:pt>
    <dgm:pt modelId="{834023D6-44A0-47C8-9F9B-E1970A489F4C}" type="pres">
      <dgm:prSet presAssocID="{2053E9D1-FCDF-4F1E-A33E-33DD8988C608}" presName="cycle" presStyleCnt="0"/>
      <dgm:spPr/>
    </dgm:pt>
    <dgm:pt modelId="{695D347A-7838-4BF5-A7CB-BFC16282B617}" type="pres">
      <dgm:prSet presAssocID="{2053E9D1-FCDF-4F1E-A33E-33DD8988C608}" presName="centerShape" presStyleCnt="0"/>
      <dgm:spPr/>
    </dgm:pt>
    <dgm:pt modelId="{51379B48-0F83-4B61-9D7A-2CD3D7B4304B}" type="pres">
      <dgm:prSet presAssocID="{2053E9D1-FCDF-4F1E-A33E-33DD8988C608}" presName="connSite" presStyleLbl="node1" presStyleIdx="0" presStyleCnt="7"/>
      <dgm:spPr/>
    </dgm:pt>
    <dgm:pt modelId="{20FA7A16-81E2-4619-99BA-F497AC8AC608}" type="pres">
      <dgm:prSet presAssocID="{2053E9D1-FCDF-4F1E-A33E-33DD8988C608}" presName="visible" presStyleLbl="node1" presStyleIdx="0" presStyleCnt="7" custScaleX="138171" custScaleY="134685"/>
      <dgm:spPr>
        <a:blipFill rotWithShape="1">
          <a:blip xmlns:r="http://schemas.openxmlformats.org/officeDocument/2006/relationships" r:embed="rId1"/>
          <a:stretch>
            <a:fillRect/>
          </a:stretch>
        </a:blipFill>
        <a:effectLst>
          <a:glow rad="139700">
            <a:schemeClr val="accent5">
              <a:satMod val="175000"/>
              <a:alpha val="40000"/>
            </a:schemeClr>
          </a:glow>
        </a:effectLst>
      </dgm:spPr>
    </dgm:pt>
    <dgm:pt modelId="{8A6C4BED-2763-4501-96CA-35EF929E7468}" type="pres">
      <dgm:prSet presAssocID="{D44A63F2-0114-4D53-B1CB-EDDE72B39D97}" presName="Name25" presStyleLbl="parChTrans1D1" presStyleIdx="0" presStyleCnt="6"/>
      <dgm:spPr/>
    </dgm:pt>
    <dgm:pt modelId="{FB452D1F-38F6-478C-8CE8-94A0C5BB75BF}" type="pres">
      <dgm:prSet presAssocID="{905F4A60-C583-415C-B500-0C65DBFD67AE}" presName="node" presStyleCnt="0"/>
      <dgm:spPr/>
    </dgm:pt>
    <dgm:pt modelId="{31AF159C-C8D9-4B22-84A5-8E53FDE3AB7A}" type="pres">
      <dgm:prSet presAssocID="{905F4A60-C583-415C-B500-0C65DBFD67AE}" presName="parentNode" presStyleLbl="node1" presStyleIdx="1" presStyleCnt="7" custScaleX="307039" custScaleY="170391" custLinFactX="-97309" custLinFactY="260717" custLinFactNeighborX="-100000" custLinFactNeighborY="300000">
        <dgm:presLayoutVars>
          <dgm:chMax val="1"/>
          <dgm:bulletEnabled val="1"/>
        </dgm:presLayoutVars>
      </dgm:prSet>
      <dgm:spPr/>
    </dgm:pt>
    <dgm:pt modelId="{ABEFC88D-7FB5-47D5-9739-68741315972E}" type="pres">
      <dgm:prSet presAssocID="{905F4A60-C583-415C-B500-0C65DBFD67AE}" presName="childNode" presStyleLbl="revTx" presStyleIdx="0" presStyleCnt="1">
        <dgm:presLayoutVars>
          <dgm:bulletEnabled val="1"/>
        </dgm:presLayoutVars>
      </dgm:prSet>
      <dgm:spPr/>
    </dgm:pt>
    <dgm:pt modelId="{4F25FF5E-FC82-4FE8-B02E-B5E9AB6A1053}" type="pres">
      <dgm:prSet presAssocID="{A3EB6B10-ADEA-4796-921B-45293ECCFB4E}" presName="Name25" presStyleLbl="parChTrans1D1" presStyleIdx="1" presStyleCnt="6"/>
      <dgm:spPr/>
    </dgm:pt>
    <dgm:pt modelId="{2A2BEA28-86D9-42A4-A7B2-93A81818D68D}" type="pres">
      <dgm:prSet presAssocID="{6C0E329A-8466-462C-83BA-74B4D30BD866}" presName="node" presStyleCnt="0"/>
      <dgm:spPr/>
    </dgm:pt>
    <dgm:pt modelId="{C1DCF1E6-E661-494D-9482-67D3E3006F60}" type="pres">
      <dgm:prSet presAssocID="{6C0E329A-8466-462C-83BA-74B4D30BD866}" presName="parentNode" presStyleLbl="node1" presStyleIdx="2" presStyleCnt="7" custScaleX="305938" custScaleY="170270" custLinFactY="196976" custLinFactNeighborX="27386" custLinFactNeighborY="200000">
        <dgm:presLayoutVars>
          <dgm:chMax val="1"/>
          <dgm:bulletEnabled val="1"/>
        </dgm:presLayoutVars>
      </dgm:prSet>
      <dgm:spPr/>
    </dgm:pt>
    <dgm:pt modelId="{1951BBEF-9CD3-4CBD-88E3-6F9D54C3989F}" type="pres">
      <dgm:prSet presAssocID="{6C0E329A-8466-462C-83BA-74B4D30BD866}" presName="childNode" presStyleLbl="revTx" presStyleIdx="0" presStyleCnt="1">
        <dgm:presLayoutVars>
          <dgm:bulletEnabled val="1"/>
        </dgm:presLayoutVars>
      </dgm:prSet>
      <dgm:spPr/>
    </dgm:pt>
    <dgm:pt modelId="{9536B1F9-8B7B-4C1F-A9AD-352C85FEEB24}" type="pres">
      <dgm:prSet presAssocID="{AF744122-0831-437B-854A-6AFA1ADB194F}" presName="Name25" presStyleLbl="parChTrans1D1" presStyleIdx="2" presStyleCnt="6"/>
      <dgm:spPr/>
    </dgm:pt>
    <dgm:pt modelId="{2717EC8B-1CAD-4DA0-B45F-E6772FE091A6}" type="pres">
      <dgm:prSet presAssocID="{DEAABC99-032B-47A1-9D8F-2B6549F4EE88}" presName="node" presStyleCnt="0"/>
      <dgm:spPr/>
    </dgm:pt>
    <dgm:pt modelId="{93FBF150-5A77-49C3-96B6-6935DBFEBF6A}" type="pres">
      <dgm:prSet presAssocID="{DEAABC99-032B-47A1-9D8F-2B6549F4EE88}" presName="parentNode" presStyleLbl="node1" presStyleIdx="3" presStyleCnt="7" custScaleX="272874" custScaleY="196295" custLinFactX="100000" custLinFactY="42554" custLinFactNeighborX="150740" custLinFactNeighborY="100000">
        <dgm:presLayoutVars>
          <dgm:chMax val="1"/>
          <dgm:bulletEnabled val="1"/>
        </dgm:presLayoutVars>
      </dgm:prSet>
      <dgm:spPr/>
    </dgm:pt>
    <dgm:pt modelId="{838071A2-F41E-45F9-BDB7-2EDAEB458CEC}" type="pres">
      <dgm:prSet presAssocID="{DEAABC99-032B-47A1-9D8F-2B6549F4EE88}" presName="childNode" presStyleLbl="revTx" presStyleIdx="0" presStyleCnt="1">
        <dgm:presLayoutVars>
          <dgm:bulletEnabled val="1"/>
        </dgm:presLayoutVars>
      </dgm:prSet>
      <dgm:spPr/>
    </dgm:pt>
    <dgm:pt modelId="{3B678BDC-2CCA-476F-AE05-FEB240FB9606}" type="pres">
      <dgm:prSet presAssocID="{4F6692DB-3DDC-4419-9D33-22AB0A6AC697}" presName="Name25" presStyleLbl="parChTrans1D1" presStyleIdx="3" presStyleCnt="6"/>
      <dgm:spPr/>
    </dgm:pt>
    <dgm:pt modelId="{C595FE8E-6B8A-47D0-A872-6F02B22CB95A}" type="pres">
      <dgm:prSet presAssocID="{8ADD1928-40A0-4843-AD48-360AE22BF90A}" presName="node" presStyleCnt="0"/>
      <dgm:spPr/>
    </dgm:pt>
    <dgm:pt modelId="{8A549C06-F87C-436B-A533-C148EAC39696}" type="pres">
      <dgm:prSet presAssocID="{8ADD1928-40A0-4843-AD48-360AE22BF90A}" presName="parentNode" presStyleLbl="node1" presStyleIdx="4" presStyleCnt="7" custScaleX="215486" custScaleY="159773" custLinFactX="100000" custLinFactY="-93816" custLinFactNeighborX="188780" custLinFactNeighborY="-100000">
        <dgm:presLayoutVars>
          <dgm:chMax val="1"/>
          <dgm:bulletEnabled val="1"/>
        </dgm:presLayoutVars>
      </dgm:prSet>
      <dgm:spPr/>
    </dgm:pt>
    <dgm:pt modelId="{C424C694-74AE-41F6-B605-A1A794F268CC}" type="pres">
      <dgm:prSet presAssocID="{8ADD1928-40A0-4843-AD48-360AE22BF90A}" presName="childNode" presStyleLbl="revTx" presStyleIdx="0" presStyleCnt="1">
        <dgm:presLayoutVars>
          <dgm:bulletEnabled val="1"/>
        </dgm:presLayoutVars>
      </dgm:prSet>
      <dgm:spPr/>
    </dgm:pt>
    <dgm:pt modelId="{C414D53E-6BEF-4E5B-8640-A178D7D5A428}" type="pres">
      <dgm:prSet presAssocID="{026D7082-7F0D-4F89-9998-5EA9FC233357}" presName="Name25" presStyleLbl="parChTrans1D1" presStyleIdx="4" presStyleCnt="6"/>
      <dgm:spPr/>
    </dgm:pt>
    <dgm:pt modelId="{AC87D367-0361-4DB1-A825-99B139A8D4C0}" type="pres">
      <dgm:prSet presAssocID="{38EC5B59-40A0-449A-B409-60C39EF46977}" presName="node" presStyleCnt="0"/>
      <dgm:spPr/>
    </dgm:pt>
    <dgm:pt modelId="{01EFDC5B-B8EA-4E84-9C88-B69D7EDA3C9F}" type="pres">
      <dgm:prSet presAssocID="{38EC5B59-40A0-449A-B409-60C39EF46977}" presName="parentNode" presStyleLbl="node1" presStyleIdx="5" presStyleCnt="7" custScaleX="197337" custScaleY="125201" custLinFactX="100000" custLinFactY="-200000" custLinFactNeighborX="104217" custLinFactNeighborY="-268212">
        <dgm:presLayoutVars>
          <dgm:chMax val="1"/>
          <dgm:bulletEnabled val="1"/>
        </dgm:presLayoutVars>
      </dgm:prSet>
      <dgm:spPr/>
    </dgm:pt>
    <dgm:pt modelId="{EA755DB3-F6C3-43F9-A1E6-4A15CD855FB1}" type="pres">
      <dgm:prSet presAssocID="{38EC5B59-40A0-449A-B409-60C39EF46977}" presName="childNode" presStyleLbl="revTx" presStyleIdx="0" presStyleCnt="1">
        <dgm:presLayoutVars>
          <dgm:bulletEnabled val="1"/>
        </dgm:presLayoutVars>
      </dgm:prSet>
      <dgm:spPr/>
    </dgm:pt>
    <dgm:pt modelId="{F5488608-768D-4E56-9D18-544AF73143E9}" type="pres">
      <dgm:prSet presAssocID="{955CFD68-474B-4D01-94E8-7E0B4F2343CD}" presName="Name25" presStyleLbl="parChTrans1D1" presStyleIdx="5" presStyleCnt="6"/>
      <dgm:spPr/>
    </dgm:pt>
    <dgm:pt modelId="{F7FADFB8-F192-4B05-AC78-16BCFEF516F6}" type="pres">
      <dgm:prSet presAssocID="{6A8F8ED1-CF51-4FB2-9D01-9D4C86E1FC2D}" presName="node" presStyleCnt="0"/>
      <dgm:spPr/>
    </dgm:pt>
    <dgm:pt modelId="{201E8E69-D64B-4D48-A74A-9B630D59E777}" type="pres">
      <dgm:prSet presAssocID="{6A8F8ED1-CF51-4FB2-9D01-9D4C86E1FC2D}" presName="parentNode" presStyleLbl="node1" presStyleIdx="6" presStyleCnt="7" custScaleX="279656" custScaleY="111606" custLinFactY="-292890" custLinFactNeighborX="25488" custLinFactNeighborY="-300000">
        <dgm:presLayoutVars>
          <dgm:chMax val="1"/>
          <dgm:bulletEnabled val="1"/>
        </dgm:presLayoutVars>
      </dgm:prSet>
      <dgm:spPr/>
    </dgm:pt>
    <dgm:pt modelId="{CBA2C07F-2566-46A3-9EDE-F48007B2EC8F}" type="pres">
      <dgm:prSet presAssocID="{6A8F8ED1-CF51-4FB2-9D01-9D4C86E1FC2D}" presName="childNode" presStyleLbl="revTx" presStyleIdx="0" presStyleCnt="1">
        <dgm:presLayoutVars>
          <dgm:bulletEnabled val="1"/>
        </dgm:presLayoutVars>
      </dgm:prSet>
      <dgm:spPr/>
    </dgm:pt>
  </dgm:ptLst>
  <dgm:cxnLst>
    <dgm:cxn modelId="{0E28A914-A0D0-49AA-A628-9061B8E1E11B}" type="presOf" srcId="{A3EB6B10-ADEA-4796-921B-45293ECCFB4E}" destId="{4F25FF5E-FC82-4FE8-B02E-B5E9AB6A1053}" srcOrd="0" destOrd="0" presId="urn:microsoft.com/office/officeart/2005/8/layout/radial2"/>
    <dgm:cxn modelId="{38EAC11E-B2C6-4546-837D-FFAC2BA8C5EE}" type="presOf" srcId="{8ADD1928-40A0-4843-AD48-360AE22BF90A}" destId="{8A549C06-F87C-436B-A533-C148EAC39696}" srcOrd="0" destOrd="0" presId="urn:microsoft.com/office/officeart/2005/8/layout/radial2"/>
    <dgm:cxn modelId="{1245AC28-44B6-470B-898B-BD6D2A6F627E}" type="presOf" srcId="{905F4A60-C583-415C-B500-0C65DBFD67AE}" destId="{31AF159C-C8D9-4B22-84A5-8E53FDE3AB7A}" srcOrd="0" destOrd="0" presId="urn:microsoft.com/office/officeart/2005/8/layout/radial2"/>
    <dgm:cxn modelId="{8FAF3331-68D6-41A6-B4D3-76B4743E1B2F}" type="presOf" srcId="{955CFD68-474B-4D01-94E8-7E0B4F2343CD}" destId="{F5488608-768D-4E56-9D18-544AF73143E9}" srcOrd="0" destOrd="0" presId="urn:microsoft.com/office/officeart/2005/8/layout/radial2"/>
    <dgm:cxn modelId="{6485AB32-7E51-435F-8983-261C985F88ED}" srcId="{2053E9D1-FCDF-4F1E-A33E-33DD8988C608}" destId="{905F4A60-C583-415C-B500-0C65DBFD67AE}" srcOrd="0" destOrd="0" parTransId="{D44A63F2-0114-4D53-B1CB-EDDE72B39D97}" sibTransId="{4F7CD365-A5D3-41DD-AFC1-34026BCCEA78}"/>
    <dgm:cxn modelId="{6A786463-9E8D-44DC-B9D3-2E488DCA019D}" type="presOf" srcId="{AF744122-0831-437B-854A-6AFA1ADB194F}" destId="{9536B1F9-8B7B-4C1F-A9AD-352C85FEEB24}" srcOrd="0" destOrd="0" presId="urn:microsoft.com/office/officeart/2005/8/layout/radial2"/>
    <dgm:cxn modelId="{0BA09264-731D-4907-90FB-A145D76E6395}" type="presOf" srcId="{6C0E329A-8466-462C-83BA-74B4D30BD866}" destId="{C1DCF1E6-E661-494D-9482-67D3E3006F60}" srcOrd="0" destOrd="0" presId="urn:microsoft.com/office/officeart/2005/8/layout/radial2"/>
    <dgm:cxn modelId="{982D0548-E52C-471F-A054-2844CA9E96D7}" srcId="{2053E9D1-FCDF-4F1E-A33E-33DD8988C608}" destId="{DEAABC99-032B-47A1-9D8F-2B6549F4EE88}" srcOrd="2" destOrd="0" parTransId="{AF744122-0831-437B-854A-6AFA1ADB194F}" sibTransId="{322361E8-E92F-4B75-8030-B7861403EA70}"/>
    <dgm:cxn modelId="{E7700E68-B800-4585-BF42-8D02287A3A72}" type="presOf" srcId="{D44A63F2-0114-4D53-B1CB-EDDE72B39D97}" destId="{8A6C4BED-2763-4501-96CA-35EF929E7468}" srcOrd="0" destOrd="0" presId="urn:microsoft.com/office/officeart/2005/8/layout/radial2"/>
    <dgm:cxn modelId="{ADB4A34C-4656-486B-9B4D-90D4B97197CA}" srcId="{2053E9D1-FCDF-4F1E-A33E-33DD8988C608}" destId="{6A8F8ED1-CF51-4FB2-9D01-9D4C86E1FC2D}" srcOrd="5" destOrd="0" parTransId="{955CFD68-474B-4D01-94E8-7E0B4F2343CD}" sibTransId="{7FBF5983-605B-49CE-8A39-E6BEA86992A6}"/>
    <dgm:cxn modelId="{87256951-52A9-4643-AD76-912EA24FD099}" type="presOf" srcId="{24D7E8C0-5169-43E5-B75C-A0E96F5A3694}" destId="{ABEFC88D-7FB5-47D5-9739-68741315972E}" srcOrd="0" destOrd="0" presId="urn:microsoft.com/office/officeart/2005/8/layout/radial2"/>
    <dgm:cxn modelId="{9DC21B79-A682-4C51-A676-FDA711EA0E18}" type="presOf" srcId="{4F6692DB-3DDC-4419-9D33-22AB0A6AC697}" destId="{3B678BDC-2CCA-476F-AE05-FEB240FB9606}" srcOrd="0" destOrd="0" presId="urn:microsoft.com/office/officeart/2005/8/layout/radial2"/>
    <dgm:cxn modelId="{1D86AAAE-359C-49BA-A52A-FFBDFE076339}" type="presOf" srcId="{38EC5B59-40A0-449A-B409-60C39EF46977}" destId="{01EFDC5B-B8EA-4E84-9C88-B69D7EDA3C9F}" srcOrd="0" destOrd="0" presId="urn:microsoft.com/office/officeart/2005/8/layout/radial2"/>
    <dgm:cxn modelId="{10CDDAB8-27CF-438F-B88F-25176D386EB2}" type="presOf" srcId="{6A8F8ED1-CF51-4FB2-9D01-9D4C86E1FC2D}" destId="{201E8E69-D64B-4D48-A74A-9B630D59E777}" srcOrd="0" destOrd="0" presId="urn:microsoft.com/office/officeart/2005/8/layout/radial2"/>
    <dgm:cxn modelId="{0D1EFBD3-5CCA-420F-A6F7-52B6B0DD4769}" srcId="{905F4A60-C583-415C-B500-0C65DBFD67AE}" destId="{24D7E8C0-5169-43E5-B75C-A0E96F5A3694}" srcOrd="0" destOrd="0" parTransId="{4233C57C-2180-4687-9A93-4B64CB61CEA0}" sibTransId="{1F0BBA32-19DF-4599-A7A8-5C4A1D2A4EC4}"/>
    <dgm:cxn modelId="{AC29F8D6-5E95-4AF3-A038-206F60458C60}" type="presOf" srcId="{DEAABC99-032B-47A1-9D8F-2B6549F4EE88}" destId="{93FBF150-5A77-49C3-96B6-6935DBFEBF6A}" srcOrd="0" destOrd="0" presId="urn:microsoft.com/office/officeart/2005/8/layout/radial2"/>
    <dgm:cxn modelId="{8F7FBCDB-E2C4-4009-8882-1DE0E752A707}" srcId="{2053E9D1-FCDF-4F1E-A33E-33DD8988C608}" destId="{38EC5B59-40A0-449A-B409-60C39EF46977}" srcOrd="4" destOrd="0" parTransId="{026D7082-7F0D-4F89-9998-5EA9FC233357}" sibTransId="{143A19B3-572B-4B6C-BBB4-4501FCAF134B}"/>
    <dgm:cxn modelId="{475759E5-2212-4C8B-9144-3CF9ABB9CDB8}" type="presOf" srcId="{026D7082-7F0D-4F89-9998-5EA9FC233357}" destId="{C414D53E-6BEF-4E5B-8640-A178D7D5A428}" srcOrd="0" destOrd="0" presId="urn:microsoft.com/office/officeart/2005/8/layout/radial2"/>
    <dgm:cxn modelId="{EAD5BCEA-C67E-4F2B-80CA-2D45452EF7BD}" type="presOf" srcId="{2053E9D1-FCDF-4F1E-A33E-33DD8988C608}" destId="{05E2D45B-956E-4AA4-B9C3-B9D645589AA7}" srcOrd="0" destOrd="0" presId="urn:microsoft.com/office/officeart/2005/8/layout/radial2"/>
    <dgm:cxn modelId="{910B04FA-6334-4BC5-B86C-CA056A520AEF}" srcId="{2053E9D1-FCDF-4F1E-A33E-33DD8988C608}" destId="{8ADD1928-40A0-4843-AD48-360AE22BF90A}" srcOrd="3" destOrd="0" parTransId="{4F6692DB-3DDC-4419-9D33-22AB0A6AC697}" sibTransId="{51CCC26F-89A4-48B2-B111-90D31BB841D1}"/>
    <dgm:cxn modelId="{42FF8CFA-C586-417D-A64A-482ADEDE6636}" srcId="{2053E9D1-FCDF-4F1E-A33E-33DD8988C608}" destId="{6C0E329A-8466-462C-83BA-74B4D30BD866}" srcOrd="1" destOrd="0" parTransId="{A3EB6B10-ADEA-4796-921B-45293ECCFB4E}" sibTransId="{1EB0F5A3-9DBE-43AC-B79D-CDD092534136}"/>
    <dgm:cxn modelId="{D4DC3C74-7948-4B90-932F-261013645B45}" type="presParOf" srcId="{05E2D45B-956E-4AA4-B9C3-B9D645589AA7}" destId="{834023D6-44A0-47C8-9F9B-E1970A489F4C}" srcOrd="0" destOrd="0" presId="urn:microsoft.com/office/officeart/2005/8/layout/radial2"/>
    <dgm:cxn modelId="{62480906-0FCB-4A64-9970-47C58313F863}" type="presParOf" srcId="{834023D6-44A0-47C8-9F9B-E1970A489F4C}" destId="{695D347A-7838-4BF5-A7CB-BFC16282B617}" srcOrd="0" destOrd="0" presId="urn:microsoft.com/office/officeart/2005/8/layout/radial2"/>
    <dgm:cxn modelId="{4479227D-9BBF-4379-91D4-6B6CD4A1E397}" type="presParOf" srcId="{695D347A-7838-4BF5-A7CB-BFC16282B617}" destId="{51379B48-0F83-4B61-9D7A-2CD3D7B4304B}" srcOrd="0" destOrd="0" presId="urn:microsoft.com/office/officeart/2005/8/layout/radial2"/>
    <dgm:cxn modelId="{A3DBE58C-FFBF-481F-9713-194F758DDE8E}" type="presParOf" srcId="{695D347A-7838-4BF5-A7CB-BFC16282B617}" destId="{20FA7A16-81E2-4619-99BA-F497AC8AC608}" srcOrd="1" destOrd="0" presId="urn:microsoft.com/office/officeart/2005/8/layout/radial2"/>
    <dgm:cxn modelId="{D585CCF2-0229-41C6-8B9A-130AFE1709AB}" type="presParOf" srcId="{834023D6-44A0-47C8-9F9B-E1970A489F4C}" destId="{8A6C4BED-2763-4501-96CA-35EF929E7468}" srcOrd="1" destOrd="0" presId="urn:microsoft.com/office/officeart/2005/8/layout/radial2"/>
    <dgm:cxn modelId="{0A3B0825-A94B-4B25-ABDC-BF2B44CC81ED}" type="presParOf" srcId="{834023D6-44A0-47C8-9F9B-E1970A489F4C}" destId="{FB452D1F-38F6-478C-8CE8-94A0C5BB75BF}" srcOrd="2" destOrd="0" presId="urn:microsoft.com/office/officeart/2005/8/layout/radial2"/>
    <dgm:cxn modelId="{5291EDF5-B57C-4BF8-94BA-64109886A95B}" type="presParOf" srcId="{FB452D1F-38F6-478C-8CE8-94A0C5BB75BF}" destId="{31AF159C-C8D9-4B22-84A5-8E53FDE3AB7A}" srcOrd="0" destOrd="0" presId="urn:microsoft.com/office/officeart/2005/8/layout/radial2"/>
    <dgm:cxn modelId="{02473479-4BEE-45D4-9FFA-4F30E7E59A32}" type="presParOf" srcId="{FB452D1F-38F6-478C-8CE8-94A0C5BB75BF}" destId="{ABEFC88D-7FB5-47D5-9739-68741315972E}" srcOrd="1" destOrd="0" presId="urn:microsoft.com/office/officeart/2005/8/layout/radial2"/>
    <dgm:cxn modelId="{FC9E9842-9D0F-47B3-A81E-485F572CF330}" type="presParOf" srcId="{834023D6-44A0-47C8-9F9B-E1970A489F4C}" destId="{4F25FF5E-FC82-4FE8-B02E-B5E9AB6A1053}" srcOrd="3" destOrd="0" presId="urn:microsoft.com/office/officeart/2005/8/layout/radial2"/>
    <dgm:cxn modelId="{E9255207-D3F7-42BC-862E-1980A6FE35A2}" type="presParOf" srcId="{834023D6-44A0-47C8-9F9B-E1970A489F4C}" destId="{2A2BEA28-86D9-42A4-A7B2-93A81818D68D}" srcOrd="4" destOrd="0" presId="urn:microsoft.com/office/officeart/2005/8/layout/radial2"/>
    <dgm:cxn modelId="{FDF762E5-90A8-4528-90FD-FBBA630AF4D0}" type="presParOf" srcId="{2A2BEA28-86D9-42A4-A7B2-93A81818D68D}" destId="{C1DCF1E6-E661-494D-9482-67D3E3006F60}" srcOrd="0" destOrd="0" presId="urn:microsoft.com/office/officeart/2005/8/layout/radial2"/>
    <dgm:cxn modelId="{A425D481-5D5C-4B3B-BCED-9BF83683BDED}" type="presParOf" srcId="{2A2BEA28-86D9-42A4-A7B2-93A81818D68D}" destId="{1951BBEF-9CD3-4CBD-88E3-6F9D54C3989F}" srcOrd="1" destOrd="0" presId="urn:microsoft.com/office/officeart/2005/8/layout/radial2"/>
    <dgm:cxn modelId="{C8C14E38-11A9-447A-80B9-020928F45CF7}" type="presParOf" srcId="{834023D6-44A0-47C8-9F9B-E1970A489F4C}" destId="{9536B1F9-8B7B-4C1F-A9AD-352C85FEEB24}" srcOrd="5" destOrd="0" presId="urn:microsoft.com/office/officeart/2005/8/layout/radial2"/>
    <dgm:cxn modelId="{BF55E6B5-21EB-4B13-82CE-EB6E760ECD06}" type="presParOf" srcId="{834023D6-44A0-47C8-9F9B-E1970A489F4C}" destId="{2717EC8B-1CAD-4DA0-B45F-E6772FE091A6}" srcOrd="6" destOrd="0" presId="urn:microsoft.com/office/officeart/2005/8/layout/radial2"/>
    <dgm:cxn modelId="{EEA6E43E-EF43-4A44-B8BE-991EADE375B1}" type="presParOf" srcId="{2717EC8B-1CAD-4DA0-B45F-E6772FE091A6}" destId="{93FBF150-5A77-49C3-96B6-6935DBFEBF6A}" srcOrd="0" destOrd="0" presId="urn:microsoft.com/office/officeart/2005/8/layout/radial2"/>
    <dgm:cxn modelId="{E6D17DDD-891A-468F-A0E9-9CEB16FF929F}" type="presParOf" srcId="{2717EC8B-1CAD-4DA0-B45F-E6772FE091A6}" destId="{838071A2-F41E-45F9-BDB7-2EDAEB458CEC}" srcOrd="1" destOrd="0" presId="urn:microsoft.com/office/officeart/2005/8/layout/radial2"/>
    <dgm:cxn modelId="{35CA09C3-44F1-4291-A239-AF362FE75AE2}" type="presParOf" srcId="{834023D6-44A0-47C8-9F9B-E1970A489F4C}" destId="{3B678BDC-2CCA-476F-AE05-FEB240FB9606}" srcOrd="7" destOrd="0" presId="urn:microsoft.com/office/officeart/2005/8/layout/radial2"/>
    <dgm:cxn modelId="{87359F6D-DD15-4D37-903E-64A6DF361A1E}" type="presParOf" srcId="{834023D6-44A0-47C8-9F9B-E1970A489F4C}" destId="{C595FE8E-6B8A-47D0-A872-6F02B22CB95A}" srcOrd="8" destOrd="0" presId="urn:microsoft.com/office/officeart/2005/8/layout/radial2"/>
    <dgm:cxn modelId="{021F7C5B-2E28-44C2-BC24-13F62F60AC4A}" type="presParOf" srcId="{C595FE8E-6B8A-47D0-A872-6F02B22CB95A}" destId="{8A549C06-F87C-436B-A533-C148EAC39696}" srcOrd="0" destOrd="0" presId="urn:microsoft.com/office/officeart/2005/8/layout/radial2"/>
    <dgm:cxn modelId="{E7ADBC6D-9321-4C43-BE34-CF56049A8A9C}" type="presParOf" srcId="{C595FE8E-6B8A-47D0-A872-6F02B22CB95A}" destId="{C424C694-74AE-41F6-B605-A1A794F268CC}" srcOrd="1" destOrd="0" presId="urn:microsoft.com/office/officeart/2005/8/layout/radial2"/>
    <dgm:cxn modelId="{AC2C370C-0C00-4A61-9D40-4947B1C810E9}" type="presParOf" srcId="{834023D6-44A0-47C8-9F9B-E1970A489F4C}" destId="{C414D53E-6BEF-4E5B-8640-A178D7D5A428}" srcOrd="9" destOrd="0" presId="urn:microsoft.com/office/officeart/2005/8/layout/radial2"/>
    <dgm:cxn modelId="{EEADBB02-92A6-44A7-9476-B5607E22AFC3}" type="presParOf" srcId="{834023D6-44A0-47C8-9F9B-E1970A489F4C}" destId="{AC87D367-0361-4DB1-A825-99B139A8D4C0}" srcOrd="10" destOrd="0" presId="urn:microsoft.com/office/officeart/2005/8/layout/radial2"/>
    <dgm:cxn modelId="{0C3867F5-B07B-4873-9012-9956A581F8B0}" type="presParOf" srcId="{AC87D367-0361-4DB1-A825-99B139A8D4C0}" destId="{01EFDC5B-B8EA-4E84-9C88-B69D7EDA3C9F}" srcOrd="0" destOrd="0" presId="urn:microsoft.com/office/officeart/2005/8/layout/radial2"/>
    <dgm:cxn modelId="{9900CEDD-9136-45D4-975A-675669EAC77D}" type="presParOf" srcId="{AC87D367-0361-4DB1-A825-99B139A8D4C0}" destId="{EA755DB3-F6C3-43F9-A1E6-4A15CD855FB1}" srcOrd="1" destOrd="0" presId="urn:microsoft.com/office/officeart/2005/8/layout/radial2"/>
    <dgm:cxn modelId="{A75E00C1-DE07-491D-9865-4D32639516CD}" type="presParOf" srcId="{834023D6-44A0-47C8-9F9B-E1970A489F4C}" destId="{F5488608-768D-4E56-9D18-544AF73143E9}" srcOrd="11" destOrd="0" presId="urn:microsoft.com/office/officeart/2005/8/layout/radial2"/>
    <dgm:cxn modelId="{8CE7BA32-ACA2-42B0-B7F1-F19C4211ED3E}" type="presParOf" srcId="{834023D6-44A0-47C8-9F9B-E1970A489F4C}" destId="{F7FADFB8-F192-4B05-AC78-16BCFEF516F6}" srcOrd="12" destOrd="0" presId="urn:microsoft.com/office/officeart/2005/8/layout/radial2"/>
    <dgm:cxn modelId="{30AADF81-66E1-442C-B000-FCA3F5BA579A}" type="presParOf" srcId="{F7FADFB8-F192-4B05-AC78-16BCFEF516F6}" destId="{201E8E69-D64B-4D48-A74A-9B630D59E777}" srcOrd="0" destOrd="0" presId="urn:microsoft.com/office/officeart/2005/8/layout/radial2"/>
    <dgm:cxn modelId="{23F9FB1F-FE08-4C18-B719-636DCCDF832E}" type="presParOf" srcId="{F7FADFB8-F192-4B05-AC78-16BCFEF516F6}" destId="{CBA2C07F-2566-46A3-9EDE-F48007B2EC8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88608-768D-4E56-9D18-544AF73143E9}">
      <dsp:nvSpPr>
        <dsp:cNvPr id="0" name=""/>
        <dsp:cNvSpPr/>
      </dsp:nvSpPr>
      <dsp:spPr>
        <a:xfrm rot="18566324">
          <a:off x="1207433" y="1333588"/>
          <a:ext cx="1301220" cy="31464"/>
        </a:xfrm>
        <a:custGeom>
          <a:avLst/>
          <a:gdLst/>
          <a:ahLst/>
          <a:cxnLst/>
          <a:rect l="0" t="0" r="0" b="0"/>
          <a:pathLst>
            <a:path>
              <a:moveTo>
                <a:pt x="0" y="15732"/>
              </a:moveTo>
              <a:lnTo>
                <a:pt x="1301220"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14D53E-6BEF-4E5B-8640-A178D7D5A428}">
      <dsp:nvSpPr>
        <dsp:cNvPr id="0" name=""/>
        <dsp:cNvSpPr/>
      </dsp:nvSpPr>
      <dsp:spPr>
        <a:xfrm rot="19908551">
          <a:off x="1360115" y="1416172"/>
          <a:ext cx="2448231" cy="31464"/>
        </a:xfrm>
        <a:custGeom>
          <a:avLst/>
          <a:gdLst/>
          <a:ahLst/>
          <a:cxnLst/>
          <a:rect l="0" t="0" r="0" b="0"/>
          <a:pathLst>
            <a:path>
              <a:moveTo>
                <a:pt x="0" y="15732"/>
              </a:moveTo>
              <a:lnTo>
                <a:pt x="2448231"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B678BDC-2CCA-476F-AE05-FEB240FB9606}">
      <dsp:nvSpPr>
        <dsp:cNvPr id="0" name=""/>
        <dsp:cNvSpPr/>
      </dsp:nvSpPr>
      <dsp:spPr>
        <a:xfrm rot="20922155">
          <a:off x="1478452" y="1837581"/>
          <a:ext cx="2773316" cy="31464"/>
        </a:xfrm>
        <a:custGeom>
          <a:avLst/>
          <a:gdLst/>
          <a:ahLst/>
          <a:cxnLst/>
          <a:rect l="0" t="0" r="0" b="0"/>
          <a:pathLst>
            <a:path>
              <a:moveTo>
                <a:pt x="0" y="15732"/>
              </a:moveTo>
              <a:lnTo>
                <a:pt x="2773316"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536B1F9-8B7B-4C1F-A9AD-352C85FEEB24}">
      <dsp:nvSpPr>
        <dsp:cNvPr id="0" name=""/>
        <dsp:cNvSpPr/>
      </dsp:nvSpPr>
      <dsp:spPr>
        <a:xfrm rot="434939">
          <a:off x="1496145" y="2365698"/>
          <a:ext cx="2295906" cy="31464"/>
        </a:xfrm>
        <a:custGeom>
          <a:avLst/>
          <a:gdLst/>
          <a:ahLst/>
          <a:cxnLst/>
          <a:rect l="0" t="0" r="0" b="0"/>
          <a:pathLst>
            <a:path>
              <a:moveTo>
                <a:pt x="0" y="15732"/>
              </a:moveTo>
              <a:lnTo>
                <a:pt x="2295906"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F25FF5E-FC82-4FE8-B02E-B5E9AB6A1053}">
      <dsp:nvSpPr>
        <dsp:cNvPr id="0" name=""/>
        <dsp:cNvSpPr/>
      </dsp:nvSpPr>
      <dsp:spPr>
        <a:xfrm rot="1944346">
          <a:off x="1422827" y="2678003"/>
          <a:ext cx="1059464" cy="31464"/>
        </a:xfrm>
        <a:custGeom>
          <a:avLst/>
          <a:gdLst/>
          <a:ahLst/>
          <a:cxnLst/>
          <a:rect l="0" t="0" r="0" b="0"/>
          <a:pathLst>
            <a:path>
              <a:moveTo>
                <a:pt x="0" y="15732"/>
              </a:moveTo>
              <a:lnTo>
                <a:pt x="1059464"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6C4BED-2763-4501-96CA-35EF929E7468}">
      <dsp:nvSpPr>
        <dsp:cNvPr id="0" name=""/>
        <dsp:cNvSpPr/>
      </dsp:nvSpPr>
      <dsp:spPr>
        <a:xfrm rot="5309271">
          <a:off x="866939" y="2833004"/>
          <a:ext cx="628638" cy="31464"/>
        </a:xfrm>
        <a:custGeom>
          <a:avLst/>
          <a:gdLst/>
          <a:ahLst/>
          <a:cxnLst/>
          <a:rect l="0" t="0" r="0" b="0"/>
          <a:pathLst>
            <a:path>
              <a:moveTo>
                <a:pt x="0" y="15732"/>
              </a:moveTo>
              <a:lnTo>
                <a:pt x="628638" y="15732"/>
              </a:lnTo>
            </a:path>
          </a:pathLst>
        </a:custGeom>
        <a:noFill/>
        <a:ln w="1905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FA7A16-81E2-4619-99BA-F497AC8AC608}">
      <dsp:nvSpPr>
        <dsp:cNvPr id="0" name=""/>
        <dsp:cNvSpPr/>
      </dsp:nvSpPr>
      <dsp:spPr>
        <a:xfrm>
          <a:off x="490135" y="1536342"/>
          <a:ext cx="1347633" cy="1313633"/>
        </a:xfrm>
        <a:prstGeom prst="ellipse">
          <a:avLst/>
        </a:prstGeom>
        <a:blipFill rotWithShape="1">
          <a:blip xmlns:r="http://schemas.openxmlformats.org/officeDocument/2006/relationships" r:embed="rId1"/>
          <a:stretch>
            <a:fillRect/>
          </a:stretch>
        </a:blipFill>
        <a:ln>
          <a:noFill/>
        </a:ln>
        <a:effectLst>
          <a:glow rad="139700">
            <a:schemeClr val="accent5">
              <a:satMod val="175000"/>
              <a:alpha val="4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1AF159C-C8D9-4B22-84A5-8E53FDE3AB7A}">
      <dsp:nvSpPr>
        <dsp:cNvPr id="0" name=""/>
        <dsp:cNvSpPr/>
      </dsp:nvSpPr>
      <dsp:spPr>
        <a:xfrm>
          <a:off x="304313" y="3162893"/>
          <a:ext cx="1796800" cy="997132"/>
        </a:xfrm>
        <a:prstGeom prst="ellipse">
          <a:avLst/>
        </a:prstGeom>
        <a:gradFill rotWithShape="0">
          <a:gsLst>
            <a:gs pos="0">
              <a:schemeClr val="accent5">
                <a:hueOff val="1789819"/>
                <a:satOff val="-241"/>
                <a:lumOff val="2386"/>
                <a:alphaOff val="0"/>
                <a:tint val="43000"/>
                <a:satMod val="165000"/>
              </a:schemeClr>
            </a:gs>
            <a:gs pos="55000">
              <a:schemeClr val="accent5">
                <a:hueOff val="1789819"/>
                <a:satOff val="-241"/>
                <a:lumOff val="2386"/>
                <a:alphaOff val="0"/>
                <a:tint val="83000"/>
                <a:satMod val="155000"/>
              </a:schemeClr>
            </a:gs>
            <a:gs pos="100000">
              <a:schemeClr val="accent5">
                <a:hueOff val="1789819"/>
                <a:satOff val="-241"/>
                <a:lumOff val="238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Закрепление полномочий по администрированию по источникам доходов </a:t>
          </a:r>
        </a:p>
      </dsp:txBody>
      <dsp:txXfrm>
        <a:off x="567448" y="3308920"/>
        <a:ext cx="1270530" cy="705078"/>
      </dsp:txXfrm>
    </dsp:sp>
    <dsp:sp modelId="{ABEFC88D-7FB5-47D5-9739-68741315972E}">
      <dsp:nvSpPr>
        <dsp:cNvPr id="0" name=""/>
        <dsp:cNvSpPr/>
      </dsp:nvSpPr>
      <dsp:spPr>
        <a:xfrm>
          <a:off x="645136" y="3162893"/>
          <a:ext cx="2695200" cy="99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645136" y="3162893"/>
        <a:ext cx="2695200" cy="997132"/>
      </dsp:txXfrm>
    </dsp:sp>
    <dsp:sp modelId="{C1DCF1E6-E661-494D-9482-67D3E3006F60}">
      <dsp:nvSpPr>
        <dsp:cNvPr id="0" name=""/>
        <dsp:cNvSpPr/>
      </dsp:nvSpPr>
      <dsp:spPr>
        <a:xfrm>
          <a:off x="2094781" y="2854023"/>
          <a:ext cx="1790357" cy="996424"/>
        </a:xfrm>
        <a:prstGeom prst="ellipse">
          <a:avLst/>
        </a:prstGeom>
        <a:gradFill rotWithShape="0">
          <a:gsLst>
            <a:gs pos="0">
              <a:schemeClr val="accent5">
                <a:hueOff val="3579639"/>
                <a:satOff val="-481"/>
                <a:lumOff val="4771"/>
                <a:alphaOff val="0"/>
                <a:tint val="43000"/>
                <a:satMod val="165000"/>
              </a:schemeClr>
            </a:gs>
            <a:gs pos="55000">
              <a:schemeClr val="accent5">
                <a:hueOff val="3579639"/>
                <a:satOff val="-481"/>
                <a:lumOff val="4771"/>
                <a:alphaOff val="0"/>
                <a:tint val="83000"/>
                <a:satMod val="155000"/>
              </a:schemeClr>
            </a:gs>
            <a:gs pos="100000">
              <a:schemeClr val="accent5">
                <a:hueOff val="3579639"/>
                <a:satOff val="-481"/>
                <a:lumOff val="4771"/>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Формирование полной информации по каждому источнику доходов</a:t>
          </a:r>
        </a:p>
      </dsp:txBody>
      <dsp:txXfrm>
        <a:off x="2356973" y="2999946"/>
        <a:ext cx="1265973" cy="704578"/>
      </dsp:txXfrm>
    </dsp:sp>
    <dsp:sp modelId="{93FBF150-5A77-49C3-96B6-6935DBFEBF6A}">
      <dsp:nvSpPr>
        <dsp:cNvPr id="0" name=""/>
        <dsp:cNvSpPr/>
      </dsp:nvSpPr>
      <dsp:spPr>
        <a:xfrm>
          <a:off x="3770680" y="2051927"/>
          <a:ext cx="1596865" cy="1148723"/>
        </a:xfrm>
        <a:prstGeom prst="ellipse">
          <a:avLst/>
        </a:prstGeom>
        <a:gradFill rotWithShape="0">
          <a:gsLst>
            <a:gs pos="24317">
              <a:srgbClr val="0EBC4A"/>
            </a:gs>
            <a:gs pos="33776">
              <a:srgbClr val="19C545"/>
            </a:gs>
            <a:gs pos="11520">
              <a:srgbClr val="00B050"/>
            </a:gs>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Закрепление методики прогнозирования доходов + интеграция с ОПД </a:t>
          </a:r>
        </a:p>
      </dsp:txBody>
      <dsp:txXfrm>
        <a:off x="4004535" y="2220154"/>
        <a:ext cx="1129155" cy="812269"/>
      </dsp:txXfrm>
    </dsp:sp>
    <dsp:sp modelId="{8A549C06-F87C-436B-A533-C148EAC39696}">
      <dsp:nvSpPr>
        <dsp:cNvPr id="0" name=""/>
        <dsp:cNvSpPr/>
      </dsp:nvSpPr>
      <dsp:spPr>
        <a:xfrm>
          <a:off x="4203189" y="992544"/>
          <a:ext cx="1261029" cy="934995"/>
        </a:xfrm>
        <a:prstGeom prst="ellipse">
          <a:avLst/>
        </a:prstGeom>
        <a:gradFill rotWithShape="0">
          <a:gsLst>
            <a:gs pos="75000">
              <a:srgbClr val="95D825"/>
            </a:gs>
            <a:gs pos="10160">
              <a:srgbClr val="88C621"/>
            </a:gs>
            <a:gs pos="0">
              <a:schemeClr val="accent5">
                <a:hueOff val="-6622584"/>
                <a:satOff val="26541"/>
                <a:lumOff val="5752"/>
                <a:alphaOff val="0"/>
                <a:shade val="51000"/>
                <a:satMod val="130000"/>
              </a:schemeClr>
            </a:gs>
            <a:gs pos="10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Составление прогноза доходов</a:t>
          </a:r>
        </a:p>
      </dsp:txBody>
      <dsp:txXfrm>
        <a:off x="4387862" y="1129471"/>
        <a:ext cx="891683" cy="661141"/>
      </dsp:txXfrm>
    </dsp:sp>
    <dsp:sp modelId="{01EFDC5B-B8EA-4E84-9C88-B69D7EDA3C9F}">
      <dsp:nvSpPr>
        <dsp:cNvPr id="0" name=""/>
        <dsp:cNvSpPr/>
      </dsp:nvSpPr>
      <dsp:spPr>
        <a:xfrm>
          <a:off x="3526811" y="250867"/>
          <a:ext cx="1154821" cy="732679"/>
        </a:xfrm>
        <a:prstGeom prst="ellipse">
          <a:avLst/>
        </a:prstGeom>
        <a:gradFill rotWithShape="0">
          <a:gsLst>
            <a:gs pos="0">
              <a:schemeClr val="accent1">
                <a:lumMod val="75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Исполнение и анализ</a:t>
          </a:r>
        </a:p>
      </dsp:txBody>
      <dsp:txXfrm>
        <a:off x="3695931" y="358165"/>
        <a:ext cx="816581" cy="518083"/>
      </dsp:txXfrm>
    </dsp:sp>
    <dsp:sp modelId="{201E8E69-D64B-4D48-A74A-9B630D59E777}">
      <dsp:nvSpPr>
        <dsp:cNvPr id="0" name=""/>
        <dsp:cNvSpPr/>
      </dsp:nvSpPr>
      <dsp:spPr>
        <a:xfrm>
          <a:off x="1708280" y="210020"/>
          <a:ext cx="1636554" cy="653121"/>
        </a:xfrm>
        <a:prstGeom prst="ellipse">
          <a:avLst/>
        </a:prstGeom>
        <a:gradFill rotWithShape="0">
          <a:gsLst>
            <a:gs pos="94000">
              <a:srgbClr val="61AA51"/>
            </a:gs>
            <a:gs pos="100000">
              <a:srgbClr val="0070C0"/>
            </a:gs>
            <a:gs pos="100000">
              <a:schemeClr val="accent1">
                <a:lumMod val="75000"/>
              </a:schemeClr>
            </a:gs>
            <a:gs pos="10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ru-RU" sz="900" b="0" kern="1200" dirty="0">
              <a:latin typeface="Bahnschrift SemiLight" panose="020B0502040204020203" pitchFamily="34" charset="0"/>
              <a:cs typeface="Arial" panose="020B0604020202020204" pitchFamily="34" charset="0"/>
            </a:rPr>
            <a:t>Формирование отчетности</a:t>
          </a:r>
        </a:p>
      </dsp:txBody>
      <dsp:txXfrm>
        <a:off x="1947948" y="305667"/>
        <a:ext cx="1157218" cy="46182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0.94499</cdr:x>
      <cdr:y>0.429</cdr:y>
    </cdr:from>
    <cdr:to>
      <cdr:x>0.97695</cdr:x>
      <cdr:y>0.48153</cdr:y>
    </cdr:to>
    <cdr:sp macro="" textlink="">
      <cdr:nvSpPr>
        <cdr:cNvPr id="2" name="TextBox 1"/>
        <cdr:cNvSpPr txBox="1"/>
      </cdr:nvSpPr>
      <cdr:spPr>
        <a:xfrm xmlns:a="http://schemas.openxmlformats.org/drawingml/2006/main">
          <a:off x="8461374" y="2333625"/>
          <a:ext cx="286203" cy="285750"/>
        </a:xfrm>
        <a:prstGeom xmlns:a="http://schemas.openxmlformats.org/drawingml/2006/main" prst="rect">
          <a:avLst/>
        </a:prstGeom>
      </cdr:spPr>
      <cdr:txBody>
        <a:bodyPr xmlns:a="http://schemas.openxmlformats.org/drawingml/2006/main" vertOverflow="clip" vert="vert" wrap="none" rtlCol="0"/>
        <a:lstStyle xmlns:a="http://schemas.openxmlformats.org/drawingml/2006/main"/>
        <a:p xmlns:a="http://schemas.openxmlformats.org/drawingml/2006/main">
          <a:endParaRPr lang="ru-RU" sz="12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Верхний колонтитул 1"/>
          <p:cNvSpPr>
            <a:spLocks noGrp="1"/>
          </p:cNvSpPr>
          <p:nvPr/>
        </p:nvSpPr>
        <p:spPr bwMode="auto">
          <a:xfrm>
            <a:off x="29" y="24"/>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96" tIns="43544" rIns="87096" bIns="43544"/>
          <a:lstStyle/>
          <a:p>
            <a:endParaRPr lang="ru-RU" sz="1200">
              <a:latin typeface="Arial" charset="0"/>
            </a:endParaRPr>
          </a:p>
        </p:txBody>
      </p:sp>
      <p:sp>
        <p:nvSpPr>
          <p:cNvPr id="138243" name="Дата 2"/>
          <p:cNvSpPr>
            <a:spLocks noGrp="1"/>
          </p:cNvSpPr>
          <p:nvPr/>
        </p:nvSpPr>
        <p:spPr bwMode="auto">
          <a:xfrm>
            <a:off x="3855996" y="24"/>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96" tIns="43544" rIns="87096" bIns="43544"/>
          <a:lstStyle/>
          <a:p>
            <a:pPr eaLnBrk="0" hangingPunct="0"/>
            <a:fld id="{62E253D1-6A1E-4660-9DED-105B9665E096}" type="datetime1">
              <a:rPr lang="ru-RU"/>
              <a:pPr eaLnBrk="0" hangingPunct="0"/>
              <a:t>31.07.2022</a:t>
            </a:fld>
            <a:endParaRPr lang="ru-RU"/>
          </a:p>
        </p:txBody>
      </p:sp>
      <p:sp>
        <p:nvSpPr>
          <p:cNvPr id="138244" name="Нижний колонтитул 3"/>
          <p:cNvSpPr>
            <a:spLocks noGrp="1"/>
          </p:cNvSpPr>
          <p:nvPr/>
        </p:nvSpPr>
        <p:spPr bwMode="auto">
          <a:xfrm>
            <a:off x="29" y="9441836"/>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96" tIns="43544" rIns="87096" bIns="43544" anchor="b"/>
          <a:lstStyle/>
          <a:p>
            <a:endParaRPr lang="ru-RU"/>
          </a:p>
        </p:txBody>
      </p:sp>
    </p:spTree>
    <p:extLst>
      <p:ext uri="{BB962C8B-B14F-4D97-AF65-F5344CB8AC3E}">
        <p14:creationId xmlns:p14="http://schemas.microsoft.com/office/powerpoint/2010/main" val="3815723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Верхний колонтитул 1"/>
          <p:cNvSpPr>
            <a:spLocks noGrp="1"/>
          </p:cNvSpPr>
          <p:nvPr>
            <p:ph type="hdr" sz="quarter"/>
          </p:nvPr>
        </p:nvSpPr>
        <p:spPr bwMode="auto">
          <a:xfrm>
            <a:off x="29" y="24"/>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29" tIns="43620" rIns="87229" bIns="43620" numCol="1" anchor="t" anchorCtr="0" compatLnSpc="1">
            <a:prstTxWarp prst="textNoShape">
              <a:avLst/>
            </a:prstTxWarp>
          </a:bodyPr>
          <a:lstStyle>
            <a:lvl1pPr defTabSz="868487">
              <a:defRPr sz="1200">
                <a:latin typeface="Calibri" pitchFamily="34" charset="0"/>
              </a:defRPr>
            </a:lvl1pPr>
          </a:lstStyle>
          <a:p>
            <a:pPr>
              <a:defRPr/>
            </a:pPr>
            <a:endParaRPr lang="ru-RU"/>
          </a:p>
        </p:txBody>
      </p:sp>
      <p:sp>
        <p:nvSpPr>
          <p:cNvPr id="82947" name="Дата 2"/>
          <p:cNvSpPr>
            <a:spLocks noGrp="1"/>
          </p:cNvSpPr>
          <p:nvPr>
            <p:ph type="dt" idx="1"/>
          </p:nvPr>
        </p:nvSpPr>
        <p:spPr bwMode="auto">
          <a:xfrm>
            <a:off x="3855996" y="24"/>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29" tIns="43620" rIns="87229" bIns="43620" numCol="1" anchor="t" anchorCtr="0" compatLnSpc="1">
            <a:prstTxWarp prst="textNoShape">
              <a:avLst/>
            </a:prstTxWarp>
          </a:bodyPr>
          <a:lstStyle>
            <a:lvl1pPr algn="r" defTabSz="868487">
              <a:defRPr sz="1200">
                <a:latin typeface="Calibri" pitchFamily="34" charset="0"/>
              </a:defRPr>
            </a:lvl1pPr>
          </a:lstStyle>
          <a:p>
            <a:pPr>
              <a:defRPr/>
            </a:pPr>
            <a:fld id="{6DC0DB30-1666-49FE-B39A-362353CF4583}" type="datetimeFigureOut">
              <a:rPr lang="ru-RU"/>
              <a:pPr>
                <a:defRPr/>
              </a:pPr>
              <a:t>31.07.2022</a:t>
            </a:fld>
            <a:endParaRPr lang="ru-RU"/>
          </a:p>
        </p:txBody>
      </p:sp>
      <p:sp>
        <p:nvSpPr>
          <p:cNvPr id="89092" name="Образ слайда 3"/>
          <p:cNvSpPr>
            <a:spLocks noGrp="1" noRot="1" noChangeAspect="1"/>
          </p:cNvSpPr>
          <p:nvPr>
            <p:ph type="sldImg" idx="2"/>
          </p:nvPr>
        </p:nvSpPr>
        <p:spPr bwMode="auto">
          <a:xfrm>
            <a:off x="742950" y="742950"/>
            <a:ext cx="5389563" cy="37306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Заметки 4"/>
          <p:cNvSpPr>
            <a:spLocks noGrp="1"/>
          </p:cNvSpPr>
          <p:nvPr>
            <p:ph type="body" sz="quarter" idx="3"/>
          </p:nvPr>
        </p:nvSpPr>
        <p:spPr bwMode="auto">
          <a:xfrm>
            <a:off x="680595" y="4720920"/>
            <a:ext cx="5447666" cy="447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29" tIns="43620" rIns="87229" bIns="436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82950" name="Нижний колонтитул 5"/>
          <p:cNvSpPr>
            <a:spLocks noGrp="1"/>
          </p:cNvSpPr>
          <p:nvPr>
            <p:ph type="ftr" sz="quarter" idx="4"/>
          </p:nvPr>
        </p:nvSpPr>
        <p:spPr bwMode="auto">
          <a:xfrm>
            <a:off x="29" y="9441836"/>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29" tIns="43620" rIns="87229" bIns="43620" numCol="1" anchor="b" anchorCtr="0" compatLnSpc="1">
            <a:prstTxWarp prst="textNoShape">
              <a:avLst/>
            </a:prstTxWarp>
          </a:bodyPr>
          <a:lstStyle>
            <a:lvl1pPr defTabSz="868487">
              <a:defRPr sz="1200">
                <a:latin typeface="Calibri" pitchFamily="34" charset="0"/>
              </a:defRPr>
            </a:lvl1pPr>
          </a:lstStyle>
          <a:p>
            <a:pPr>
              <a:defRPr/>
            </a:pPr>
            <a:endParaRPr lang="ru-RU"/>
          </a:p>
        </p:txBody>
      </p:sp>
      <p:sp>
        <p:nvSpPr>
          <p:cNvPr id="82951" name="Номер слайда 6"/>
          <p:cNvSpPr>
            <a:spLocks noGrp="1"/>
          </p:cNvSpPr>
          <p:nvPr>
            <p:ph type="sldNum" sz="quarter" idx="5"/>
          </p:nvPr>
        </p:nvSpPr>
        <p:spPr bwMode="auto">
          <a:xfrm>
            <a:off x="3855996" y="9441836"/>
            <a:ext cx="2951217"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29" tIns="43620" rIns="87229" bIns="43620" numCol="1" anchor="b" anchorCtr="0" compatLnSpc="1">
            <a:prstTxWarp prst="textNoShape">
              <a:avLst/>
            </a:prstTxWarp>
          </a:bodyPr>
          <a:lstStyle>
            <a:lvl1pPr algn="r" defTabSz="868487">
              <a:defRPr sz="1200">
                <a:latin typeface="Calibri" pitchFamily="34" charset="0"/>
              </a:defRPr>
            </a:lvl1pPr>
          </a:lstStyle>
          <a:p>
            <a:pPr>
              <a:defRPr/>
            </a:pPr>
            <a:fld id="{54DF7488-F959-4354-8519-2DD858B41BD7}" type="slidenum">
              <a:rPr lang="ru-RU"/>
              <a:pPr>
                <a:defRPr/>
              </a:pPr>
              <a:t>‹#›</a:t>
            </a:fld>
            <a:endParaRPr lang="ru-RU"/>
          </a:p>
        </p:txBody>
      </p:sp>
    </p:spTree>
    <p:extLst>
      <p:ext uri="{BB962C8B-B14F-4D97-AF65-F5344CB8AC3E}">
        <p14:creationId xmlns:p14="http://schemas.microsoft.com/office/powerpoint/2010/main" val="18185651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xfrm>
            <a:off x="61913" y="98425"/>
            <a:ext cx="6692900" cy="4633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1"/>
          <p:cNvSpPr>
            <a:spLocks noGrp="1"/>
          </p:cNvSpPr>
          <p:nvPr/>
        </p:nvSpPr>
        <p:spPr bwMode="auto">
          <a:xfrm>
            <a:off x="682813" y="4720403"/>
            <a:ext cx="5443219" cy="4475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251" tIns="42633" rIns="85251" bIns="42633"/>
          <a:lstStyle/>
          <a:p>
            <a:pPr eaLnBrk="0" hangingPunct="0">
              <a:spcBef>
                <a:spcPct val="30000"/>
              </a:spcBef>
            </a:pPr>
            <a:endParaRPr lang="ru-RU" sz="1200" dirty="0">
              <a:latin typeface="Calibri" pitchFamily="34" charset="0"/>
            </a:endParaRPr>
          </a:p>
        </p:txBody>
      </p:sp>
      <p:sp>
        <p:nvSpPr>
          <p:cNvPr id="21508" name="Заметки 2"/>
          <p:cNvSpPr>
            <a:spLocks noGrp="1"/>
          </p:cNvSpPr>
          <p:nvPr>
            <p:ph type="body" idx="3"/>
          </p:nvPr>
        </p:nvSpPr>
        <p:spPr>
          <a:xfrm>
            <a:off x="79422" y="4872830"/>
            <a:ext cx="6650001" cy="48823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376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14</a:t>
            </a:fld>
            <a:endParaRPr lang="ru-RU" dirty="0"/>
          </a:p>
        </p:txBody>
      </p:sp>
    </p:spTree>
    <p:extLst>
      <p:ext uri="{BB962C8B-B14F-4D97-AF65-F5344CB8AC3E}">
        <p14:creationId xmlns:p14="http://schemas.microsoft.com/office/powerpoint/2010/main" val="2873403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15</a:t>
            </a:fld>
            <a:endParaRPr lang="ru-RU" dirty="0"/>
          </a:p>
        </p:txBody>
      </p:sp>
    </p:spTree>
    <p:extLst>
      <p:ext uri="{BB962C8B-B14F-4D97-AF65-F5344CB8AC3E}">
        <p14:creationId xmlns:p14="http://schemas.microsoft.com/office/powerpoint/2010/main" val="2537075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16</a:t>
            </a:fld>
            <a:endParaRPr lang="ru-RU" dirty="0"/>
          </a:p>
        </p:txBody>
      </p:sp>
    </p:spTree>
    <p:extLst>
      <p:ext uri="{BB962C8B-B14F-4D97-AF65-F5344CB8AC3E}">
        <p14:creationId xmlns:p14="http://schemas.microsoft.com/office/powerpoint/2010/main" val="632751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17</a:t>
            </a:fld>
            <a:endParaRPr lang="ru-RU" dirty="0"/>
          </a:p>
        </p:txBody>
      </p:sp>
    </p:spTree>
    <p:extLst>
      <p:ext uri="{BB962C8B-B14F-4D97-AF65-F5344CB8AC3E}">
        <p14:creationId xmlns:p14="http://schemas.microsoft.com/office/powerpoint/2010/main" val="673498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18</a:t>
            </a:fld>
            <a:endParaRPr lang="ru-RU" dirty="0"/>
          </a:p>
        </p:txBody>
      </p:sp>
    </p:spTree>
    <p:extLst>
      <p:ext uri="{BB962C8B-B14F-4D97-AF65-F5344CB8AC3E}">
        <p14:creationId xmlns:p14="http://schemas.microsoft.com/office/powerpoint/2010/main" val="650946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19</a:t>
            </a:fld>
            <a:endParaRPr lang="ru-RU"/>
          </a:p>
        </p:txBody>
      </p:sp>
    </p:spTree>
    <p:extLst>
      <p:ext uri="{BB962C8B-B14F-4D97-AF65-F5344CB8AC3E}">
        <p14:creationId xmlns:p14="http://schemas.microsoft.com/office/powerpoint/2010/main" val="3133498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2950"/>
            <a:ext cx="5386388" cy="3730625"/>
          </a:xfrm>
        </p:spPr>
      </p:sp>
      <p:sp>
        <p:nvSpPr>
          <p:cNvPr id="3" name="Заметки 2"/>
          <p:cNvSpPr>
            <a:spLocks noGrp="1"/>
          </p:cNvSpPr>
          <p:nvPr>
            <p:ph type="body" idx="1"/>
          </p:nvPr>
        </p:nvSpPr>
        <p:spPr/>
        <p:txBody>
          <a:bodyPr/>
          <a:lstStyle/>
          <a:p>
            <a:pPr indent="452938" algn="just">
              <a:spcBef>
                <a:spcPts val="0"/>
              </a:spcBef>
            </a:pPr>
            <a:r>
              <a:rPr lang="ru-RU" dirty="0">
                <a:latin typeface="Times New Roman" panose="02020603050405020304" pitchFamily="18" charset="0"/>
                <a:cs typeface="Times New Roman" panose="02020603050405020304" pitchFamily="18" charset="0"/>
              </a:rPr>
              <a:t>Департамент доходов Министерства финансов РФ (далее – Департамент) в связи с поступающими обращениями главных администраторов доходов бюджетов бюджетной системы РФ по вопросам о правомерности принятия к учету платежей, уплаченных третьим лицом (иным лицом) за лицо, в обязанность которого входит уплата платежа, а также о порядке осуществления возврата такого платежа, в дополнение к письму Минфина России от 21.05.2018 № 23-01-06/34205 сообщает следующее.</a:t>
            </a:r>
          </a:p>
          <a:p>
            <a:pPr indent="452938" algn="just">
              <a:spcBef>
                <a:spcPts val="0"/>
              </a:spcBef>
            </a:pPr>
            <a:r>
              <a:rPr lang="ru-RU" dirty="0">
                <a:latin typeface="Times New Roman" panose="02020603050405020304" pitchFamily="18" charset="0"/>
                <a:cs typeface="Times New Roman" panose="02020603050405020304" pitchFamily="18" charset="0"/>
              </a:rPr>
              <a:t>Налоговым кодексом РФ (далее – НК РФ) установлена возможность уплаты за налогоплательщика иным лицом налогов, а также сборов, пеней, штрафов, страховых взносов, регулируемых НК РФ (пункты 1, 8, 9 статьи 45 НК РФ). </a:t>
            </a:r>
          </a:p>
          <a:p>
            <a:pPr indent="452938" algn="just">
              <a:spcBef>
                <a:spcPts val="0"/>
              </a:spcBef>
            </a:pPr>
            <a:r>
              <a:rPr lang="ru-RU" dirty="0">
                <a:latin typeface="Times New Roman" panose="02020603050405020304" pitchFamily="18" charset="0"/>
                <a:cs typeface="Times New Roman" panose="02020603050405020304" pitchFamily="18" charset="0"/>
              </a:rPr>
              <a:t>Возврат налогоплательщику (плательщику) излишне уплаченных или излишне взысканных сумм налога, сбора, страховых взносов, пеней и штрафа осуществляется в порядке, установленном НК РФ.</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Правилами указания информации в реквизитах распоряжений о переводе денежных средств в уплату платежей в бюджетную систему РФ, утвержденными приказом Минфина России от 12.11.2013 № 107н (далее – Правила 107н), установлена возможность указания в распоряжении о переводе денежных средств в уплату платежей в бюджетную систему РФ как реквизитов плательщика, чья обязанность исполняется, так и реквизитов плательщика – третьего лица, осуществляющего платеж за плательщика налогов, сборов, страховых взносов и иных платежей в бюджетную систему РФ, по платежам, администрируемым налоговыми органами и таможенными органами. </a:t>
            </a:r>
          </a:p>
          <a:p>
            <a:pPr indent="452938" algn="just">
              <a:spcBef>
                <a:spcPts val="0"/>
              </a:spcBef>
            </a:pPr>
            <a:r>
              <a:rPr lang="ru-RU" dirty="0">
                <a:latin typeface="Times New Roman" panose="02020603050405020304" pitchFamily="18" charset="0"/>
                <a:cs typeface="Times New Roman" panose="02020603050405020304" pitchFamily="18" charset="0"/>
              </a:rPr>
              <a:t>Действующее гражданское законодательство также, в отдельных случаях, предусматривает правовую конструкцию исполнения обязательства третьим лицом. </a:t>
            </a:r>
          </a:p>
          <a:p>
            <a:pPr indent="452938" algn="just">
              <a:spcBef>
                <a:spcPts val="0"/>
              </a:spcBef>
            </a:pPr>
            <a:r>
              <a:rPr lang="ru-RU" dirty="0">
                <a:latin typeface="Times New Roman" panose="02020603050405020304" pitchFamily="18" charset="0"/>
                <a:cs typeface="Times New Roman" panose="02020603050405020304" pitchFamily="18" charset="0"/>
              </a:rPr>
              <a:t>Нормы гражданского законодательства регулируют отношения, указанные в пунктах 1 и 2 статьи 2 Гражданского кодекса РФ                       (далее – ГК РФ). К имущественным отношениям, основанным на административном или ином властном подчинении одной стороны другой, в том числе к налоговым и другим финансовым и административным отношениям, гражданское законодательство не применяется, если иное не предусмотрено законодательством (пункт 3 статьи 2 ГК РФ).</a:t>
            </a:r>
          </a:p>
          <a:p>
            <a:pPr indent="452938" algn="just">
              <a:spcBef>
                <a:spcPts val="0"/>
              </a:spcBef>
            </a:pPr>
            <a:r>
              <a:rPr lang="ru-RU" dirty="0">
                <a:latin typeface="Times New Roman" panose="02020603050405020304" pitchFamily="18" charset="0"/>
                <a:cs typeface="Times New Roman" panose="02020603050405020304" pitchFamily="18" charset="0"/>
              </a:rPr>
              <a:t>В соответствии с пунктами 1 и 2 статьи 313 ГК РФ, кредитор обязан принять исполнение, предложенное за должника третьим лицом, если исполнение обязательства возложено должником на указанное третье лицо. Если должник не возлагал исполнение обязательства на третье лицо, кредитор обязан принять исполнение, предложенное за должника таким третьим лицом, в случаях, предусмотренных пунктом 2 статьи 313 ГК РФ.</a:t>
            </a:r>
          </a:p>
          <a:p>
            <a:pPr indent="452938" algn="just">
              <a:spcBef>
                <a:spcPts val="0"/>
              </a:spcBef>
            </a:pPr>
            <a:r>
              <a:rPr lang="ru-RU" dirty="0">
                <a:latin typeface="Times New Roman" panose="02020603050405020304" pitchFamily="18" charset="0"/>
                <a:cs typeface="Times New Roman" panose="02020603050405020304" pitchFamily="18" charset="0"/>
              </a:rPr>
              <a:t>В силу действия положений пункта 1 статьи 8 ГК РФ гражданские права и обязанности возникают, в том числе из договоров или иных сделок, предусмотренных законом, из договоров и иных сделок, хотя и не предусмотренных законом, но не противоречащих ему, а также иных юридических фактов, указанных в данной статье ГК РФ. Таким образом, исполнение большинства обязательств, возникающих из договоров и иных юридических фактов, поименованных в ГК РФ, может быть произведено третьим лицом.</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даже при наличии обстоятельств, указанных в пунктах 1 и 2 статьи 313 ГК РФ, кредитор не обязан принимать исполнение, предложенное третьим лицом, если из закона, иных правовых актов, условий или существа обязательства вытекает обязанность должника исполнить обязательство лично (пункт 3 статьи 313 ГК РФ). </a:t>
            </a:r>
          </a:p>
          <a:p>
            <a:pPr indent="452938" algn="just">
              <a:spcBef>
                <a:spcPts val="0"/>
              </a:spcBef>
            </a:pPr>
            <a:r>
              <a:rPr lang="ru-RU" dirty="0">
                <a:latin typeface="Times New Roman" panose="02020603050405020304" pitchFamily="18" charset="0"/>
                <a:cs typeface="Times New Roman" panose="02020603050405020304" pitchFamily="18" charset="0"/>
              </a:rPr>
              <a:t>Обязанность личного исполнения обязательства может быть предусмотрена также условиями договора.</a:t>
            </a:r>
          </a:p>
          <a:p>
            <a:pPr indent="452938" algn="just">
              <a:spcBef>
                <a:spcPts val="0"/>
              </a:spcBef>
            </a:pPr>
            <a:r>
              <a:rPr lang="ru-RU" dirty="0">
                <a:latin typeface="Times New Roman" panose="02020603050405020304" pitchFamily="18" charset="0"/>
                <a:cs typeface="Times New Roman" panose="02020603050405020304" pitchFamily="18" charset="0"/>
              </a:rPr>
              <a:t>Согласно пункту 2 статьи 3 ГК РФ под законом следует понимать ГК РФ и принятые в соответствии с ним федеральные законы, регулирующие отношения, указанные в пунктах 1 и 2 статьи 2 ГК РФ. Под иными правовыми актами, исходя из пункта 6 статьи 3 ГК РФ, имеются в виду указы Президента РФ и постановления Правительства РФ, содержащие нормы гражданского права. Кроме того, в соответствии с пунктом 7 статьи 3 ГК РФ министерства и иные федеральные органы исполнительной власти могут издавать акты, содержащие нормы гражданского права, в случаях и в пределах, предусмотренных ГК РФ, другими законами и иными правовыми актами.</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федеральные законы, имеющие собственный предмет правового регулирования, не охватываемый иными федеральными законами, и принимаемые в соответствии с ними нормативные правовые акты (далее – регулирующее законодательство), также могут содержать нормы, устанавливающие отдельные платежи, которые отнесены Бюджетным кодексом РФ к неналоговым доходам бюджетов бюджетной системы РФ, и нормы, предусматривающие возможность уплаты таких платежей третьими лицами. </a:t>
            </a:r>
          </a:p>
          <a:p>
            <a:pPr indent="452938" algn="just">
              <a:spcBef>
                <a:spcPts val="0"/>
              </a:spcBef>
            </a:pPr>
            <a:r>
              <a:rPr lang="ru-RU" dirty="0">
                <a:latin typeface="Times New Roman" panose="02020603050405020304" pitchFamily="18" charset="0"/>
                <a:cs typeface="Times New Roman" panose="02020603050405020304" pitchFamily="18" charset="0"/>
              </a:rPr>
              <a:t>Таким образом, возможность исполнения обязательства третьим лицом (иным лицом) закреплена положениями НК РФ, ГК РФ и может предусматриваться другим регулирующим законодательством. </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по мнению Департамента, возврат излишне или ошибочно уплаченных сумм платежей, перечисленных в бюджеты бюджетной системы РФ третьими лицами, следует осуществлять в соответствии с пунктом 27 Порядка учета Федеральным казначейством поступлений в бюджетную систему РФ и их распределения между бюджетами бюджетной системы РФ, утвержденным приказом Минфина России от 18.12.2013 № 125н. </a:t>
            </a:r>
          </a:p>
          <a:p>
            <a:pPr indent="452938" algn="just">
              <a:spcBef>
                <a:spcPts val="0"/>
              </a:spcBef>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pPr marL="0" marR="0" lvl="0" indent="0" algn="r" defTabSz="857968" rtl="0" eaLnBrk="1" fontAlgn="base" latinLnBrk="0" hangingPunct="1">
              <a:lnSpc>
                <a:spcPct val="100000"/>
              </a:lnSpc>
              <a:spcBef>
                <a:spcPct val="0"/>
              </a:spcBef>
              <a:spcAft>
                <a:spcPct val="0"/>
              </a:spcAft>
              <a:buClrTx/>
              <a:buSzTx/>
              <a:buFontTx/>
              <a:buNone/>
              <a:tabLst/>
              <a:defRPr/>
            </a:pPr>
            <a:fld id="{54DF7488-F959-4354-8519-2DD858B41BD7}" type="slidenum">
              <a:rPr kumimoji="0" lang="ru-RU"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857968" rtl="0" eaLnBrk="1" fontAlgn="base" latinLnBrk="0" hangingPunct="1">
                <a:lnSpc>
                  <a:spcPct val="100000"/>
                </a:lnSpc>
                <a:spcBef>
                  <a:spcPct val="0"/>
                </a:spcBef>
                <a:spcAft>
                  <a:spcPct val="0"/>
                </a:spcAft>
                <a:buClrTx/>
                <a:buSzTx/>
                <a:buFontTx/>
                <a:buNone/>
                <a:tabLst/>
                <a:defRPr/>
              </a:pPr>
              <a:t>20</a:t>
            </a:fld>
            <a:endParaRPr kumimoji="0" lang="ru-RU"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756025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2950"/>
            <a:ext cx="5386388" cy="3730625"/>
          </a:xfrm>
        </p:spPr>
      </p:sp>
      <p:sp>
        <p:nvSpPr>
          <p:cNvPr id="3" name="Заметки 2"/>
          <p:cNvSpPr>
            <a:spLocks noGrp="1"/>
          </p:cNvSpPr>
          <p:nvPr>
            <p:ph type="body" idx="1"/>
          </p:nvPr>
        </p:nvSpPr>
        <p:spPr/>
        <p:txBody>
          <a:bodyPr/>
          <a:lstStyle/>
          <a:p>
            <a:pPr indent="452938" algn="just">
              <a:spcBef>
                <a:spcPts val="0"/>
              </a:spcBef>
            </a:pPr>
            <a:r>
              <a:rPr lang="ru-RU" dirty="0">
                <a:latin typeface="Times New Roman" panose="02020603050405020304" pitchFamily="18" charset="0"/>
                <a:cs typeface="Times New Roman" panose="02020603050405020304" pitchFamily="18" charset="0"/>
              </a:rPr>
              <a:t>Департамент доходов Министерства финансов РФ (далее – Департамент) в связи с поступающими обращениями главных администраторов доходов бюджетов бюджетной системы РФ по вопросам о правомерности принятия к учету платежей, уплаченных третьим лицом (иным лицом) за лицо, в обязанность которого входит уплата платежа, а также о порядке осуществления возврата такого платежа, в дополнение к письму Минфина России от 21.05.2018 № 23-01-06/34205 сообщает следующее.</a:t>
            </a:r>
          </a:p>
          <a:p>
            <a:pPr indent="452938" algn="just">
              <a:spcBef>
                <a:spcPts val="0"/>
              </a:spcBef>
            </a:pPr>
            <a:r>
              <a:rPr lang="ru-RU" dirty="0">
                <a:latin typeface="Times New Roman" panose="02020603050405020304" pitchFamily="18" charset="0"/>
                <a:cs typeface="Times New Roman" panose="02020603050405020304" pitchFamily="18" charset="0"/>
              </a:rPr>
              <a:t>Налоговым кодексом РФ (далее – НК РФ) установлена возможность уплаты за налогоплательщика иным лицом налогов, а также сборов, пеней, штрафов, страховых взносов, регулируемых НК РФ (пункты 1, 8, 9 статьи 45 НК РФ). </a:t>
            </a:r>
          </a:p>
          <a:p>
            <a:pPr indent="452938" algn="just">
              <a:spcBef>
                <a:spcPts val="0"/>
              </a:spcBef>
            </a:pPr>
            <a:r>
              <a:rPr lang="ru-RU" dirty="0">
                <a:latin typeface="Times New Roman" panose="02020603050405020304" pitchFamily="18" charset="0"/>
                <a:cs typeface="Times New Roman" panose="02020603050405020304" pitchFamily="18" charset="0"/>
              </a:rPr>
              <a:t>Возврат налогоплательщику (плательщику) излишне уплаченных или излишне взысканных сумм налога, сбора, страховых взносов, пеней и штрафа осуществляется в порядке, установленном НК РФ.</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Правилами указания информации в реквизитах распоряжений о переводе денежных средств в уплату платежей в бюджетную систему РФ, утвержденными приказом Минфина России от 12.11.2013 № 107н (далее – Правила 107н), установлена возможность указания в распоряжении о переводе денежных средств в уплату платежей в бюджетную систему РФ как реквизитов плательщика, чья обязанность исполняется, так и реквизитов плательщика – третьего лица, осуществляющего платеж за плательщика налогов, сборов, страховых взносов и иных платежей в бюджетную систему РФ, по платежам, администрируемым налоговыми органами и таможенными органами. </a:t>
            </a:r>
          </a:p>
          <a:p>
            <a:pPr indent="452938" algn="just">
              <a:spcBef>
                <a:spcPts val="0"/>
              </a:spcBef>
            </a:pPr>
            <a:r>
              <a:rPr lang="ru-RU" dirty="0">
                <a:latin typeface="Times New Roman" panose="02020603050405020304" pitchFamily="18" charset="0"/>
                <a:cs typeface="Times New Roman" panose="02020603050405020304" pitchFamily="18" charset="0"/>
              </a:rPr>
              <a:t>Действующее гражданское законодательство также, в отдельных случаях, предусматривает правовую конструкцию исполнения обязательства третьим лицом. </a:t>
            </a:r>
          </a:p>
          <a:p>
            <a:pPr indent="452938" algn="just">
              <a:spcBef>
                <a:spcPts val="0"/>
              </a:spcBef>
            </a:pPr>
            <a:r>
              <a:rPr lang="ru-RU" dirty="0">
                <a:latin typeface="Times New Roman" panose="02020603050405020304" pitchFamily="18" charset="0"/>
                <a:cs typeface="Times New Roman" panose="02020603050405020304" pitchFamily="18" charset="0"/>
              </a:rPr>
              <a:t>Нормы гражданского законодательства регулируют отношения, указанные в пунктах 1 и 2 статьи 2 Гражданского кодекса РФ                       (далее – ГК РФ). К имущественным отношениям, основанным на административном или ином властном подчинении одной стороны другой, в том числе к налоговым и другим финансовым и административным отношениям, гражданское законодательство не применяется, если иное не предусмотрено законодательством (пункт 3 статьи 2 ГК РФ).</a:t>
            </a:r>
          </a:p>
          <a:p>
            <a:pPr indent="452938" algn="just">
              <a:spcBef>
                <a:spcPts val="0"/>
              </a:spcBef>
            </a:pPr>
            <a:r>
              <a:rPr lang="ru-RU" dirty="0">
                <a:latin typeface="Times New Roman" panose="02020603050405020304" pitchFamily="18" charset="0"/>
                <a:cs typeface="Times New Roman" panose="02020603050405020304" pitchFamily="18" charset="0"/>
              </a:rPr>
              <a:t>В соответствии с пунктами 1 и 2 статьи 313 ГК РФ, кредитор обязан принять исполнение, предложенное за должника третьим лицом, если исполнение обязательства возложено должником на указанное третье лицо. Если должник не возлагал исполнение обязательства на третье лицо, кредитор обязан принять исполнение, предложенное за должника таким третьим лицом, в случаях, предусмотренных пунктом 2 статьи 313 ГК РФ.</a:t>
            </a:r>
          </a:p>
          <a:p>
            <a:pPr indent="452938" algn="just">
              <a:spcBef>
                <a:spcPts val="0"/>
              </a:spcBef>
            </a:pPr>
            <a:r>
              <a:rPr lang="ru-RU" dirty="0">
                <a:latin typeface="Times New Roman" panose="02020603050405020304" pitchFamily="18" charset="0"/>
                <a:cs typeface="Times New Roman" panose="02020603050405020304" pitchFamily="18" charset="0"/>
              </a:rPr>
              <a:t>В силу действия положений пункта 1 статьи 8 ГК РФ гражданские права и обязанности возникают, в том числе из договоров или иных сделок, предусмотренных законом, из договоров и иных сделок, хотя и не предусмотренных законом, но не противоречащих ему, а также иных юридических фактов, указанных в данной статье ГК РФ. Таким образом, исполнение большинства обязательств, возникающих из договоров и иных юридических фактов, поименованных в ГК РФ, может быть произведено третьим лицом.</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даже при наличии обстоятельств, указанных в пунктах 1 и 2 статьи 313 ГК РФ, кредитор не обязан принимать исполнение, предложенное третьим лицом, если из закона, иных правовых актов, условий или существа обязательства вытекает обязанность должника исполнить обязательство лично (пункт 3 статьи 313 ГК РФ). </a:t>
            </a:r>
          </a:p>
          <a:p>
            <a:pPr indent="452938" algn="just">
              <a:spcBef>
                <a:spcPts val="0"/>
              </a:spcBef>
            </a:pPr>
            <a:r>
              <a:rPr lang="ru-RU" dirty="0">
                <a:latin typeface="Times New Roman" panose="02020603050405020304" pitchFamily="18" charset="0"/>
                <a:cs typeface="Times New Roman" panose="02020603050405020304" pitchFamily="18" charset="0"/>
              </a:rPr>
              <a:t>Обязанность личного исполнения обязательства может быть предусмотрена также условиями договора.</a:t>
            </a:r>
          </a:p>
          <a:p>
            <a:pPr indent="452938" algn="just">
              <a:spcBef>
                <a:spcPts val="0"/>
              </a:spcBef>
            </a:pPr>
            <a:r>
              <a:rPr lang="ru-RU" dirty="0">
                <a:latin typeface="Times New Roman" panose="02020603050405020304" pitchFamily="18" charset="0"/>
                <a:cs typeface="Times New Roman" panose="02020603050405020304" pitchFamily="18" charset="0"/>
              </a:rPr>
              <a:t>Согласно пункту 2 статьи 3 ГК РФ под законом следует понимать ГК РФ и принятые в соответствии с ним федеральные законы, регулирующие отношения, указанные в пунктах 1 и 2 статьи 2 ГК РФ. Под иными правовыми актами, исходя из пункта 6 статьи 3 ГК РФ, имеются в виду указы Президента РФ и постановления Правительства РФ, содержащие нормы гражданского права. Кроме того, в соответствии с пунктом 7 статьи 3 ГК РФ министерства и иные федеральные органы исполнительной власти могут издавать акты, содержащие нормы гражданского права, в случаях и в пределах, предусмотренных ГК РФ, другими законами и иными правовыми актами.</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федеральные законы, имеющие собственный предмет правового регулирования, не охватываемый иными федеральными законами, и принимаемые в соответствии с ними нормативные правовые акты (далее – регулирующее законодательство), также могут содержать нормы, устанавливающие отдельные платежи, которые отнесены Бюджетным кодексом РФ к неналоговым доходам бюджетов бюджетной системы РФ, и нормы, предусматривающие возможность уплаты таких платежей третьими лицами. </a:t>
            </a:r>
          </a:p>
          <a:p>
            <a:pPr indent="452938" algn="just">
              <a:spcBef>
                <a:spcPts val="0"/>
              </a:spcBef>
            </a:pPr>
            <a:r>
              <a:rPr lang="ru-RU" dirty="0">
                <a:latin typeface="Times New Roman" panose="02020603050405020304" pitchFamily="18" charset="0"/>
                <a:cs typeface="Times New Roman" panose="02020603050405020304" pitchFamily="18" charset="0"/>
              </a:rPr>
              <a:t>Таким образом, возможность исполнения обязательства третьим лицом (иным лицом) закреплена положениями НК РФ, ГК РФ и может предусматриваться другим регулирующим законодательством. </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по мнению Департамента, возврат излишне или ошибочно уплаченных сумм платежей, перечисленных в бюджеты бюджетной системы РФ третьими лицами, следует осуществлять в соответствии с пунктом 27 Порядка учета Федеральным казначейством поступлений в бюджетную систему РФ и их распределения между бюджетами бюджетной системы РФ, утвержденным приказом Минфина России от 18.12.2013 № 125н. </a:t>
            </a:r>
          </a:p>
          <a:p>
            <a:pPr indent="452938" algn="just">
              <a:spcBef>
                <a:spcPts val="0"/>
              </a:spcBef>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pPr marL="0" marR="0" lvl="0" indent="0" algn="r" defTabSz="857968" rtl="0" eaLnBrk="1" fontAlgn="base" latinLnBrk="0" hangingPunct="1">
              <a:lnSpc>
                <a:spcPct val="100000"/>
              </a:lnSpc>
              <a:spcBef>
                <a:spcPct val="0"/>
              </a:spcBef>
              <a:spcAft>
                <a:spcPct val="0"/>
              </a:spcAft>
              <a:buClrTx/>
              <a:buSzTx/>
              <a:buFontTx/>
              <a:buNone/>
              <a:tabLst/>
              <a:defRPr/>
            </a:pPr>
            <a:fld id="{54DF7488-F959-4354-8519-2DD858B41BD7}" type="slidenum">
              <a:rPr kumimoji="0" lang="ru-RU"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857968" rtl="0" eaLnBrk="1" fontAlgn="base" latinLnBrk="0" hangingPunct="1">
                <a:lnSpc>
                  <a:spcPct val="100000"/>
                </a:lnSpc>
                <a:spcBef>
                  <a:spcPct val="0"/>
                </a:spcBef>
                <a:spcAft>
                  <a:spcPct val="0"/>
                </a:spcAft>
                <a:buClrTx/>
                <a:buSzTx/>
                <a:buFontTx/>
                <a:buNone/>
                <a:tabLst/>
                <a:defRPr/>
              </a:pPr>
              <a:t>21</a:t>
            </a:fld>
            <a:endParaRPr kumimoji="0" lang="ru-RU"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960296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22</a:t>
            </a:fld>
            <a:endParaRPr lang="ru-RU">
              <a:solidFill>
                <a:prstClr val="black"/>
              </a:solidFill>
            </a:endParaRPr>
          </a:p>
        </p:txBody>
      </p:sp>
    </p:spTree>
    <p:extLst>
      <p:ext uri="{BB962C8B-B14F-4D97-AF65-F5344CB8AC3E}">
        <p14:creationId xmlns:p14="http://schemas.microsoft.com/office/powerpoint/2010/main" val="3109313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98500" y="747713"/>
            <a:ext cx="5426075" cy="3757612"/>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23</a:t>
            </a:fld>
            <a:endParaRPr lang="ru-RU" dirty="0"/>
          </a:p>
        </p:txBody>
      </p:sp>
    </p:spTree>
    <p:extLst>
      <p:ext uri="{BB962C8B-B14F-4D97-AF65-F5344CB8AC3E}">
        <p14:creationId xmlns:p14="http://schemas.microsoft.com/office/powerpoint/2010/main" val="226150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88981F-6AAF-46F8-B4B3-8B7354F93985}" type="slidenum">
              <a:rPr lang="ru-RU" smtClean="0"/>
              <a:t>2</a:t>
            </a:fld>
            <a:endParaRPr lang="ru-RU"/>
          </a:p>
        </p:txBody>
      </p:sp>
    </p:spTree>
    <p:extLst>
      <p:ext uri="{BB962C8B-B14F-4D97-AF65-F5344CB8AC3E}">
        <p14:creationId xmlns:p14="http://schemas.microsoft.com/office/powerpoint/2010/main" val="335554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581025" y="757238"/>
            <a:ext cx="5481638" cy="3795712"/>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57906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96913" y="744538"/>
            <a:ext cx="5429250" cy="3760787"/>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948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6</a:t>
            </a:fld>
            <a:endParaRPr lang="ru-RU"/>
          </a:p>
        </p:txBody>
      </p:sp>
    </p:spTree>
    <p:extLst>
      <p:ext uri="{BB962C8B-B14F-4D97-AF65-F5344CB8AC3E}">
        <p14:creationId xmlns:p14="http://schemas.microsoft.com/office/powerpoint/2010/main" val="994093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8</a:t>
            </a:fld>
            <a:endParaRPr lang="ru-RU">
              <a:solidFill>
                <a:prstClr val="black"/>
              </a:solidFill>
            </a:endParaRPr>
          </a:p>
        </p:txBody>
      </p:sp>
    </p:spTree>
    <p:extLst>
      <p:ext uri="{BB962C8B-B14F-4D97-AF65-F5344CB8AC3E}">
        <p14:creationId xmlns:p14="http://schemas.microsoft.com/office/powerpoint/2010/main" val="239972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9</a:t>
            </a:fld>
            <a:endParaRPr lang="ru-RU">
              <a:solidFill>
                <a:prstClr val="black"/>
              </a:solidFill>
            </a:endParaRPr>
          </a:p>
        </p:txBody>
      </p:sp>
    </p:spTree>
    <p:extLst>
      <p:ext uri="{BB962C8B-B14F-4D97-AF65-F5344CB8AC3E}">
        <p14:creationId xmlns:p14="http://schemas.microsoft.com/office/powerpoint/2010/main" val="673262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10</a:t>
            </a:fld>
            <a:endParaRPr lang="ru-RU">
              <a:solidFill>
                <a:prstClr val="black"/>
              </a:solidFill>
            </a:endParaRPr>
          </a:p>
        </p:txBody>
      </p:sp>
    </p:spTree>
    <p:extLst>
      <p:ext uri="{BB962C8B-B14F-4D97-AF65-F5344CB8AC3E}">
        <p14:creationId xmlns:p14="http://schemas.microsoft.com/office/powerpoint/2010/main" val="169084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13</a:t>
            </a:fld>
            <a:endParaRPr lang="ru-RU" dirty="0"/>
          </a:p>
        </p:txBody>
      </p:sp>
    </p:spTree>
    <p:extLst>
      <p:ext uri="{BB962C8B-B14F-4D97-AF65-F5344CB8AC3E}">
        <p14:creationId xmlns:p14="http://schemas.microsoft.com/office/powerpoint/2010/main" val="900340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Сравнение">
    <p:bg>
      <p:bgPr>
        <a:solidFill>
          <a:srgbClr val="EDEDE3"/>
        </a:solidFill>
        <a:effectLst/>
      </p:bgPr>
    </p:bg>
    <p:spTree>
      <p:nvGrpSpPr>
        <p:cNvPr id="1" name=""/>
        <p:cNvGrpSpPr/>
        <p:nvPr/>
      </p:nvGrpSpPr>
      <p:grpSpPr>
        <a:xfrm>
          <a:off x="0" y="0"/>
          <a:ext cx="0" cy="0"/>
          <a:chOff x="0" y="0"/>
          <a:chExt cx="0" cy="0"/>
        </a:xfrm>
      </p:grpSpPr>
      <p:sp>
        <p:nvSpPr>
          <p:cNvPr id="7" name="Прямоугольник 6"/>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pic>
        <p:nvPicPr>
          <p:cNvPr id="20"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68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2972" y="27305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21551110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9441769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40039515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45"/>
            <a:ext cx="22288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74645"/>
            <a:ext cx="652145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4250245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Сравнение">
    <p:spTree>
      <p:nvGrpSpPr>
        <p:cNvPr id="1" name=""/>
        <p:cNvGrpSpPr/>
        <p:nvPr/>
      </p:nvGrpSpPr>
      <p:grpSpPr>
        <a:xfrm>
          <a:off x="0" y="0"/>
          <a:ext cx="0" cy="0"/>
          <a:chOff x="0" y="0"/>
          <a:chExt cx="0" cy="0"/>
        </a:xfrm>
      </p:grpSpPr>
      <p:sp>
        <p:nvSpPr>
          <p:cNvPr id="7" name="Прямоугольник 6"/>
          <p:cNvSpPr/>
          <p:nvPr/>
        </p:nvSpPr>
        <p:spPr>
          <a:xfrm>
            <a:off x="586455" y="9"/>
            <a:ext cx="502179"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842368" y="-1585"/>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797654" y="-1585"/>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777087" y="-1585"/>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9725422" y="-1585"/>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p:nvGrpSpPr>
        <p:grpSpPr>
          <a:xfrm>
            <a:off x="9615425" y="-785"/>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p:nvSpPr>
        <p:spPr>
          <a:xfrm>
            <a:off x="586455" y="9"/>
            <a:ext cx="502179"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p:ph type="sldNum" sz="quarter" idx="11"/>
          </p:nvPr>
        </p:nvSpPr>
        <p:spPr/>
        <p:txBody>
          <a:bodyPr rtlCol="0"/>
          <a:lstStyle>
            <a:lvl1pPr>
              <a:defRPr>
                <a:latin typeface="+mn-lt"/>
              </a:defRPr>
            </a:lvl1pPr>
          </a:lstStyle>
          <a:p>
            <a:pPr>
              <a:defRPr/>
            </a:pPr>
            <a:fld id="{7C948A7D-6C52-4157-BEA1-1B3B6891AEA4}" type="slidenum">
              <a:rPr lang="ru-RU">
                <a:solidFill>
                  <a:prstClr val="black">
                    <a:tint val="75000"/>
                  </a:prstClr>
                </a:solidFill>
              </a:rPr>
              <a:pPr>
                <a:defRPr/>
              </a:pPr>
              <a:t>‹#›</a:t>
            </a:fld>
            <a:endParaRPr lang="ru-RU" dirty="0">
              <a:solidFill>
                <a:prstClr val="black">
                  <a:tint val="75000"/>
                </a:prstClr>
              </a:solidFill>
            </a:endParaRPr>
          </a:p>
        </p:txBody>
      </p:sp>
      <p:pic>
        <p:nvPicPr>
          <p:cNvPr id="20" name="Рисунок 2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Прямоугольник 21"/>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23" name="Прямоугольник 11"/>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25"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grpSp>
        <p:nvGrpSpPr>
          <p:cNvPr id="26" name="Group 23"/>
          <p:cNvGrpSpPr/>
          <p:nvPr userDrawn="1"/>
        </p:nvGrpSpPr>
        <p:grpSpPr>
          <a:xfrm>
            <a:off x="9615358" y="-787"/>
            <a:ext cx="103189" cy="333443"/>
            <a:chOff x="8875715" y="-787"/>
            <a:chExt cx="95251" cy="295141"/>
          </a:xfrm>
        </p:grpSpPr>
        <p:sp>
          <p:nvSpPr>
            <p:cNvPr id="27" name="Прямоугольник 26"/>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8" name="Прямоугольник 27"/>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9" name="Прямоугольник 28"/>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30" name="Прямоугольник 27"/>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31"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32" name="Номер слайда 26"/>
          <p:cNvSpPr>
            <a:spLocks noGrp="1"/>
          </p:cNvSpPr>
          <p:nvPr>
            <p:ph type="sldNum" sz="quarter" idx="11"/>
          </p:nvPr>
        </p:nvSpPr>
        <p:spPr>
          <a:xfrm>
            <a:off x="8855075" y="1588"/>
            <a:ext cx="825500" cy="366712"/>
          </a:xfrm>
        </p:spPr>
        <p:txBody>
          <a:bodyPr rtlCol="0"/>
          <a:lstStyle>
            <a:lvl1pPr>
              <a:defRPr>
                <a:latin typeface="+mn-lt"/>
              </a:defRPr>
            </a:lvl1pPr>
          </a:lstStyle>
          <a:p>
            <a:pPr>
              <a:defRPr/>
            </a:pPr>
            <a:fld id="{7C948A7D-6C52-4157-BEA1-1B3B6891AEA4}" type="slidenum">
              <a:rPr lang="ru-RU" smtClean="0"/>
              <a:pPr>
                <a:defRPr/>
              </a:pPr>
              <a:t>‹#›</a:t>
            </a:fld>
            <a:endParaRPr lang="ru-RU" dirty="0"/>
          </a:p>
        </p:txBody>
      </p:sp>
      <p:pic>
        <p:nvPicPr>
          <p:cNvPr id="33"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029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1_Сравнение">
    <p:bg>
      <p:bgPr>
        <a:solidFill>
          <a:srgbClr val="EDEDE3"/>
        </a:solidFill>
        <a:effectLst/>
      </p:bgPr>
    </p:bg>
    <p:spTree>
      <p:nvGrpSpPr>
        <p:cNvPr id="1" name=""/>
        <p:cNvGrpSpPr/>
        <p:nvPr/>
      </p:nvGrpSpPr>
      <p:grpSpPr>
        <a:xfrm>
          <a:off x="0" y="0"/>
          <a:ext cx="0" cy="0"/>
          <a:chOff x="0" y="0"/>
          <a:chExt cx="0" cy="0"/>
        </a:xfrm>
      </p:grpSpPr>
      <p:sp>
        <p:nvSpPr>
          <p:cNvPr id="7" name="Прямоугольник 6"/>
          <p:cNvSpPr/>
          <p:nvPr/>
        </p:nvSpPr>
        <p:spPr>
          <a:xfrm>
            <a:off x="586455" y="9"/>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5"/>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5"/>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87" y="-1585"/>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5"/>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p:nvGrpSpPr>
        <p:grpSpPr>
          <a:xfrm>
            <a:off x="9615425" y="-785"/>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p:nvSpPr>
        <p:spPr>
          <a:xfrm>
            <a:off x="586455" y="9"/>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p:ph type="sldNum" sz="quarter" idx="11"/>
          </p:nvPr>
        </p:nvSpPr>
        <p:spPr/>
        <p:txBody>
          <a:bodyPr rtlCol="0"/>
          <a:lstStyle>
            <a:lvl1pPr>
              <a:defRPr>
                <a:latin typeface="+mn-lt"/>
              </a:defRPr>
            </a:lvl1pPr>
          </a:lstStyle>
          <a:p>
            <a:pPr>
              <a:defRPr/>
            </a:pPr>
            <a:fld id="{FDCA8C7D-5002-44B9-BE1C-CBCC48AE0C32}" type="slidenum">
              <a:rPr lang="ru-RU" smtClean="0"/>
              <a:pPr>
                <a:defRPr/>
              </a:pPr>
              <a:t>‹#›</a:t>
            </a:fld>
            <a:endParaRPr lang="ru-RU" dirty="0"/>
          </a:p>
        </p:txBody>
      </p:sp>
      <p:pic>
        <p:nvPicPr>
          <p:cNvPr id="25" name="Picture 11" descr="MF_emblema [Converted]"/>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66820" y="19050"/>
            <a:ext cx="419629"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8072773" y="6356350"/>
            <a:ext cx="1542653" cy="234950"/>
          </a:xfrm>
        </p:spPr>
        <p:txBody>
          <a:bodyPr/>
          <a:lstStyle/>
          <a:p>
            <a:pPr>
              <a:defRPr/>
            </a:pPr>
            <a:endParaRPr lang="ru-RU" dirty="0">
              <a:solidFill>
                <a:srgbClr val="438086"/>
              </a:solidFill>
            </a:endParaRPr>
          </a:p>
        </p:txBody>
      </p:sp>
    </p:spTree>
    <p:extLst>
      <p:ext uri="{BB962C8B-B14F-4D97-AF65-F5344CB8AC3E}">
        <p14:creationId xmlns:p14="http://schemas.microsoft.com/office/powerpoint/2010/main" val="414667928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Обложка">
    <p:bg>
      <p:bgPr>
        <a:solidFill>
          <a:srgbClr val="EDEDE3"/>
        </a:solidFill>
        <a:effectLst/>
      </p:bgPr>
    </p:bg>
    <p:spTree>
      <p:nvGrpSpPr>
        <p:cNvPr id="1" name=""/>
        <p:cNvGrpSpPr/>
        <p:nvPr/>
      </p:nvGrpSpPr>
      <p:grpSpPr>
        <a:xfrm>
          <a:off x="0" y="0"/>
          <a:ext cx="0" cy="0"/>
          <a:chOff x="0" y="0"/>
          <a:chExt cx="0" cy="0"/>
        </a:xfrm>
      </p:grpSpPr>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Tree>
    <p:extLst>
      <p:ext uri="{BB962C8B-B14F-4D97-AF65-F5344CB8AC3E}">
        <p14:creationId xmlns:p14="http://schemas.microsoft.com/office/powerpoint/2010/main" val="259014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Обложка">
    <p:bg>
      <p:bgPr>
        <a:solidFill>
          <a:srgbClr val="EDEDE3"/>
        </a:solidFill>
        <a:effectLst/>
      </p:bgPr>
    </p:bg>
    <p:spTree>
      <p:nvGrpSpPr>
        <p:cNvPr id="1" name=""/>
        <p:cNvGrpSpPr/>
        <p:nvPr/>
      </p:nvGrpSpPr>
      <p:grpSpPr>
        <a:xfrm>
          <a:off x="0" y="0"/>
          <a:ext cx="0" cy="0"/>
          <a:chOff x="0" y="0"/>
          <a:chExt cx="0" cy="0"/>
        </a:xfrm>
      </p:grpSpPr>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Tree>
    <p:extLst>
      <p:ext uri="{BB962C8B-B14F-4D97-AF65-F5344CB8AC3E}">
        <p14:creationId xmlns:p14="http://schemas.microsoft.com/office/powerpoint/2010/main" val="50787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548"/>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58504438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167196964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7023"/>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6136710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5679144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ru-RU" dirty="0">
              <a:solidFill>
                <a:srgbClr val="438086"/>
              </a:solidFill>
            </a:endParaRPr>
          </a:p>
        </p:txBody>
      </p:sp>
      <p:sp>
        <p:nvSpPr>
          <p:cNvPr id="8" name="Нижний колонтитул 7"/>
          <p:cNvSpPr>
            <a:spLocks noGrp="1"/>
          </p:cNvSpPr>
          <p:nvPr>
            <p:ph type="ftr" sz="quarter" idx="11"/>
          </p:nvPr>
        </p:nvSpPr>
        <p:spPr/>
        <p:txBody>
          <a:bodyPr/>
          <a:lstStyle/>
          <a:p>
            <a:pPr>
              <a:defRPr/>
            </a:pPr>
            <a:endParaRPr lang="ru-RU">
              <a:solidFill>
                <a:srgbClr val="438086"/>
              </a:solidFill>
            </a:endParaRPr>
          </a:p>
        </p:txBody>
      </p:sp>
      <p:sp>
        <p:nvSpPr>
          <p:cNvPr id="9" name="Номер слайда 8"/>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89519189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ru-RU" dirty="0">
              <a:solidFill>
                <a:srgbClr val="438086"/>
              </a:solidFill>
            </a:endParaRPr>
          </a:p>
        </p:txBody>
      </p:sp>
      <p:sp>
        <p:nvSpPr>
          <p:cNvPr id="4" name="Нижний колонтитул 3"/>
          <p:cNvSpPr>
            <a:spLocks noGrp="1"/>
          </p:cNvSpPr>
          <p:nvPr>
            <p:ph type="ftr" sz="quarter" idx="11"/>
          </p:nvPr>
        </p:nvSpPr>
        <p:spPr/>
        <p:txBody>
          <a:bodyPr/>
          <a:lstStyle/>
          <a:p>
            <a:pPr>
              <a:defRPr/>
            </a:pPr>
            <a:endParaRPr lang="ru-RU">
              <a:solidFill>
                <a:srgbClr val="438086"/>
              </a:solidFill>
            </a:endParaRPr>
          </a:p>
        </p:txBody>
      </p:sp>
      <p:sp>
        <p:nvSpPr>
          <p:cNvPr id="5" name="Номер слайда 4"/>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5411481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dirty="0">
              <a:solidFill>
                <a:srgbClr val="438086"/>
              </a:solidFill>
            </a:endParaRPr>
          </a:p>
        </p:txBody>
      </p:sp>
      <p:sp>
        <p:nvSpPr>
          <p:cNvPr id="3" name="Нижний колонтитул 2"/>
          <p:cNvSpPr>
            <a:spLocks noGrp="1"/>
          </p:cNvSpPr>
          <p:nvPr>
            <p:ph type="ftr" sz="quarter" idx="11"/>
          </p:nvPr>
        </p:nvSpPr>
        <p:spPr/>
        <p:txBody>
          <a:bodyPr/>
          <a:lstStyle/>
          <a:p>
            <a:pPr>
              <a:defRPr/>
            </a:pPr>
            <a:endParaRPr lang="ru-RU">
              <a:solidFill>
                <a:srgbClr val="438086"/>
              </a:solidFill>
            </a:endParaRPr>
          </a:p>
        </p:txBody>
      </p:sp>
      <p:sp>
        <p:nvSpPr>
          <p:cNvPr id="4" name="Номер слайда 3"/>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75353299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95300" y="11430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endParaRPr lang="en-US"/>
          </a:p>
        </p:txBody>
      </p:sp>
      <p:sp>
        <p:nvSpPr>
          <p:cNvPr id="1027" name="Текст 12"/>
          <p:cNvSpPr>
            <a:spLocks noGrp="1"/>
          </p:cNvSpPr>
          <p:nvPr>
            <p:ph type="body" idx="1"/>
          </p:nvPr>
        </p:nvSpPr>
        <p:spPr bwMode="auto">
          <a:xfrm>
            <a:off x="495300" y="2249488"/>
            <a:ext cx="89154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3" name="Дата 2"/>
          <p:cNvSpPr>
            <a:spLocks noGrp="1"/>
          </p:cNvSpPr>
          <p:nvPr>
            <p:ph type="dt" sz="half" idx="2"/>
          </p:nvPr>
        </p:nvSpPr>
        <p:spPr>
          <a:xfrm>
            <a:off x="7132638" y="612775"/>
            <a:ext cx="1038225"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latin typeface="Arial" pitchFamily="34" charset="0"/>
                <a:cs typeface="+mn-cs"/>
              </a:defRPr>
            </a:lvl1pPr>
          </a:lstStyle>
          <a:p>
            <a:pPr>
              <a:defRPr/>
            </a:pPr>
            <a:endParaRPr lang="ru-RU" dirty="0">
              <a:solidFill>
                <a:srgbClr val="438086"/>
              </a:solidFill>
            </a:endParaRPr>
          </a:p>
        </p:txBody>
      </p:sp>
      <p:sp>
        <p:nvSpPr>
          <p:cNvPr id="14" name="Нижний колонтитул 3"/>
          <p:cNvSpPr>
            <a:spLocks noGrp="1"/>
          </p:cNvSpPr>
          <p:nvPr>
            <p:ph type="ftr" sz="quarter" idx="3"/>
          </p:nvPr>
        </p:nvSpPr>
        <p:spPr>
          <a:xfrm>
            <a:off x="5695950" y="612775"/>
            <a:ext cx="1436688" cy="457200"/>
          </a:xfrm>
          <a:prstGeom prst="rect">
            <a:avLst/>
          </a:prstGeom>
        </p:spPr>
        <p:txBody>
          <a:bodyPr vert="horz" wrap="square" lIns="91440" tIns="45720" rIns="91440" bIns="45720" numCol="1" anchor="t" anchorCtr="0" compatLnSpc="1">
            <a:prstTxWarp prst="textNoShape">
              <a:avLst/>
            </a:prstTxWarp>
          </a:bodyPr>
          <a:lstStyle>
            <a:lvl1pPr algn="r">
              <a:defRPr sz="800" dirty="0">
                <a:solidFill>
                  <a:schemeClr val="accent2"/>
                </a:solidFill>
                <a:latin typeface="Arial" charset="0"/>
                <a:cs typeface="+mn-cs"/>
              </a:defRPr>
            </a:lvl1pPr>
          </a:lstStyle>
          <a:p>
            <a:pPr>
              <a:defRPr/>
            </a:pPr>
            <a:endParaRPr lang="ru-RU">
              <a:solidFill>
                <a:srgbClr val="438086"/>
              </a:solidFill>
            </a:endParaRPr>
          </a:p>
        </p:txBody>
      </p:sp>
      <p:sp>
        <p:nvSpPr>
          <p:cNvPr id="15" name="Номер слайда 4"/>
          <p:cNvSpPr>
            <a:spLocks noGrp="1"/>
          </p:cNvSpPr>
          <p:nvPr>
            <p:ph type="sldNum" sz="quarter" idx="4"/>
          </p:nvPr>
        </p:nvSpPr>
        <p:spPr>
          <a:xfrm>
            <a:off x="8855075" y="1588"/>
            <a:ext cx="825500" cy="366712"/>
          </a:xfrm>
          <a:prstGeom prst="rect">
            <a:avLst/>
          </a:prstGeom>
        </p:spPr>
        <p:txBody>
          <a:bodyPr vert="horz" anchor="b"/>
          <a:lstStyle>
            <a:lvl1pPr algn="r">
              <a:defRPr>
                <a:solidFill>
                  <a:srgbClr val="FFFFFF"/>
                </a:solidFill>
                <a:latin typeface="+mn-lt"/>
                <a:cs typeface="+mn-cs"/>
              </a:defRPr>
            </a:lvl1pPr>
          </a:lstStyle>
          <a:p>
            <a:pPr>
              <a:defRPr/>
            </a:pPr>
            <a:fld id="{FDCA8C7D-5002-44B9-BE1C-CBCC48AE0C32}" type="slidenum">
              <a:rPr lang="ru-RU"/>
              <a:pPr>
                <a:defRPr/>
              </a:pPr>
              <a:t>‹#›</a:t>
            </a:fld>
            <a:endParaRPr lang="ru-RU" dirty="0"/>
          </a:p>
        </p:txBody>
      </p:sp>
      <p:sp>
        <p:nvSpPr>
          <p:cNvPr id="17" name="Прямоугольник 16"/>
          <p:cNvSpPr/>
          <p:nvPr userDrawn="1"/>
        </p:nvSpPr>
        <p:spPr>
          <a:xfrm>
            <a:off x="585788" y="0"/>
            <a:ext cx="503237"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032" name="Прямоугольник 17"/>
          <p:cNvSpPr>
            <a:spLocks noChangeArrowheads="1"/>
          </p:cNvSpPr>
          <p:nvPr userDrawn="1"/>
        </p:nvSpPr>
        <p:spPr bwMode="auto">
          <a:xfrm>
            <a:off x="1044575" y="-20638"/>
            <a:ext cx="25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034" name="TextBox 13"/>
          <p:cNvSpPr txBox="1">
            <a:spLocks noChangeArrowheads="1"/>
          </p:cNvSpPr>
          <p:nvPr userDrawn="1"/>
        </p:nvSpPr>
        <p:spPr bwMode="auto">
          <a:xfrm>
            <a:off x="839788"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1316505931"/>
      </p:ext>
    </p:extLst>
  </p:cSld>
  <p:clrMap bg1="lt1" tx1="dk1" bg2="lt2" tx2="dk2" accent1="accent1" accent2="accent2" accent3="accent3" accent4="accent4" accent5="accent5" accent6="accent6" hlink="hlink" folHlink="folHlink"/>
  <p:sldLayoutIdLst>
    <p:sldLayoutId id="2147485379" r:id="rId1"/>
    <p:sldLayoutId id="2147485380" r:id="rId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47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dirty="0">
              <a:solidFill>
                <a:srgbClr val="438086"/>
              </a:solidFill>
            </a:endParaRPr>
          </a:p>
        </p:txBody>
      </p:sp>
      <p:sp>
        <p:nvSpPr>
          <p:cNvPr id="5" name="Нижний колонтитул 4"/>
          <p:cNvSpPr>
            <a:spLocks noGrp="1"/>
          </p:cNvSpPr>
          <p:nvPr>
            <p:ph type="ftr" sz="quarter" idx="3"/>
          </p:nvPr>
        </p:nvSpPr>
        <p:spPr>
          <a:xfrm>
            <a:off x="3384550" y="635647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solidFill>
                <a:srgbClr val="438086"/>
              </a:solidFill>
            </a:endParaRPr>
          </a:p>
        </p:txBody>
      </p:sp>
      <p:sp>
        <p:nvSpPr>
          <p:cNvPr id="6" name="Номер слайда 5"/>
          <p:cNvSpPr>
            <a:spLocks noGrp="1"/>
          </p:cNvSpPr>
          <p:nvPr>
            <p:ph type="sldNum" sz="quarter" idx="4"/>
          </p:nvPr>
        </p:nvSpPr>
        <p:spPr>
          <a:xfrm>
            <a:off x="7099300" y="635647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DCA8C7D-5002-44B9-BE1C-CBCC48AE0C32}" type="slidenum">
              <a:rPr lang="ru-RU" smtClean="0"/>
              <a:pPr>
                <a:defRPr/>
              </a:pPr>
              <a:t>‹#›</a:t>
            </a:fld>
            <a:endParaRPr lang="ru-RU" dirty="0"/>
          </a:p>
        </p:txBody>
      </p:sp>
      <p:sp>
        <p:nvSpPr>
          <p:cNvPr id="7" name="Прямоугольник 6"/>
          <p:cNvSpPr/>
          <p:nvPr userDrawn="1"/>
        </p:nvSpPr>
        <p:spPr>
          <a:xfrm>
            <a:off x="585788" y="0"/>
            <a:ext cx="503237"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7"/>
          <p:cNvSpPr>
            <a:spLocks noChangeArrowheads="1"/>
          </p:cNvSpPr>
          <p:nvPr userDrawn="1"/>
        </p:nvSpPr>
        <p:spPr bwMode="auto">
          <a:xfrm>
            <a:off x="1044575" y="-20638"/>
            <a:ext cx="25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839788"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3224276243"/>
      </p:ext>
    </p:extLst>
  </p:cSld>
  <p:clrMap bg1="lt1" tx1="dk1" bg2="lt2" tx2="dk2" accent1="accent1" accent2="accent2" accent3="accent3" accent4="accent4" accent5="accent5" accent6="accent6" hlink="hlink" folHlink="folHlink"/>
  <p:sldLayoutIdLst>
    <p:sldLayoutId id="2147485382" r:id="rId1"/>
    <p:sldLayoutId id="2147485383" r:id="rId2"/>
    <p:sldLayoutId id="2147485384" r:id="rId3"/>
    <p:sldLayoutId id="2147485385" r:id="rId4"/>
    <p:sldLayoutId id="2147485386" r:id="rId5"/>
    <p:sldLayoutId id="2147485387" r:id="rId6"/>
    <p:sldLayoutId id="2147485388" r:id="rId7"/>
    <p:sldLayoutId id="2147485389" r:id="rId8"/>
    <p:sldLayoutId id="2147485390" r:id="rId9"/>
    <p:sldLayoutId id="2147485391" r:id="rId10"/>
    <p:sldLayoutId id="2147485392" r:id="rId11"/>
    <p:sldLayoutId id="2147485393" r:id="rId12"/>
    <p:sldLayoutId id="2147485394" r:id="rId13"/>
    <p:sldLayoutId id="214748539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2"/>
          <p:cNvSpPr>
            <a:spLocks noChangeArrowheads="1"/>
          </p:cNvSpPr>
          <p:nvPr/>
        </p:nvSpPr>
        <p:spPr bwMode="auto">
          <a:xfrm>
            <a:off x="2631056" y="657238"/>
            <a:ext cx="69960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b="1" dirty="0">
                <a:solidFill>
                  <a:srgbClr val="00602B"/>
                </a:solidFill>
                <a:latin typeface="Trebuchet MS" panose="020B0603020202020204" pitchFamily="34" charset="0"/>
                <a:cs typeface="Times New Roman" pitchFamily="18" charset="0"/>
              </a:rPr>
              <a:t>Круглый стол на тему:</a:t>
            </a:r>
          </a:p>
          <a:p>
            <a:pPr algn="ctr"/>
            <a:r>
              <a:rPr lang="ru-RU" b="1" dirty="0">
                <a:solidFill>
                  <a:srgbClr val="00602B"/>
                </a:solidFill>
                <a:latin typeface="Trebuchet MS" panose="020B0603020202020204" pitchFamily="34" charset="0"/>
                <a:cs typeface="Times New Roman" pitchFamily="18" charset="0"/>
              </a:rPr>
              <a:t>«Методология учета и отчетности государственных финансов в условиях развития цифровой среды государственного управления»</a:t>
            </a:r>
          </a:p>
        </p:txBody>
      </p:sp>
      <p:sp>
        <p:nvSpPr>
          <p:cNvPr id="4" name="Прямоугольник 3"/>
          <p:cNvSpPr/>
          <p:nvPr/>
        </p:nvSpPr>
        <p:spPr>
          <a:xfrm>
            <a:off x="0" y="393514"/>
            <a:ext cx="2187795" cy="216312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algn="ctr">
              <a:lnSpc>
                <a:spcPct val="115000"/>
              </a:lnSpc>
              <a:spcBef>
                <a:spcPts val="0"/>
              </a:spcBef>
              <a:spcAft>
                <a:spcPts val="1000"/>
              </a:spcAft>
            </a:pPr>
            <a:r>
              <a:rPr lang="ru-RU" sz="1100">
                <a:effectLst/>
                <a:ea typeface="Calibri"/>
                <a:cs typeface="Times New Roman"/>
              </a:rPr>
              <a:t> </a:t>
            </a:r>
          </a:p>
        </p:txBody>
      </p:sp>
      <p:sp>
        <p:nvSpPr>
          <p:cNvPr id="5" name="Прямоугольник 2"/>
          <p:cNvSpPr>
            <a:spLocks noChangeArrowheads="1"/>
          </p:cNvSpPr>
          <p:nvPr/>
        </p:nvSpPr>
        <p:spPr bwMode="auto">
          <a:xfrm>
            <a:off x="87086" y="2938692"/>
            <a:ext cx="9818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400" b="1" dirty="0">
                <a:solidFill>
                  <a:srgbClr val="00602B"/>
                </a:solidFill>
                <a:latin typeface="Trebuchet MS" panose="020B0603020202020204" pitchFamily="34" charset="0"/>
                <a:cs typeface="Times New Roman" pitchFamily="18" charset="0"/>
              </a:rPr>
              <a:t>Подходы к управлению доходами и дебиторской задолженностью в условиях цифровой трансформации</a:t>
            </a:r>
          </a:p>
        </p:txBody>
      </p:sp>
      <p:sp>
        <p:nvSpPr>
          <p:cNvPr id="6" name="Прямоугольник 2"/>
          <p:cNvSpPr>
            <a:spLocks noChangeArrowheads="1"/>
          </p:cNvSpPr>
          <p:nvPr/>
        </p:nvSpPr>
        <p:spPr bwMode="auto">
          <a:xfrm>
            <a:off x="2095493" y="4982742"/>
            <a:ext cx="58021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1600" b="1" dirty="0">
                <a:solidFill>
                  <a:srgbClr val="00602B"/>
                </a:solidFill>
                <a:latin typeface="Trebuchet MS" panose="020B0603020202020204" pitchFamily="34" charset="0"/>
                <a:cs typeface="Times New Roman" pitchFamily="18" charset="0"/>
              </a:rPr>
              <a:t>Директор Департамента доходов</a:t>
            </a:r>
          </a:p>
          <a:p>
            <a:pPr algn="ctr"/>
            <a:r>
              <a:rPr lang="ru-RU" sz="1600" b="1" dirty="0">
                <a:solidFill>
                  <a:srgbClr val="00602B"/>
                </a:solidFill>
                <a:latin typeface="Trebuchet MS" panose="020B0603020202020204" pitchFamily="34" charset="0"/>
                <a:cs typeface="Times New Roman" pitchFamily="18" charset="0"/>
              </a:rPr>
              <a:t> Министерства финансов Российской Федерации</a:t>
            </a:r>
          </a:p>
          <a:p>
            <a:pPr algn="ctr"/>
            <a:endParaRPr lang="ru-RU" sz="1600" b="1" dirty="0">
              <a:solidFill>
                <a:srgbClr val="00602B"/>
              </a:solidFill>
              <a:latin typeface="Trebuchet MS" panose="020B0603020202020204" pitchFamily="34" charset="0"/>
              <a:cs typeface="Times New Roman" pitchFamily="18" charset="0"/>
            </a:endParaRPr>
          </a:p>
          <a:p>
            <a:pPr algn="ctr"/>
            <a:r>
              <a:rPr lang="ru-RU" sz="1600" b="1" dirty="0">
                <a:solidFill>
                  <a:srgbClr val="00602B"/>
                </a:solidFill>
                <a:latin typeface="Trebuchet MS" panose="020B0603020202020204" pitchFamily="34" charset="0"/>
                <a:cs typeface="Times New Roman" pitchFamily="18" charset="0"/>
              </a:rPr>
              <a:t>Лебединская Елена Викторовна</a:t>
            </a:r>
          </a:p>
          <a:p>
            <a:pPr algn="ctr"/>
            <a:endParaRPr lang="ru-RU" sz="1600" b="1" dirty="0">
              <a:solidFill>
                <a:srgbClr val="00602B"/>
              </a:solidFill>
              <a:latin typeface="Trebuchet MS" panose="020B0603020202020204" pitchFamily="34" charset="0"/>
              <a:cs typeface="Times New Roman" pitchFamily="18" charset="0"/>
            </a:endParaRPr>
          </a:p>
          <a:p>
            <a:pPr algn="ctr"/>
            <a:r>
              <a:rPr lang="ru-RU" sz="1600" b="1" dirty="0">
                <a:solidFill>
                  <a:srgbClr val="00602B"/>
                </a:solidFill>
                <a:latin typeface="Trebuchet MS" panose="020B0603020202020204" pitchFamily="34" charset="0"/>
                <a:cs typeface="Times New Roman" pitchFamily="18" charset="0"/>
              </a:rPr>
              <a:t>1-3 августа 2022 г.</a:t>
            </a:r>
          </a:p>
        </p:txBody>
      </p:sp>
    </p:spTree>
    <p:extLst>
      <p:ext uri="{BB962C8B-B14F-4D97-AF65-F5344CB8AC3E}">
        <p14:creationId xmlns:p14="http://schemas.microsoft.com/office/powerpoint/2010/main" val="390166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892552"/>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Дальнейшее развитие системы управления доходами</a:t>
            </a:r>
          </a:p>
          <a:p>
            <a:pPr algn="ctr"/>
            <a:r>
              <a:rPr lang="ru-RU" sz="1600" i="1" dirty="0">
                <a:solidFill>
                  <a:srgbClr val="00602B"/>
                </a:solidFill>
                <a:latin typeface="Trebuchet MS" panose="020B0603020202020204" pitchFamily="34" charset="0"/>
              </a:rPr>
              <a:t>(второй этап внедрения системы закрепления и реализации полномочий </a:t>
            </a:r>
          </a:p>
          <a:p>
            <a:pPr algn="ctr"/>
            <a:r>
              <a:rPr lang="ru-RU" sz="1600" i="1" dirty="0">
                <a:solidFill>
                  <a:srgbClr val="00602B"/>
                </a:solidFill>
                <a:latin typeface="Trebuchet MS" panose="020B0603020202020204" pitchFamily="34" charset="0"/>
              </a:rPr>
              <a:t>по администрированию доходов бюджетов)</a:t>
            </a:r>
          </a:p>
        </p:txBody>
      </p:sp>
      <p:sp>
        <p:nvSpPr>
          <p:cNvPr id="5" name="Прямоугольник 4"/>
          <p:cNvSpPr/>
          <p:nvPr/>
        </p:nvSpPr>
        <p:spPr>
          <a:xfrm>
            <a:off x="0" y="1260852"/>
            <a:ext cx="9680574" cy="5468164"/>
          </a:xfrm>
          <a:prstGeom prst="rect">
            <a:avLst/>
          </a:prstGeom>
        </p:spPr>
        <p:txBody>
          <a:bodyPr wrap="square">
            <a:spAutoFit/>
          </a:bodyPr>
          <a:lstStyle/>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в Перечень системы закрепления полномочий главных администраторов доходов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(реестровая модель вместо закрепления соответствующих полномочий ведомственными актами главных администраторов доходов «на бумаге»)</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2022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2023 года </a:t>
            </a:r>
            <a:r>
              <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(возможность использовать для закрепления Перечень или собственную систему, информация из которой будет синхронизироваться с Перечнем)</a:t>
            </a: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нормативных характеристик налоговых расходов Российской Федерации в Перечень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(возможность автоматически формировать нормативные характеристики НР)</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2022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2023 года</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в информационную систему системы закрепления методов и алгоритмов прогнозирования доходов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(реестровая модель вместо утверждения методик прогнозирования ведомственными актами «на бумаге»)</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2023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2024 года </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Итог - создание единой реестровой системы администрирования, закрепления алгоритма прогнозирования, формирования прогноза и исполнения бюджетов по доходам</a:t>
            </a:r>
          </a:p>
          <a:p>
            <a:pPr marL="1200150" lvl="2" indent="-285750" algn="just">
              <a:spcBef>
                <a:spcPts val="1000"/>
              </a:spcBef>
              <a:spcAft>
                <a:spcPts val="0"/>
              </a:spcAft>
              <a:buFont typeface="Wingdings" panose="05000000000000000000" pitchFamily="2" charset="2"/>
              <a:buChar char="ü"/>
            </a:pPr>
            <a:r>
              <a:rPr lang="ru-RU" sz="1400" i="1" dirty="0">
                <a:solidFill>
                  <a:srgbClr val="00602B"/>
                </a:solidFill>
                <a:latin typeface="Trebuchet MS" panose="020B0603020202020204" pitchFamily="34" charset="0"/>
                <a:ea typeface="Tahoma" panose="020B0604030504040204" pitchFamily="34" charset="0"/>
                <a:cs typeface="Tahoma" panose="020B0604030504040204" pitchFamily="34" charset="0"/>
              </a:rPr>
              <a:t>2024 год</a:t>
            </a:r>
            <a:endParaRPr lang="ru-RU" sz="1600" dirty="0">
              <a:solidFill>
                <a:srgbClr val="00602B"/>
              </a:solidFill>
              <a:latin typeface="Trebuchet MS" panose="020B0603020202020204" pitchFamily="34" charset="0"/>
              <a:ea typeface="Tahoma" panose="020B0604030504040204" pitchFamily="34" charset="0"/>
              <a:cs typeface="Tahoma" panose="020B0604030504040204" pitchFamily="34" charset="0"/>
            </a:endParaRP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z="1800" b="1" smtClean="0">
                <a:solidFill>
                  <a:schemeClr val="bg1"/>
                </a:solidFill>
                <a:latin typeface="Trebuchet MS" panose="020B0603020202020204" pitchFamily="34" charset="0"/>
              </a:rPr>
              <a:pPr algn="r">
                <a:defRPr/>
              </a:pPr>
              <a:t>10</a:t>
            </a:fld>
            <a:endParaRPr lang="ru-RU" sz="18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37363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7A64AC05-995A-C4CC-E245-DBFA3531CBF6}"/>
              </a:ext>
            </a:extLst>
          </p:cNvPr>
          <p:cNvSpPr>
            <a:spLocks noGrp="1"/>
          </p:cNvSpPr>
          <p:nvPr>
            <p:ph type="sldNum" sz="quarter" idx="11"/>
          </p:nvPr>
        </p:nvSpPr>
        <p:spPr/>
        <p:txBody>
          <a:bodyPr/>
          <a:lstStyle/>
          <a:p>
            <a:pPr>
              <a:defRPr/>
            </a:pPr>
            <a:fld id="{7C948A7D-6C52-4157-BEA1-1B3B6891AEA4}" type="slidenum">
              <a:rPr lang="ru-RU" smtClean="0"/>
              <a:pPr>
                <a:defRPr/>
              </a:pPr>
              <a:t>11</a:t>
            </a:fld>
            <a:endParaRPr lang="ru-RU" dirty="0"/>
          </a:p>
        </p:txBody>
      </p:sp>
      <p:sp>
        <p:nvSpPr>
          <p:cNvPr id="3" name="Прямоугольник 2">
            <a:extLst>
              <a:ext uri="{FF2B5EF4-FFF2-40B4-BE49-F238E27FC236}">
                <a16:creationId xmlns:a16="http://schemas.microsoft.com/office/drawing/2014/main" id="{C12D3D55-BBD9-9809-BDFB-3BB88A99811E}"/>
              </a:ext>
            </a:extLst>
          </p:cNvPr>
          <p:cNvSpPr>
            <a:spLocks noChangeArrowheads="1"/>
          </p:cNvSpPr>
          <p:nvPr/>
        </p:nvSpPr>
        <p:spPr bwMode="auto">
          <a:xfrm>
            <a:off x="87087" y="2904007"/>
            <a:ext cx="98189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800" b="1" dirty="0">
                <a:solidFill>
                  <a:srgbClr val="00602B"/>
                </a:solidFill>
                <a:latin typeface="Trebuchet MS" panose="020B0603020202020204" pitchFamily="34" charset="0"/>
                <a:cs typeface="Times New Roman" pitchFamily="18" charset="0"/>
              </a:rPr>
              <a:t>Совершенствование работы с дебиторской задолженностью по доходам</a:t>
            </a:r>
          </a:p>
        </p:txBody>
      </p:sp>
    </p:spTree>
    <p:extLst>
      <p:ext uri="{BB962C8B-B14F-4D97-AF65-F5344CB8AC3E}">
        <p14:creationId xmlns:p14="http://schemas.microsoft.com/office/powerpoint/2010/main" val="201719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444ACADC-A60D-7063-01CA-E0DD549A988A}"/>
              </a:ext>
            </a:extLst>
          </p:cNvPr>
          <p:cNvSpPr>
            <a:spLocks noGrp="1"/>
          </p:cNvSpPr>
          <p:nvPr>
            <p:ph type="sldNum" sz="quarter" idx="11"/>
          </p:nvPr>
        </p:nvSpPr>
        <p:spPr/>
        <p:txBody>
          <a:bodyPr/>
          <a:lstStyle/>
          <a:p>
            <a:pPr>
              <a:defRPr/>
            </a:pPr>
            <a:fld id="{7C948A7D-6C52-4157-BEA1-1B3B6891AEA4}" type="slidenum">
              <a:rPr lang="ru-RU" smtClean="0"/>
              <a:pPr>
                <a:defRPr/>
              </a:pPr>
              <a:t>12</a:t>
            </a:fld>
            <a:endParaRPr lang="ru-RU" dirty="0"/>
          </a:p>
        </p:txBody>
      </p:sp>
      <p:sp>
        <p:nvSpPr>
          <p:cNvPr id="3" name="TextBox 2">
            <a:extLst>
              <a:ext uri="{FF2B5EF4-FFF2-40B4-BE49-F238E27FC236}">
                <a16:creationId xmlns:a16="http://schemas.microsoft.com/office/drawing/2014/main" id="{A9C3143F-91B2-C94D-C9C3-B7A6742448B2}"/>
              </a:ext>
            </a:extLst>
          </p:cNvPr>
          <p:cNvSpPr txBox="1"/>
          <p:nvPr/>
        </p:nvSpPr>
        <p:spPr>
          <a:xfrm>
            <a:off x="561976" y="368300"/>
            <a:ext cx="8754939" cy="400110"/>
          </a:xfrm>
          <a:prstGeom prst="rect">
            <a:avLst/>
          </a:prstGeom>
          <a:noFill/>
        </p:spPr>
        <p:txBody>
          <a:bodyPr wrap="square" rtlCol="0">
            <a:spAutoFit/>
          </a:bodyPr>
          <a:lstStyle/>
          <a:p>
            <a:pPr algn="ctr" fontAlgn="auto">
              <a:spcBef>
                <a:spcPts val="0"/>
              </a:spcBef>
              <a:spcAft>
                <a:spcPts val="0"/>
              </a:spcAft>
              <a:defRPr/>
            </a:pPr>
            <a:r>
              <a:rPr lang="ru-RU" sz="20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Создание Реестра должников перед бюджетами</a:t>
            </a:r>
          </a:p>
        </p:txBody>
      </p:sp>
      <p:sp>
        <p:nvSpPr>
          <p:cNvPr id="4" name="TextBox 3">
            <a:extLst>
              <a:ext uri="{FF2B5EF4-FFF2-40B4-BE49-F238E27FC236}">
                <a16:creationId xmlns:a16="http://schemas.microsoft.com/office/drawing/2014/main" id="{E8D4AC01-4F5F-D5E3-D608-B0DAE27E6802}"/>
              </a:ext>
            </a:extLst>
          </p:cNvPr>
          <p:cNvSpPr txBox="1"/>
          <p:nvPr/>
        </p:nvSpPr>
        <p:spPr>
          <a:xfrm>
            <a:off x="394855" y="805304"/>
            <a:ext cx="9128413" cy="1384995"/>
          </a:xfrm>
          <a:prstGeom prst="rect">
            <a:avLst/>
          </a:prstGeom>
          <a:noFill/>
          <a:ln w="19050">
            <a:solidFill>
              <a:srgbClr val="C00000"/>
            </a:solidFill>
            <a:prstDash val="sysDash"/>
          </a:ln>
        </p:spPr>
        <p:txBody>
          <a:bodyPr wrap="square" rtlCol="0">
            <a:spAutoFit/>
          </a:bodyPr>
          <a:lstStyle/>
          <a:p>
            <a:pPr algn="just">
              <a:spcAft>
                <a:spcPts val="600"/>
              </a:spcAft>
            </a:pPr>
            <a:r>
              <a:rPr lang="ru-RU" sz="1600" dirty="0">
                <a:latin typeface="Trebuchet MS" panose="020B0603020202020204" pitchFamily="34" charset="0"/>
              </a:rPr>
              <a:t>Выявленные недостатки в работе с дебиторской задолженностью по доходам (Счетная палата РФ, 2021 год): </a:t>
            </a:r>
          </a:p>
          <a:p>
            <a:pPr marL="285750" indent="-285750" algn="just">
              <a:spcAft>
                <a:spcPts val="600"/>
              </a:spcAft>
              <a:buFont typeface="Wingdings" panose="05000000000000000000" pitchFamily="2" charset="2"/>
              <a:buChar char="Ø"/>
            </a:pPr>
            <a:r>
              <a:rPr lang="ru-RU" sz="1400" dirty="0">
                <a:latin typeface="Trebuchet MS" panose="020B0603020202020204" pitchFamily="34" charset="0"/>
              </a:rPr>
              <a:t>Различный подход ГАДБ к реализации полномочий в части работы с ДЗ</a:t>
            </a:r>
          </a:p>
          <a:p>
            <a:pPr marL="285750" indent="-285750" algn="just">
              <a:spcAft>
                <a:spcPts val="600"/>
              </a:spcAft>
              <a:buFont typeface="Wingdings" panose="05000000000000000000" pitchFamily="2" charset="2"/>
              <a:buChar char="Ø"/>
            </a:pPr>
            <a:r>
              <a:rPr lang="ru-RU" sz="1400" dirty="0">
                <a:latin typeface="Trebuchet MS" panose="020B0603020202020204" pitchFamily="34" charset="0"/>
              </a:rPr>
              <a:t>Отсутствие единого реестра должников перед бюджетами бюджетной системы, разрозненность информации по органам власти, сложность сопоставления идентификаторов плательщиков</a:t>
            </a:r>
            <a:endParaRPr lang="en-US" sz="1400" dirty="0">
              <a:latin typeface="Trebuchet MS" panose="020B0603020202020204" pitchFamily="34" charset="0"/>
            </a:endParaRPr>
          </a:p>
        </p:txBody>
      </p:sp>
      <p:sp>
        <p:nvSpPr>
          <p:cNvPr id="5" name="Стрелка вправо 12">
            <a:extLst>
              <a:ext uri="{FF2B5EF4-FFF2-40B4-BE49-F238E27FC236}">
                <a16:creationId xmlns:a16="http://schemas.microsoft.com/office/drawing/2014/main" id="{73262A54-4837-49CF-1344-34102054D07C}"/>
              </a:ext>
            </a:extLst>
          </p:cNvPr>
          <p:cNvSpPr/>
          <p:nvPr/>
        </p:nvSpPr>
        <p:spPr>
          <a:xfrm rot="5400000">
            <a:off x="4589034" y="2282846"/>
            <a:ext cx="419619" cy="308313"/>
          </a:xfrm>
          <a:prstGeom prst="rightArrow">
            <a:avLst/>
          </a:prstGeom>
          <a:solidFill>
            <a:srgbClr val="003300"/>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TextBox 5">
            <a:extLst>
              <a:ext uri="{FF2B5EF4-FFF2-40B4-BE49-F238E27FC236}">
                <a16:creationId xmlns:a16="http://schemas.microsoft.com/office/drawing/2014/main" id="{5267C856-0E1B-EDA7-EB81-5810ACE1ED03}"/>
              </a:ext>
            </a:extLst>
          </p:cNvPr>
          <p:cNvSpPr txBox="1"/>
          <p:nvPr/>
        </p:nvSpPr>
        <p:spPr>
          <a:xfrm>
            <a:off x="400001" y="2683706"/>
            <a:ext cx="9128413" cy="4078039"/>
          </a:xfrm>
          <a:prstGeom prst="rect">
            <a:avLst/>
          </a:prstGeom>
          <a:solidFill>
            <a:srgbClr val="E2E6DA"/>
          </a:solidFill>
          <a:ln w="19050">
            <a:solidFill>
              <a:srgbClr val="00602B"/>
            </a:solidFill>
          </a:ln>
        </p:spPr>
        <p:txBody>
          <a:bodyPr wrap="square" rtlCol="0">
            <a:spAutoFit/>
          </a:bodyPr>
          <a:lstStyle/>
          <a:p>
            <a:pPr marL="342900" indent="-342900" algn="just">
              <a:spcAft>
                <a:spcPts val="600"/>
              </a:spcAft>
              <a:buAutoNum type="arabicPeriod"/>
            </a:pPr>
            <a:r>
              <a:rPr lang="ru-RU" b="1" dirty="0">
                <a:latin typeface="Trebuchet MS" panose="020B0603020202020204" pitchFamily="34" charset="0"/>
              </a:rPr>
              <a:t>Регламентация процедур работы Администраторов </a:t>
            </a:r>
            <a:r>
              <a:rPr lang="ru-RU" dirty="0">
                <a:latin typeface="Trebuchet MS" panose="020B0603020202020204" pitchFamily="34" charset="0"/>
              </a:rPr>
              <a:t>доходов с ДЗ:</a:t>
            </a:r>
          </a:p>
          <a:p>
            <a:pPr marL="800100" lvl="1" indent="-342900" algn="just">
              <a:spcAft>
                <a:spcPts val="600"/>
              </a:spcAft>
              <a:buFont typeface="Wingdings" panose="05000000000000000000" pitchFamily="2" charset="2"/>
              <a:buChar char="ü"/>
            </a:pPr>
            <a:r>
              <a:rPr lang="ru-RU" sz="1600" dirty="0">
                <a:latin typeface="Trebuchet MS" panose="020B0603020202020204" pitchFamily="34" charset="0"/>
              </a:rPr>
              <a:t>Изменения в Правительства Российской Федерации от 29 декабря 2007 г. № 995</a:t>
            </a:r>
          </a:p>
          <a:p>
            <a:pPr marL="800100" lvl="1" indent="-342900" algn="just">
              <a:spcAft>
                <a:spcPts val="600"/>
              </a:spcAft>
              <a:buFont typeface="Wingdings" panose="05000000000000000000" pitchFamily="2" charset="2"/>
              <a:buChar char="ü"/>
            </a:pPr>
            <a:r>
              <a:rPr lang="ru-RU" sz="1600" dirty="0">
                <a:latin typeface="Trebuchet MS" panose="020B0603020202020204" pitchFamily="34" charset="0"/>
              </a:rPr>
              <a:t>Общие требования </a:t>
            </a:r>
            <a:r>
              <a:rPr lang="ru-RU" sz="1600" dirty="0">
                <a:solidFill>
                  <a:prstClr val="black"/>
                </a:solidFill>
                <a:latin typeface="Trebuchet MS" panose="020B0603020202020204" pitchFamily="34" charset="0"/>
              </a:rPr>
              <a:t>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a:p>
            <a:pPr marL="342900" indent="-342900" algn="just">
              <a:spcAft>
                <a:spcPts val="600"/>
              </a:spcAft>
              <a:buFont typeface="Wingdings" panose="05000000000000000000" pitchFamily="2" charset="2"/>
              <a:buAutoNum type="arabicPeriod"/>
            </a:pPr>
            <a:r>
              <a:rPr lang="ru-RU" b="1" dirty="0">
                <a:latin typeface="Trebuchet MS" panose="020B0603020202020204" pitchFamily="34" charset="0"/>
              </a:rPr>
              <a:t>Совершенствование ИС </a:t>
            </a:r>
            <a:r>
              <a:rPr lang="ru-RU" dirty="0">
                <a:latin typeface="Trebuchet MS" panose="020B0603020202020204" pitchFamily="34" charset="0"/>
              </a:rPr>
              <a:t>администрирования доходов, установление взаимосвязей с ведомственными системами для обеспечения автоматического формирования в режиме «онлайн» реестра должников по неналоговым платежам в бюджеты:</a:t>
            </a:r>
          </a:p>
          <a:p>
            <a:pPr marL="800100" lvl="1" indent="-342900" algn="just">
              <a:spcAft>
                <a:spcPts val="600"/>
              </a:spcAft>
              <a:buFont typeface="Wingdings" panose="05000000000000000000" pitchFamily="2" charset="2"/>
              <a:buChar char="ü"/>
            </a:pPr>
            <a:r>
              <a:rPr lang="ru-RU" sz="1600" dirty="0">
                <a:latin typeface="Trebuchet MS" panose="020B0603020202020204" pitchFamily="34" charset="0"/>
              </a:rPr>
              <a:t>1 этап – формирование реестра должников федерального бюджета на основе имеющейся информации в рамках централизации бухгалтерского учета</a:t>
            </a:r>
          </a:p>
          <a:p>
            <a:pPr marL="800100" lvl="1" indent="-342900" algn="just">
              <a:spcAft>
                <a:spcPts val="600"/>
              </a:spcAft>
              <a:buFont typeface="Wingdings" panose="05000000000000000000" pitchFamily="2" charset="2"/>
              <a:buChar char="ü"/>
            </a:pPr>
            <a:r>
              <a:rPr lang="ru-RU" sz="1600" dirty="0">
                <a:latin typeface="Trebuchet MS" panose="020B0603020202020204" pitchFamily="34" charset="0"/>
              </a:rPr>
              <a:t>Далее – переход к возможности автоматического формирования актуального реестра должников перед всеми бюджетами за счет развития информационного взаимодействия</a:t>
            </a:r>
            <a:endParaRPr lang="en-US" sz="1600" dirty="0">
              <a:latin typeface="Trebuchet MS" panose="020B0603020202020204" pitchFamily="34" charset="0"/>
            </a:endParaRPr>
          </a:p>
        </p:txBody>
      </p:sp>
    </p:spTree>
    <p:extLst>
      <p:ext uri="{BB962C8B-B14F-4D97-AF65-F5344CB8AC3E}">
        <p14:creationId xmlns:p14="http://schemas.microsoft.com/office/powerpoint/2010/main" val="255491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0998" y="314402"/>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Установление администраторами доходов бюджетов регламента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13</a:t>
            </a:fld>
            <a:endParaRPr lang="ru-RU" sz="1800" b="1" dirty="0">
              <a:solidFill>
                <a:schemeClr val="bg1"/>
              </a:solidFill>
              <a:latin typeface="Trebuchet MS" panose="020B0603020202020204" pitchFamily="34" charset="0"/>
            </a:endParaRPr>
          </a:p>
        </p:txBody>
      </p:sp>
      <p:sp>
        <p:nvSpPr>
          <p:cNvPr id="25" name="Прямоугольник 24"/>
          <p:cNvSpPr/>
          <p:nvPr/>
        </p:nvSpPr>
        <p:spPr>
          <a:xfrm>
            <a:off x="870015" y="2248420"/>
            <a:ext cx="8197784" cy="2957295"/>
          </a:xfrm>
          <a:prstGeom prst="rect">
            <a:avLst/>
          </a:prstGeom>
          <a:noFill/>
          <a:ln w="19050">
            <a:solidFill>
              <a:srgbClr val="003A1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spcBef>
                <a:spcPts val="600"/>
              </a:spcBef>
            </a:pPr>
            <a:r>
              <a:rPr lang="ru-RU" sz="1100" b="1" dirty="0">
                <a:solidFill>
                  <a:schemeClr val="tx1"/>
                </a:solidFill>
                <a:latin typeface="Trebuchet MS" panose="020B0603020202020204" pitchFamily="34" charset="0"/>
              </a:rPr>
              <a:t>должны содержать </a:t>
            </a:r>
            <a:r>
              <a:rPr lang="ru-RU" sz="1100" dirty="0">
                <a:solidFill>
                  <a:schemeClr val="tx1"/>
                </a:solidFill>
                <a:latin typeface="Trebuchet MS" panose="020B0603020202020204" pitchFamily="34" charset="0"/>
              </a:rPr>
              <a:t>в </a:t>
            </a:r>
            <a:r>
              <a:rPr lang="ru-RU" sz="1100" dirty="0" err="1">
                <a:solidFill>
                  <a:schemeClr val="tx1"/>
                </a:solidFill>
                <a:latin typeface="Trebuchet MS" panose="020B0603020202020204" pitchFamily="34" charset="0"/>
              </a:rPr>
              <a:t>т.ч</a:t>
            </a:r>
            <a:r>
              <a:rPr lang="ru-RU" sz="1100" dirty="0">
                <a:solidFill>
                  <a:schemeClr val="tx1"/>
                </a:solidFill>
                <a:latin typeface="Trebuchet MS" panose="020B0603020202020204" pitchFamily="34" charset="0"/>
              </a:rPr>
              <a:t>. следующие положения:</a:t>
            </a:r>
          </a:p>
          <a:p>
            <a:pPr marL="171450" indent="-171450" algn="just">
              <a:spcBef>
                <a:spcPts val="600"/>
              </a:spcBef>
              <a:buFont typeface="Arial" panose="020B0604020202020204" pitchFamily="34" charset="0"/>
              <a:buChar char="•"/>
            </a:pPr>
            <a:r>
              <a:rPr lang="ru-RU" sz="1100" dirty="0">
                <a:solidFill>
                  <a:prstClr val="black"/>
                </a:solidFill>
                <a:latin typeface="Trebuchet MS" panose="020B0603020202020204" pitchFamily="34" charset="0"/>
              </a:rPr>
              <a:t>и(2)) определение порядка действий администраторов доходов бюджетов по взысканию дебиторской задолженности по платежам в бюджет, пеням и штрафам по ним в досудебном порядке (с момента истечения срока уплаты соответствующего платежа в бюджет (пеней, штрафов) до начала работы по их принудительному взысканию);</a:t>
            </a:r>
          </a:p>
          <a:p>
            <a:pPr marL="171450" indent="-171450" algn="just">
              <a:spcBef>
                <a:spcPts val="600"/>
              </a:spcBef>
              <a:buFont typeface="Arial" panose="020B0604020202020204" pitchFamily="34" charset="0"/>
              <a:buChar char="•"/>
            </a:pPr>
            <a:r>
              <a:rPr lang="ru-RU" sz="1100" b="1" dirty="0">
                <a:solidFill>
                  <a:srgbClr val="FF0000"/>
                </a:solidFill>
                <a:latin typeface="Trebuchet MS" panose="020B0603020202020204" pitchFamily="34" charset="0"/>
              </a:rPr>
              <a:t>и(3)) </a:t>
            </a:r>
            <a:r>
              <a:rPr lang="ru-RU" sz="1100" dirty="0">
                <a:solidFill>
                  <a:prstClr val="black"/>
                </a:solidFill>
                <a:latin typeface="Trebuchet MS" panose="020B0603020202020204" pitchFamily="34" charset="0"/>
              </a:rPr>
              <a:t>требование об установлении администраторами доходов бюджетов регламента реализации полномочий по взысканию дебиторской задолженности по платежам в бюджет, пеням и штрафам по ним, разработанного в соответствии с общими требованиями, установленными Министерством финансов Российской Федерации.</a:t>
            </a:r>
            <a:endParaRPr lang="ru-RU" sz="1100" dirty="0">
              <a:solidFill>
                <a:schemeClr val="tx1"/>
              </a:solidFill>
              <a:latin typeface="Trebuchet MS" panose="020B0603020202020204" pitchFamily="34" charset="0"/>
            </a:endParaRPr>
          </a:p>
        </p:txBody>
      </p:sp>
      <p:sp>
        <p:nvSpPr>
          <p:cNvPr id="21" name="Прямоугольник 20"/>
          <p:cNvSpPr/>
          <p:nvPr/>
        </p:nvSpPr>
        <p:spPr>
          <a:xfrm>
            <a:off x="870015" y="1145399"/>
            <a:ext cx="8197784" cy="958072"/>
          </a:xfrm>
          <a:prstGeom prst="rect">
            <a:avLst/>
          </a:prstGeom>
          <a:gradFill flip="none" rotWithShape="1">
            <a:gsLst>
              <a:gs pos="0">
                <a:srgbClr val="C3D69B">
                  <a:tint val="66000"/>
                  <a:satMod val="160000"/>
                </a:srgbClr>
              </a:gs>
              <a:gs pos="50000">
                <a:srgbClr val="C3D69B">
                  <a:tint val="44500"/>
                  <a:satMod val="160000"/>
                </a:srgbClr>
              </a:gs>
              <a:gs pos="100000">
                <a:srgbClr val="C3D69B">
                  <a:tint val="23500"/>
                  <a:satMod val="160000"/>
                </a:srgbClr>
              </a:gs>
            </a:gsLst>
            <a:lin ang="0" scaled="1"/>
            <a:tileRect/>
          </a:gradFill>
          <a:ln>
            <a:solidFill>
              <a:srgbClr val="003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400" b="1" dirty="0">
                <a:solidFill>
                  <a:schemeClr val="tx1"/>
                </a:solidFill>
                <a:latin typeface="Trebuchet MS" panose="020B0603020202020204" pitchFamily="34" charset="0"/>
              </a:rPr>
              <a:t>постановление Правительства Российской Федерации от 29 декабря 2007 г. № 995</a:t>
            </a:r>
          </a:p>
          <a:p>
            <a:pPr lvl="0" algn="just"/>
            <a:r>
              <a:rPr lang="ru-RU" sz="1100" dirty="0">
                <a:solidFill>
                  <a:schemeClr val="tx1"/>
                </a:solidFill>
                <a:latin typeface="Trebuchet MS" panose="020B0603020202020204" pitchFamily="34" charset="0"/>
              </a:rPr>
              <a:t>(в редакции постановления Правительства Российской Федерации от 5 марта 2022 г. № 294 «О внесении изменений в некоторые акты Правительства Российской Федерации по вопросам администрирования и формирования перечня источников доходов Российской Федерации и признании утратившим силу отдельного положения акта Правительства Российской Федерации»)</a:t>
            </a:r>
          </a:p>
        </p:txBody>
      </p:sp>
      <p:sp>
        <p:nvSpPr>
          <p:cNvPr id="6" name="Прямоугольник 5"/>
          <p:cNvSpPr/>
          <p:nvPr/>
        </p:nvSpPr>
        <p:spPr>
          <a:xfrm>
            <a:off x="1301685" y="2271075"/>
            <a:ext cx="7766115" cy="1523494"/>
          </a:xfrm>
          <a:prstGeom prst="rect">
            <a:avLst/>
          </a:prstGeom>
        </p:spPr>
        <p:txBody>
          <a:bodyPr wrap="square">
            <a:spAutoFit/>
          </a:bodyPr>
          <a:lstStyle/>
          <a:p>
            <a:pPr marL="171450" indent="-171450" algn="just">
              <a:spcBef>
                <a:spcPts val="600"/>
              </a:spcBef>
              <a:buFont typeface="Arial" panose="020B0604020202020204" pitchFamily="34" charset="0"/>
              <a:buChar char="•"/>
            </a:pPr>
            <a:r>
              <a:rPr lang="ru-RU" sz="1100" dirty="0">
                <a:solidFill>
                  <a:prstClr val="black"/>
                </a:solidFill>
                <a:latin typeface="Trebuchet MS" panose="020B0603020202020204" pitchFamily="34" charset="0"/>
              </a:rPr>
              <a:t>о наделении своих территориальных органов (подразделений) и казенных учреждений, находящихся в их ведении, полномочиями администраторов доходов бюджетов субъектов Российской Федерации, бюджетов государственных внебюджетных фондов и местных бюджетов и об установлении порядка доведения территориальными органами (подразделениями) и казенными учреждениями указанных правовых актов до органов, организующих исполнение соответствующих бюджетов субъектов Российской Федерации, бюджетов государственных внебюджетных фондов и местных бюджетов (</a:t>
            </a:r>
            <a:r>
              <a:rPr lang="ru-RU" sz="1100" dirty="0" err="1">
                <a:solidFill>
                  <a:prstClr val="black"/>
                </a:solidFill>
                <a:latin typeface="Trebuchet MS" panose="020B0603020202020204" pitchFamily="34" charset="0"/>
              </a:rPr>
              <a:t>пп</a:t>
            </a:r>
            <a:r>
              <a:rPr lang="ru-RU" sz="1100" dirty="0">
                <a:solidFill>
                  <a:prstClr val="black"/>
                </a:solidFill>
                <a:latin typeface="Trebuchet MS" panose="020B0603020202020204" pitchFamily="34" charset="0"/>
              </a:rPr>
              <a:t>. «ж» п. 1)</a:t>
            </a:r>
          </a:p>
          <a:p>
            <a:pPr marL="171450" indent="-171450" algn="just">
              <a:spcBef>
                <a:spcPts val="600"/>
              </a:spcBef>
              <a:buFont typeface="Arial" panose="020B0604020202020204" pitchFamily="34" charset="0"/>
              <a:buChar char="•"/>
            </a:pPr>
            <a:r>
              <a:rPr lang="ru-RU" sz="1100" dirty="0">
                <a:solidFill>
                  <a:prstClr val="black"/>
                </a:solidFill>
                <a:latin typeface="Trebuchet MS" panose="020B0603020202020204" pitchFamily="34" charset="0"/>
              </a:rPr>
              <a:t>правовые акты о наделении своих территориальных органов (подразделений) и казенных учреждений, находящихся в их ведении, полномочиями администраторов доходов федерального бюджета (</a:t>
            </a:r>
            <a:r>
              <a:rPr lang="ru-RU" sz="1100" dirty="0" err="1">
                <a:solidFill>
                  <a:prstClr val="black"/>
                </a:solidFill>
                <a:latin typeface="Trebuchet MS" panose="020B0603020202020204" pitchFamily="34" charset="0"/>
              </a:rPr>
              <a:t>пп</a:t>
            </a:r>
            <a:r>
              <a:rPr lang="ru-RU" sz="1100" dirty="0">
                <a:solidFill>
                  <a:prstClr val="black"/>
                </a:solidFill>
                <a:latin typeface="Trebuchet MS" panose="020B0603020202020204" pitchFamily="34" charset="0"/>
              </a:rPr>
              <a:t>. «д» п.1)</a:t>
            </a:r>
          </a:p>
        </p:txBody>
      </p:sp>
      <p:sp>
        <p:nvSpPr>
          <p:cNvPr id="7" name="Прямоугольник 6"/>
          <p:cNvSpPr/>
          <p:nvPr/>
        </p:nvSpPr>
        <p:spPr>
          <a:xfrm rot="16200000">
            <a:off x="409523" y="2902407"/>
            <a:ext cx="1522715" cy="261610"/>
          </a:xfrm>
          <a:prstGeom prst="rect">
            <a:avLst/>
          </a:prstGeom>
        </p:spPr>
        <p:txBody>
          <a:bodyPr wrap="square">
            <a:spAutoFit/>
          </a:bodyPr>
          <a:lstStyle/>
          <a:p>
            <a:pPr>
              <a:spcBef>
                <a:spcPts val="600"/>
              </a:spcBef>
            </a:pPr>
            <a:r>
              <a:rPr lang="ru-RU" sz="1100" dirty="0">
                <a:solidFill>
                  <a:prstClr val="black"/>
                </a:solidFill>
                <a:latin typeface="Trebuchet MS" panose="020B0603020202020204" pitchFamily="34" charset="0"/>
              </a:rPr>
              <a:t>правовые акты ГАДБ </a:t>
            </a:r>
          </a:p>
        </p:txBody>
      </p:sp>
      <p:sp>
        <p:nvSpPr>
          <p:cNvPr id="12" name="Прямоугольник 11"/>
          <p:cNvSpPr/>
          <p:nvPr/>
        </p:nvSpPr>
        <p:spPr>
          <a:xfrm>
            <a:off x="870015" y="5764523"/>
            <a:ext cx="8197784" cy="784637"/>
          </a:xfrm>
          <a:prstGeom prst="rect">
            <a:avLst/>
          </a:prstGeom>
          <a:gradFill flip="none" rotWithShape="1">
            <a:gsLst>
              <a:gs pos="0">
                <a:srgbClr val="C3D69B">
                  <a:tint val="66000"/>
                  <a:satMod val="160000"/>
                </a:srgbClr>
              </a:gs>
              <a:gs pos="50000">
                <a:srgbClr val="C3D69B">
                  <a:tint val="44500"/>
                  <a:satMod val="160000"/>
                </a:srgbClr>
              </a:gs>
              <a:gs pos="100000">
                <a:srgbClr val="C3D69B">
                  <a:tint val="23500"/>
                  <a:satMod val="160000"/>
                </a:srgbClr>
              </a:gs>
            </a:gsLst>
            <a:lin ang="0" scaled="1"/>
            <a:tileRect/>
          </a:gradFill>
          <a:ln>
            <a:solidFill>
              <a:srgbClr val="003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ru-RU" sz="1500" b="1" dirty="0">
                <a:solidFill>
                  <a:schemeClr val="tx1"/>
                </a:solidFill>
                <a:latin typeface="Trebuchet MS" panose="020B0603020202020204" pitchFamily="34" charset="0"/>
              </a:rPr>
              <a:t>Издание приказа Минфина России </a:t>
            </a:r>
            <a:r>
              <a:rPr lang="ru-RU" sz="1500" dirty="0">
                <a:solidFill>
                  <a:prstClr val="black"/>
                </a:solidFill>
                <a:latin typeface="Trebuchet MS" panose="020B0603020202020204" pitchFamily="34" charset="0"/>
              </a:rPr>
              <a:t>«Об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13" name="Стрелка вправо 12"/>
          <p:cNvSpPr/>
          <p:nvPr/>
        </p:nvSpPr>
        <p:spPr>
          <a:xfrm rot="5400000">
            <a:off x="4545382" y="5316514"/>
            <a:ext cx="426169" cy="337210"/>
          </a:xfrm>
          <a:prstGeom prst="rightArrow">
            <a:avLst/>
          </a:prstGeom>
          <a:solidFill>
            <a:srgbClr val="003300"/>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3184247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621488" y="1462492"/>
            <a:ext cx="8695427" cy="3668726"/>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14</a:t>
            </a:fld>
            <a:endParaRPr lang="ru-RU" sz="1800" b="1" dirty="0">
              <a:solidFill>
                <a:schemeClr val="bg1"/>
              </a:solidFill>
              <a:latin typeface="Trebuchet MS" panose="020B0603020202020204" pitchFamily="34" charset="0"/>
            </a:endParaRPr>
          </a:p>
        </p:txBody>
      </p:sp>
      <p:sp>
        <p:nvSpPr>
          <p:cNvPr id="11" name="Прямоугольник 10"/>
          <p:cNvSpPr/>
          <p:nvPr/>
        </p:nvSpPr>
        <p:spPr>
          <a:xfrm>
            <a:off x="754750" y="2063453"/>
            <a:ext cx="705930" cy="2878098"/>
          </a:xfrm>
          <a:prstGeom prst="rect">
            <a:avLst/>
          </a:prstGeom>
          <a:noFill/>
          <a:ln w="19050">
            <a:solidFill>
              <a:srgbClr val="003A1A"/>
            </a:solidFill>
            <a:prstDash val="solid"/>
          </a:ln>
        </p:spPr>
        <p:style>
          <a:lnRef idx="2">
            <a:schemeClr val="accent3">
              <a:shade val="50000"/>
            </a:schemeClr>
          </a:lnRef>
          <a:fillRef idx="1">
            <a:schemeClr val="accent3"/>
          </a:fillRef>
          <a:effectRef idx="0">
            <a:schemeClr val="accent3"/>
          </a:effectRef>
          <a:fontRef idx="minor">
            <a:schemeClr val="lt1"/>
          </a:fontRef>
        </p:style>
        <p:txBody>
          <a:bodyPr vert="vert270" rtlCol="0" anchor="ctr" anchorCtr="0"/>
          <a:lstStyle/>
          <a:p>
            <a:pPr algn="ctr"/>
            <a:r>
              <a:rPr lang="ru-RU" sz="1300" dirty="0">
                <a:solidFill>
                  <a:prstClr val="black"/>
                </a:solidFill>
                <a:latin typeface="Trebuchet MS" panose="020B0603020202020204" pitchFamily="34" charset="0"/>
              </a:rPr>
              <a:t>Порядок установления, согласования Регламента</a:t>
            </a:r>
            <a:endParaRPr lang="ru-RU" sz="1300" dirty="0"/>
          </a:p>
        </p:txBody>
      </p:sp>
      <p:sp>
        <p:nvSpPr>
          <p:cNvPr id="7" name="TextBox 6"/>
          <p:cNvSpPr txBox="1"/>
          <p:nvPr/>
        </p:nvSpPr>
        <p:spPr>
          <a:xfrm>
            <a:off x="561976" y="368300"/>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9" name="Прямоугольник 8"/>
          <p:cNvSpPr/>
          <p:nvPr/>
        </p:nvSpPr>
        <p:spPr>
          <a:xfrm>
            <a:off x="1745915" y="2063453"/>
            <a:ext cx="7410091" cy="2878098"/>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АДБ </a:t>
            </a:r>
            <a:r>
              <a:rPr lang="ru-RU" sz="1300" b="1" dirty="0">
                <a:solidFill>
                  <a:prstClr val="black"/>
                </a:solidFill>
                <a:latin typeface="Trebuchet MS" panose="020B0603020202020204" pitchFamily="34" charset="0"/>
              </a:rPr>
              <a:t>в 2-месячный срок </a:t>
            </a:r>
            <a:r>
              <a:rPr lang="ru-RU" sz="1300" dirty="0">
                <a:solidFill>
                  <a:prstClr val="black"/>
                </a:solidFill>
                <a:latin typeface="Trebuchet MS" panose="020B0603020202020204" pitchFamily="34" charset="0"/>
              </a:rPr>
              <a:t>со дня вступления в силу приказа устанавливают по согласованию с соответствующими ГАДБ Регламенты.</a:t>
            </a:r>
          </a:p>
          <a:p>
            <a:pPr marL="285750" indent="-285750" algn="just">
              <a:buFont typeface="Wingdings" panose="05000000000000000000" pitchFamily="2" charset="2"/>
              <a:buChar char="Ø"/>
            </a:pPr>
            <a:endParaRPr lang="ru-RU" sz="1300" dirty="0">
              <a:solidFill>
                <a:prstClr val="black"/>
              </a:solidFill>
              <a:latin typeface="Trebuchet MS" panose="020B0603020202020204" pitchFamily="34" charset="0"/>
            </a:endParaRPr>
          </a:p>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Внесение изменений в Регламент, признание его утратившим силу и утверждение новой редакции Регламента </a:t>
            </a:r>
            <a:r>
              <a:rPr lang="ru-RU" sz="1300" b="1" i="1" dirty="0">
                <a:solidFill>
                  <a:prstClr val="black"/>
                </a:solidFill>
                <a:latin typeface="Trebuchet MS" panose="020B0603020202020204" pitchFamily="34" charset="0"/>
              </a:rPr>
              <a:t>осуществляются АДБ по согласованию с соответствующим ГАДБ</a:t>
            </a:r>
            <a:r>
              <a:rPr lang="ru-RU" sz="1300" dirty="0">
                <a:solidFill>
                  <a:prstClr val="black"/>
                </a:solidFill>
                <a:latin typeface="Trebuchet MS" panose="020B0603020202020204" pitchFamily="34" charset="0"/>
              </a:rPr>
              <a:t>.</a:t>
            </a:r>
          </a:p>
          <a:p>
            <a:pPr marL="285750" indent="-285750" algn="just">
              <a:buFont typeface="Wingdings" panose="05000000000000000000" pitchFamily="2" charset="2"/>
              <a:buChar char="Ø"/>
            </a:pPr>
            <a:endParaRPr lang="ru-RU" sz="1300" dirty="0">
              <a:solidFill>
                <a:prstClr val="black"/>
              </a:solidFill>
              <a:latin typeface="Trebuchet MS" panose="020B0603020202020204" pitchFamily="34" charset="0"/>
            </a:endParaRPr>
          </a:p>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Регламент реализации полномочий АДБ по взысканию дебиторской задолженности по платежам в бюджеты субъектов РФ, местные бюджеты, бюджеты тер. фондов ОМС, пеням и штрафам по ним </a:t>
            </a:r>
            <a:r>
              <a:rPr lang="ru-RU" sz="1300" b="1" i="1" dirty="0">
                <a:solidFill>
                  <a:prstClr val="black"/>
                </a:solidFill>
                <a:latin typeface="Trebuchet MS" panose="020B0603020202020204" pitchFamily="34" charset="0"/>
              </a:rPr>
              <a:t>подлежит размещению </a:t>
            </a:r>
            <a:r>
              <a:rPr lang="ru-RU" sz="1300" dirty="0">
                <a:solidFill>
                  <a:prstClr val="black"/>
                </a:solidFill>
                <a:latin typeface="Trebuchet MS" panose="020B0603020202020204" pitchFamily="34" charset="0"/>
              </a:rPr>
              <a:t>соответствующим АДБ </a:t>
            </a:r>
            <a:r>
              <a:rPr lang="ru-RU" sz="1300" b="1" i="1" dirty="0">
                <a:solidFill>
                  <a:prstClr val="black"/>
                </a:solidFill>
                <a:latin typeface="Trebuchet MS" panose="020B0603020202020204" pitchFamily="34" charset="0"/>
              </a:rPr>
              <a:t>в информационно-телекоммуникационной сети «Интернет» </a:t>
            </a:r>
            <a:r>
              <a:rPr lang="ru-RU" sz="1300" dirty="0">
                <a:solidFill>
                  <a:prstClr val="black"/>
                </a:solidFill>
                <a:latin typeface="Trebuchet MS" panose="020B0603020202020204" pitchFamily="34" charset="0"/>
              </a:rPr>
              <a:t>на официальном сайте соответствующего ГАДБ </a:t>
            </a:r>
            <a:r>
              <a:rPr lang="ru-RU" sz="1300" b="1" dirty="0">
                <a:solidFill>
                  <a:prstClr val="black"/>
                </a:solidFill>
                <a:latin typeface="Trebuchet MS" panose="020B0603020202020204" pitchFamily="34" charset="0"/>
              </a:rPr>
              <a:t>с уведомлением финансового органа соответствующего субъекта Российской Федерации </a:t>
            </a:r>
            <a:r>
              <a:rPr lang="ru-RU" sz="1300" dirty="0">
                <a:solidFill>
                  <a:prstClr val="black"/>
                </a:solidFill>
                <a:latin typeface="Trebuchet MS" panose="020B0603020202020204" pitchFamily="34" charset="0"/>
              </a:rPr>
              <a:t>в течение 1 месяца после его установления (внесения в него изменений).</a:t>
            </a:r>
            <a:endParaRPr lang="ru-RU" sz="1300" dirty="0"/>
          </a:p>
        </p:txBody>
      </p:sp>
      <p:sp>
        <p:nvSpPr>
          <p:cNvPr id="15" name="TextBox 14"/>
          <p:cNvSpPr txBox="1"/>
          <p:nvPr/>
        </p:nvSpPr>
        <p:spPr>
          <a:xfrm>
            <a:off x="336253" y="1566009"/>
            <a:ext cx="8754939" cy="307777"/>
          </a:xfrm>
          <a:prstGeom prst="rect">
            <a:avLst/>
          </a:prstGeom>
          <a:noFill/>
        </p:spPr>
        <p:txBody>
          <a:bodyPr wrap="square" rtlCol="0">
            <a:spAutoFit/>
          </a:bodyPr>
          <a:lstStyle/>
          <a:p>
            <a:pPr algn="ctr" fontAlgn="auto">
              <a:spcBef>
                <a:spcPts val="0"/>
              </a:spcBef>
              <a:spcAft>
                <a:spcPts val="0"/>
              </a:spcAft>
              <a:defRPr/>
            </a:pPr>
            <a:r>
              <a:rPr lang="ru-RU" sz="1400" b="1" dirty="0" err="1">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Постановительная</a:t>
            </a: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 часть Проекта приказа </a:t>
            </a:r>
          </a:p>
        </p:txBody>
      </p:sp>
    </p:spTree>
    <p:extLst>
      <p:ext uri="{BB962C8B-B14F-4D97-AF65-F5344CB8AC3E}">
        <p14:creationId xmlns:p14="http://schemas.microsoft.com/office/powerpoint/2010/main" val="3384987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591733" y="1453866"/>
            <a:ext cx="8695427" cy="5089584"/>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15</a:t>
            </a:fld>
            <a:endParaRPr lang="ru-RU" sz="1800" b="1" dirty="0">
              <a:solidFill>
                <a:schemeClr val="bg1"/>
              </a:solidFill>
              <a:latin typeface="Trebuchet MS" panose="020B0603020202020204" pitchFamily="34" charset="0"/>
            </a:endParaRPr>
          </a:p>
        </p:txBody>
      </p:sp>
      <p:sp>
        <p:nvSpPr>
          <p:cNvPr id="11" name="Прямоугольник 10"/>
          <p:cNvSpPr/>
          <p:nvPr/>
        </p:nvSpPr>
        <p:spPr>
          <a:xfrm>
            <a:off x="818899" y="2741288"/>
            <a:ext cx="705930" cy="2878098"/>
          </a:xfrm>
          <a:prstGeom prst="rect">
            <a:avLst/>
          </a:prstGeom>
          <a:noFill/>
          <a:ln w="19050">
            <a:solidFill>
              <a:srgbClr val="003A1A"/>
            </a:solidFill>
            <a:prstDash val="solid"/>
          </a:ln>
        </p:spPr>
        <p:style>
          <a:lnRef idx="2">
            <a:schemeClr val="accent3">
              <a:shade val="50000"/>
            </a:schemeClr>
          </a:lnRef>
          <a:fillRef idx="1">
            <a:schemeClr val="accent3"/>
          </a:fillRef>
          <a:effectRef idx="0">
            <a:schemeClr val="accent3"/>
          </a:effectRef>
          <a:fontRef idx="minor">
            <a:schemeClr val="lt1"/>
          </a:fontRef>
        </p:style>
        <p:txBody>
          <a:bodyPr vert="vert270" rtlCol="0" anchor="ctr" anchorCtr="0"/>
          <a:lstStyle/>
          <a:p>
            <a:pPr algn="ctr"/>
            <a:r>
              <a:rPr lang="ru-RU" sz="1300" dirty="0">
                <a:solidFill>
                  <a:prstClr val="black"/>
                </a:solidFill>
                <a:latin typeface="Trebuchet MS" panose="020B0603020202020204" pitchFamily="34" charset="0"/>
              </a:rPr>
              <a:t>Регламент должен </a:t>
            </a:r>
            <a:br>
              <a:rPr lang="ru-RU" sz="1300" dirty="0">
                <a:solidFill>
                  <a:prstClr val="black"/>
                </a:solidFill>
                <a:latin typeface="Trebuchet MS" panose="020B0603020202020204" pitchFamily="34" charset="0"/>
              </a:rPr>
            </a:br>
            <a:r>
              <a:rPr lang="ru-RU" sz="1300" dirty="0">
                <a:solidFill>
                  <a:prstClr val="black"/>
                </a:solidFill>
                <a:latin typeface="Trebuchet MS" panose="020B0603020202020204" pitchFamily="34" charset="0"/>
              </a:rPr>
              <a:t>устанавливать</a:t>
            </a:r>
          </a:p>
        </p:txBody>
      </p:sp>
      <p:sp>
        <p:nvSpPr>
          <p:cNvPr id="7" name="TextBox 6"/>
          <p:cNvSpPr txBox="1"/>
          <p:nvPr/>
        </p:nvSpPr>
        <p:spPr>
          <a:xfrm>
            <a:off x="561976" y="368300"/>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9" name="Прямоугольник 8"/>
          <p:cNvSpPr/>
          <p:nvPr/>
        </p:nvSpPr>
        <p:spPr>
          <a:xfrm>
            <a:off x="1700949" y="2003705"/>
            <a:ext cx="7410091" cy="4384470"/>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Мероприятия по реализации АДБ полномочий, направленных на обеспечение своевременного взыскания дебиторской задолженности по доходам по видам платежей (учетным группам доходов), в частности:</a:t>
            </a:r>
          </a:p>
          <a:p>
            <a:pPr algn="just"/>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недопущение образования просроченной дебиторской задолженности по доходам, выявление факторов, влияющих на образование просроченной дебиторской задолженности по доходам;</a:t>
            </a:r>
          </a:p>
          <a:p>
            <a:pPr marL="630238" indent="-18097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проведение мероприятий по урегулированию дебиторской задолженности по доходам в досудебном порядке (с момента исчисления срока уплаты соответствующего платежа в бюджет (штрафов, пени) до начала работы по их принудительному взысканию);</a:t>
            </a:r>
          </a:p>
          <a:p>
            <a:pPr marL="630238" indent="-18097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принудительное взыскание дебиторской задолженности по доходам;</a:t>
            </a:r>
          </a:p>
          <a:p>
            <a:pPr marL="630238" indent="-18097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проведение мероприятий по инвентаризации дебиторской задолженности по доходам в том числе в целях формирования прогнозного объема поступлений доходов, оценки ожидаемых результатов работы по взысканию дебиторской задолженности по доходам, признания дебиторской задолженности по доходам сомнительной;</a:t>
            </a:r>
          </a:p>
          <a:p>
            <a:pPr marL="630238" indent="-18097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проведение мониторинга за финансовым (платежным) состоянием дебиторов в том числе при проведении мероприятий по инвентаризации дебиторской задолженности по доходам, в том числе в рамках процедур, применяемых в деле о банкротстве дебиторов;</a:t>
            </a:r>
          </a:p>
          <a:p>
            <a:pPr marL="630238" indent="-18097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630238" indent="-180975" algn="just">
              <a:buFont typeface="Wingdings" panose="05000000000000000000" pitchFamily="2" charset="2"/>
              <a:buChar char="ü"/>
            </a:pPr>
            <a:r>
              <a:rPr lang="ru-RU" sz="1200" dirty="0">
                <a:solidFill>
                  <a:prstClr val="black"/>
                </a:solidFill>
                <a:latin typeface="Trebuchet MS" panose="020B0603020202020204" pitchFamily="34" charset="0"/>
              </a:rPr>
              <a:t>списание, наблюдение, восстановление в учете сомнительной, просроченной (безнадежной) дебиторской задолженности по доходам.</a:t>
            </a:r>
            <a:endParaRPr lang="ru-RU" sz="1300" dirty="0">
              <a:solidFill>
                <a:prstClr val="black"/>
              </a:solidFill>
              <a:latin typeface="Trebuchet MS" panose="020B0603020202020204" pitchFamily="34" charset="0"/>
            </a:endParaRPr>
          </a:p>
        </p:txBody>
      </p:sp>
      <p:sp>
        <p:nvSpPr>
          <p:cNvPr id="15" name="TextBox 14"/>
          <p:cNvSpPr txBox="1"/>
          <p:nvPr/>
        </p:nvSpPr>
        <p:spPr>
          <a:xfrm>
            <a:off x="561976" y="1561378"/>
            <a:ext cx="8754939" cy="307777"/>
          </a:xfrm>
          <a:prstGeom prst="rect">
            <a:avLst/>
          </a:prstGeom>
          <a:noFill/>
        </p:spPr>
        <p:txBody>
          <a:bodyPr wrap="square" rtlCol="0">
            <a:spAutoFit/>
          </a:bodyPr>
          <a:lstStyle/>
          <a:p>
            <a:pPr algn="ctr" fontAlgn="auto">
              <a:spcBef>
                <a:spcPts val="0"/>
              </a:spcBef>
              <a:spcAft>
                <a:spcPts val="0"/>
              </a:spcAft>
              <a:defRPr/>
            </a:pP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Положения Общих требований к Регламенту</a:t>
            </a:r>
          </a:p>
        </p:txBody>
      </p:sp>
    </p:spTree>
    <p:extLst>
      <p:ext uri="{BB962C8B-B14F-4D97-AF65-F5344CB8AC3E}">
        <p14:creationId xmlns:p14="http://schemas.microsoft.com/office/powerpoint/2010/main" val="2953682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621488" y="1395980"/>
            <a:ext cx="8695427" cy="4073167"/>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16</a:t>
            </a:fld>
            <a:endParaRPr lang="ru-RU" sz="1800" b="1" dirty="0">
              <a:solidFill>
                <a:schemeClr val="bg1"/>
              </a:solidFill>
              <a:latin typeface="Trebuchet MS" panose="020B0603020202020204" pitchFamily="34" charset="0"/>
            </a:endParaRPr>
          </a:p>
        </p:txBody>
      </p:sp>
      <p:sp>
        <p:nvSpPr>
          <p:cNvPr id="11" name="Прямоугольник 10"/>
          <p:cNvSpPr/>
          <p:nvPr/>
        </p:nvSpPr>
        <p:spPr>
          <a:xfrm>
            <a:off x="848654" y="2209625"/>
            <a:ext cx="705930" cy="2878098"/>
          </a:xfrm>
          <a:prstGeom prst="rect">
            <a:avLst/>
          </a:prstGeom>
          <a:noFill/>
          <a:ln w="19050">
            <a:solidFill>
              <a:srgbClr val="003A1A"/>
            </a:solidFill>
            <a:prstDash val="solid"/>
          </a:ln>
        </p:spPr>
        <p:style>
          <a:lnRef idx="2">
            <a:schemeClr val="accent3">
              <a:shade val="50000"/>
            </a:schemeClr>
          </a:lnRef>
          <a:fillRef idx="1">
            <a:schemeClr val="accent3"/>
          </a:fillRef>
          <a:effectRef idx="0">
            <a:schemeClr val="accent3"/>
          </a:effectRef>
          <a:fontRef idx="minor">
            <a:schemeClr val="lt1"/>
          </a:fontRef>
        </p:style>
        <p:txBody>
          <a:bodyPr vert="vert270" rtlCol="0" anchor="ctr" anchorCtr="0"/>
          <a:lstStyle/>
          <a:p>
            <a:pPr algn="ctr"/>
            <a:r>
              <a:rPr lang="ru-RU" sz="1300" dirty="0">
                <a:solidFill>
                  <a:prstClr val="black"/>
                </a:solidFill>
                <a:latin typeface="Trebuchet MS" panose="020B0603020202020204" pitchFamily="34" charset="0"/>
              </a:rPr>
              <a:t>Регламент должен </a:t>
            </a:r>
            <a:br>
              <a:rPr lang="ru-RU" sz="1300" dirty="0">
                <a:solidFill>
                  <a:prstClr val="black"/>
                </a:solidFill>
                <a:latin typeface="Trebuchet MS" panose="020B0603020202020204" pitchFamily="34" charset="0"/>
              </a:rPr>
            </a:br>
            <a:r>
              <a:rPr lang="ru-RU" sz="1300" dirty="0">
                <a:solidFill>
                  <a:prstClr val="black"/>
                </a:solidFill>
                <a:latin typeface="Trebuchet MS" panose="020B0603020202020204" pitchFamily="34" charset="0"/>
              </a:rPr>
              <a:t>устанавливать</a:t>
            </a:r>
          </a:p>
        </p:txBody>
      </p:sp>
      <p:sp>
        <p:nvSpPr>
          <p:cNvPr id="7" name="TextBox 6"/>
          <p:cNvSpPr txBox="1"/>
          <p:nvPr/>
        </p:nvSpPr>
        <p:spPr>
          <a:xfrm>
            <a:off x="561976" y="368300"/>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9" name="Прямоугольник 8"/>
          <p:cNvSpPr/>
          <p:nvPr/>
        </p:nvSpPr>
        <p:spPr>
          <a:xfrm>
            <a:off x="1730704" y="2042209"/>
            <a:ext cx="7410091" cy="3219904"/>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Контрольные точки (сроки) по реализации каждого мероприятия.</a:t>
            </a:r>
          </a:p>
          <a:p>
            <a:pPr marL="285750" indent="-285750" algn="just">
              <a:buFont typeface="Wingdings" panose="05000000000000000000" pitchFamily="2" charset="2"/>
              <a:buChar char="Ø"/>
            </a:pPr>
            <a:endParaRPr lang="ru-RU" sz="1300" dirty="0">
              <a:solidFill>
                <a:prstClr val="black"/>
              </a:solidFill>
              <a:latin typeface="Trebuchet MS" panose="020B0603020202020204" pitchFamily="34" charset="0"/>
            </a:endParaRPr>
          </a:p>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Перечень структурных подразделений (сотрудников) АДБ, ответственных за работу с дебиторской задолженностью по доходам, включая установление обязанностей и порядка их работы по каждому мероприятию.</a:t>
            </a:r>
          </a:p>
          <a:p>
            <a:pPr marL="285750" indent="-285750" algn="just">
              <a:buFont typeface="Wingdings" panose="05000000000000000000" pitchFamily="2" charset="2"/>
              <a:buChar char="Ø"/>
            </a:pPr>
            <a:endParaRPr lang="ru-RU" sz="1300" dirty="0">
              <a:solidFill>
                <a:prstClr val="black"/>
              </a:solidFill>
              <a:latin typeface="Trebuchet MS" panose="020B0603020202020204" pitchFamily="34" charset="0"/>
            </a:endParaRPr>
          </a:p>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Порядок обмена информацией между структурными подразделениями АДБ, в том числе подразделением, осуществляющим полномочие ведения бюджетного учета (уполномоченной организацией, осуществляющей переданные полномочия ведения бюджетного учета, и (или) со структурными подразделениями ГАДБ.</a:t>
            </a:r>
          </a:p>
          <a:p>
            <a:pPr marL="285750" indent="-285750" algn="just">
              <a:buFont typeface="Wingdings" panose="05000000000000000000" pitchFamily="2" charset="2"/>
              <a:buChar char="Ø"/>
            </a:pPr>
            <a:endParaRPr lang="ru-RU" sz="1300" dirty="0">
              <a:solidFill>
                <a:prstClr val="black"/>
              </a:solidFill>
              <a:latin typeface="Trebuchet MS" panose="020B0603020202020204" pitchFamily="34" charset="0"/>
            </a:endParaRPr>
          </a:p>
          <a:p>
            <a:pPr marL="285750" indent="-285750" algn="just">
              <a:buFont typeface="Wingdings" panose="05000000000000000000" pitchFamily="2" charset="2"/>
              <a:buChar char="Ø"/>
            </a:pPr>
            <a:r>
              <a:rPr lang="ru-RU" sz="1300" dirty="0">
                <a:solidFill>
                  <a:prstClr val="black"/>
                </a:solidFill>
                <a:latin typeface="Trebuchet MS" panose="020B0603020202020204" pitchFamily="34" charset="0"/>
              </a:rPr>
              <a:t>Порядок взаимодействия с налоговыми органами при предъявлении требований по уплате обязательных платежей в бюджеты всех уровней, требований по денежным обязательствам перед РФ в деле о банкротстве и в процедурах, применяемых в деле о банкротстве дебиторов.</a:t>
            </a:r>
          </a:p>
        </p:txBody>
      </p:sp>
      <p:sp>
        <p:nvSpPr>
          <p:cNvPr id="15" name="TextBox 14"/>
          <p:cNvSpPr txBox="1"/>
          <p:nvPr/>
        </p:nvSpPr>
        <p:spPr>
          <a:xfrm>
            <a:off x="561975" y="1565206"/>
            <a:ext cx="8754939" cy="307777"/>
          </a:xfrm>
          <a:prstGeom prst="rect">
            <a:avLst/>
          </a:prstGeom>
          <a:noFill/>
        </p:spPr>
        <p:txBody>
          <a:bodyPr wrap="square" rtlCol="0">
            <a:spAutoFit/>
          </a:bodyPr>
          <a:lstStyle/>
          <a:p>
            <a:pPr algn="ctr" fontAlgn="auto">
              <a:spcBef>
                <a:spcPts val="0"/>
              </a:spcBef>
              <a:spcAft>
                <a:spcPts val="0"/>
              </a:spcAft>
              <a:defRPr/>
            </a:pP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Положения Общих требований к Регламенту</a:t>
            </a:r>
          </a:p>
        </p:txBody>
      </p:sp>
    </p:spTree>
    <p:extLst>
      <p:ext uri="{BB962C8B-B14F-4D97-AF65-F5344CB8AC3E}">
        <p14:creationId xmlns:p14="http://schemas.microsoft.com/office/powerpoint/2010/main" val="32703721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227861" y="1203414"/>
            <a:ext cx="9423167" cy="539325"/>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17</a:t>
            </a:fld>
            <a:endParaRPr lang="ru-RU" sz="1800" b="1" dirty="0">
              <a:solidFill>
                <a:schemeClr val="bg1"/>
              </a:solidFill>
              <a:latin typeface="Trebuchet MS" panose="020B0603020202020204" pitchFamily="34" charset="0"/>
            </a:endParaRPr>
          </a:p>
        </p:txBody>
      </p:sp>
      <p:sp>
        <p:nvSpPr>
          <p:cNvPr id="7" name="TextBox 6"/>
          <p:cNvSpPr txBox="1"/>
          <p:nvPr/>
        </p:nvSpPr>
        <p:spPr>
          <a:xfrm>
            <a:off x="561976" y="368300"/>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9" name="Прямоугольник 8"/>
          <p:cNvSpPr/>
          <p:nvPr/>
        </p:nvSpPr>
        <p:spPr>
          <a:xfrm>
            <a:off x="211219" y="1199297"/>
            <a:ext cx="9423168" cy="543442"/>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ru-RU" sz="1400" b="1" dirty="0">
                <a:solidFill>
                  <a:prstClr val="black"/>
                </a:solidFill>
                <a:latin typeface="Trebuchet MS" panose="020B0603020202020204" pitchFamily="34" charset="0"/>
              </a:rPr>
              <a:t>Мероприятия по</a:t>
            </a:r>
            <a:r>
              <a:rPr lang="en-US" sz="1400" b="1" dirty="0">
                <a:solidFill>
                  <a:prstClr val="black"/>
                </a:solidFill>
                <a:latin typeface="Trebuchet MS" panose="020B0603020202020204" pitchFamily="34" charset="0"/>
              </a:rPr>
              <a:t> </a:t>
            </a:r>
            <a:r>
              <a:rPr lang="ru-RU" sz="1400" b="1" dirty="0">
                <a:solidFill>
                  <a:prstClr val="black"/>
                </a:solidFill>
                <a:latin typeface="Trebuchet MS" panose="020B0603020202020204" pitchFamily="34" charset="0"/>
              </a:rPr>
              <a:t>недопущению образования просроченной дебиторской задолженности по доходам, выявлению факторов, влияющих на образование просроченной дебиторской задолженности по доходам</a:t>
            </a:r>
          </a:p>
          <a:p>
            <a:pPr marL="285750" indent="-285750" algn="ctr">
              <a:buFont typeface="Wingdings" panose="05000000000000000000" pitchFamily="2" charset="2"/>
              <a:buChar char="Ø"/>
            </a:pPr>
            <a:endParaRPr lang="ru-RU" sz="800" dirty="0">
              <a:solidFill>
                <a:prstClr val="black"/>
              </a:solidFill>
              <a:latin typeface="Trebuchet MS" panose="020B0603020202020204" pitchFamily="34" charset="0"/>
            </a:endParaRPr>
          </a:p>
        </p:txBody>
      </p:sp>
      <p:sp>
        <p:nvSpPr>
          <p:cNvPr id="8" name="Прямоугольник 7"/>
          <p:cNvSpPr/>
          <p:nvPr/>
        </p:nvSpPr>
        <p:spPr>
          <a:xfrm>
            <a:off x="211219" y="1893345"/>
            <a:ext cx="5959205" cy="4771017"/>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r>
              <a:rPr lang="ru-RU" sz="1300" b="1" dirty="0">
                <a:solidFill>
                  <a:srgbClr val="00602B"/>
                </a:solidFill>
                <a:latin typeface="Trebuchet MS" panose="020B0603020202020204" pitchFamily="34" charset="0"/>
              </a:rPr>
              <a:t>контроль за правильностью исчисления, полнотой и своевременностью осуществления платежей в бюджеты, пеням и штрафам по ним</a:t>
            </a:r>
            <a:r>
              <a:rPr lang="ru-RU" sz="1300" dirty="0">
                <a:solidFill>
                  <a:prstClr val="black"/>
                </a:solidFill>
                <a:latin typeface="Trebuchet MS" panose="020B0603020202020204" pitchFamily="34" charset="0"/>
              </a:rPr>
              <a:t>, в том числе:</a:t>
            </a:r>
          </a:p>
          <a:p>
            <a:pPr algn="just"/>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за фактическим внесением платежей в бюджеты по установленным законодательством РФ, договором (контрактом) срокам и размерам;</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за квитированием платежей, являющихся источниками формирования доходов бюджетов, с начислениями в ГИС ГМП, за исключением платежей, являющихся источниками формирования доходов бюджетов, информация, необходимая для уплаты которых, включая подлежащую уплате сумму, не размещается в ГИС ГМП;</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за исполнением графика платежей в связи с предоставлением отсрочки или рассрочки уплаты платежей и погашением дебиторской задолженности по доходам, образовавшейся в связи с неисполнением графика уплаты платежей, а также за начислением процентов за предоставленную отсрочку или рассрочку и пени за просрочку уплаты платежей в бюджеты, в порядке и случаях, предусмотренных законодательством РФ;</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за своевременным начислением неустойки (штрафов, пени), иных финансовых санкций;</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за своевременным отражением (обеспечением отражения при ведения бюджетного учета централизованной бухгалтерией) в бюджетном учете операций по начислению дебиторской задолженности по доходам, ее увеличению (уменьшению).</a:t>
            </a:r>
            <a:endParaRPr lang="ru-RU" sz="1300" dirty="0">
              <a:solidFill>
                <a:prstClr val="black"/>
              </a:solidFill>
              <a:latin typeface="Trebuchet MS" panose="020B0603020202020204" pitchFamily="34" charset="0"/>
            </a:endParaRPr>
          </a:p>
        </p:txBody>
      </p:sp>
      <p:sp>
        <p:nvSpPr>
          <p:cNvPr id="10" name="Прямоугольник 9"/>
          <p:cNvSpPr/>
          <p:nvPr/>
        </p:nvSpPr>
        <p:spPr>
          <a:xfrm>
            <a:off x="6331788" y="1893345"/>
            <a:ext cx="3302599" cy="852513"/>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r>
              <a:rPr lang="ru-RU" sz="1300" b="1" dirty="0">
                <a:solidFill>
                  <a:srgbClr val="00602B"/>
                </a:solidFill>
                <a:latin typeface="Trebuchet MS" panose="020B0603020202020204" pitchFamily="34" charset="0"/>
              </a:rPr>
              <a:t>проведение инвентаризации расчетов с дебиторами по доходам, включая сверку данных о неоплаченных начислениях в ГИС ГМП</a:t>
            </a:r>
          </a:p>
        </p:txBody>
      </p:sp>
      <p:sp>
        <p:nvSpPr>
          <p:cNvPr id="12" name="Прямоугольник 11"/>
          <p:cNvSpPr/>
          <p:nvPr/>
        </p:nvSpPr>
        <p:spPr>
          <a:xfrm>
            <a:off x="6331788" y="2896464"/>
            <a:ext cx="3302599" cy="2944939"/>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r>
              <a:rPr lang="ru-RU" sz="1300" b="1" dirty="0">
                <a:solidFill>
                  <a:srgbClr val="00602B"/>
                </a:solidFill>
                <a:latin typeface="Trebuchet MS" panose="020B0603020202020204" pitchFamily="34" charset="0"/>
              </a:rPr>
              <a:t>проведение в целях осуществления своевременной корректировки прогноза доходов бюджетов оценки вероятности непогашения должником задолженности</a:t>
            </a:r>
            <a:r>
              <a:rPr lang="ru-RU" sz="1300" dirty="0">
                <a:solidFill>
                  <a:prstClr val="black"/>
                </a:solidFill>
                <a:latin typeface="Trebuchet MS" panose="020B0603020202020204" pitchFamily="34" charset="0"/>
              </a:rPr>
              <a:t>, в том числе проведение анализа:</a:t>
            </a:r>
          </a:p>
          <a:p>
            <a:pPr algn="just"/>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финансового и имущественного состояния должника;</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наличия сведений о взыскании с должника денежных средств в рамках исполнительных производств;</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наличия сведений о возбуждении в отношении должника дела о банкротстве.</a:t>
            </a:r>
          </a:p>
        </p:txBody>
      </p:sp>
      <p:sp>
        <p:nvSpPr>
          <p:cNvPr id="14" name="Прямоугольник 13"/>
          <p:cNvSpPr/>
          <p:nvPr/>
        </p:nvSpPr>
        <p:spPr>
          <a:xfrm>
            <a:off x="6331788" y="5962861"/>
            <a:ext cx="3302599" cy="701501"/>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r>
              <a:rPr lang="ru-RU" sz="1300" b="1" dirty="0">
                <a:solidFill>
                  <a:srgbClr val="00602B"/>
                </a:solidFill>
                <a:latin typeface="Trebuchet MS" panose="020B0603020202020204" pitchFamily="34" charset="0"/>
              </a:rPr>
              <a:t>иные меры</a:t>
            </a:r>
            <a:r>
              <a:rPr lang="ru-RU" sz="1300" b="1" dirty="0">
                <a:solidFill>
                  <a:prstClr val="black"/>
                </a:solidFill>
                <a:latin typeface="Trebuchet MS" panose="020B0603020202020204" pitchFamily="34" charset="0"/>
              </a:rPr>
              <a:t>, </a:t>
            </a:r>
            <a:r>
              <a:rPr lang="ru-RU" sz="1300" dirty="0">
                <a:solidFill>
                  <a:prstClr val="black"/>
                </a:solidFill>
                <a:latin typeface="Trebuchet MS" panose="020B0603020202020204" pitchFamily="34" charset="0"/>
              </a:rPr>
              <a:t>принимаемые АДБ, и которые должны быть описаны в Регламенте</a:t>
            </a:r>
          </a:p>
        </p:txBody>
      </p:sp>
    </p:spTree>
    <p:extLst>
      <p:ext uri="{BB962C8B-B14F-4D97-AF65-F5344CB8AC3E}">
        <p14:creationId xmlns:p14="http://schemas.microsoft.com/office/powerpoint/2010/main" val="4219867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259486" y="1328694"/>
            <a:ext cx="4562679" cy="811810"/>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18</a:t>
            </a:fld>
            <a:endParaRPr lang="ru-RU" sz="1800" b="1" dirty="0">
              <a:solidFill>
                <a:schemeClr val="bg1"/>
              </a:solidFill>
              <a:latin typeface="Trebuchet MS" panose="020B0603020202020204" pitchFamily="34" charset="0"/>
            </a:endParaRPr>
          </a:p>
        </p:txBody>
      </p:sp>
      <p:sp>
        <p:nvSpPr>
          <p:cNvPr id="7" name="TextBox 6"/>
          <p:cNvSpPr txBox="1"/>
          <p:nvPr/>
        </p:nvSpPr>
        <p:spPr>
          <a:xfrm>
            <a:off x="561976" y="368300"/>
            <a:ext cx="8754939" cy="830997"/>
          </a:xfrm>
          <a:prstGeom prst="rect">
            <a:avLst/>
          </a:prstGeom>
          <a:noFill/>
        </p:spPr>
        <p:txBody>
          <a:bodyPr wrap="square" rtlCol="0">
            <a:spAutoFit/>
          </a:bodyPr>
          <a:lstStyle/>
          <a:p>
            <a:pPr algn="ctr" fontAlgn="auto">
              <a:spcBef>
                <a:spcPts val="0"/>
              </a:spcBef>
              <a:spcAft>
                <a:spcPts val="0"/>
              </a:spcAft>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«Об утверждении Общих требований к регламенту реализации полномочий администратора доходов бюджета по взысканию дебиторской задолженности по платежам в бюджет, пеням и штрафам по ним»</a:t>
            </a:r>
          </a:p>
        </p:txBody>
      </p:sp>
      <p:sp>
        <p:nvSpPr>
          <p:cNvPr id="9" name="Прямоугольник 8"/>
          <p:cNvSpPr/>
          <p:nvPr/>
        </p:nvSpPr>
        <p:spPr>
          <a:xfrm>
            <a:off x="259487" y="1328694"/>
            <a:ext cx="4562678" cy="811810"/>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ru-RU" sz="1400" b="1" dirty="0">
                <a:solidFill>
                  <a:prstClr val="black"/>
                </a:solidFill>
                <a:latin typeface="Trebuchet MS" panose="020B0603020202020204" pitchFamily="34" charset="0"/>
              </a:rPr>
              <a:t>Мероприятия по взысканию (урегулированию) дебиторской задолженности по доходам в досудебном порядке</a:t>
            </a:r>
            <a:endParaRPr lang="ru-RU" sz="800" b="1" dirty="0">
              <a:solidFill>
                <a:prstClr val="black"/>
              </a:solidFill>
              <a:latin typeface="Trebuchet MS" panose="020B0603020202020204" pitchFamily="34" charset="0"/>
            </a:endParaRPr>
          </a:p>
        </p:txBody>
      </p:sp>
      <p:sp>
        <p:nvSpPr>
          <p:cNvPr id="8" name="Прямоугольник 7"/>
          <p:cNvSpPr/>
          <p:nvPr/>
        </p:nvSpPr>
        <p:spPr>
          <a:xfrm>
            <a:off x="259487" y="2286248"/>
            <a:ext cx="4562678" cy="4063946"/>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уведомление должника;</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направление претензии о неполном расчете с бюджетом;</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рассмотрение вопроса о возможности расторжения договора (контракта), предоставления отсрочки (рассрочки) платежа, реструктуризации дебиторской задолженности по доходам в порядке и случаях, предусмотренных законодательством Российской Федерации;</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направление в налоговые органы уведомлений о наличии задолженности по обязательным платежам или о задолженности по денежным обязательствам перед РФ при предъявлении (объединении) требований в деле о банкротстве и в процедурах, применяемых в деле о банкротстве;</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иные меры, принимаемые АДБ в целях взыскания (урегулирования) дебиторской задолженности по доходам в досудебном порядке, и которые должны быть описаны в Регламенте.</a:t>
            </a:r>
            <a:endParaRPr lang="ru-RU" sz="1300" dirty="0">
              <a:solidFill>
                <a:prstClr val="black"/>
              </a:solidFill>
              <a:latin typeface="Trebuchet MS" panose="020B0603020202020204" pitchFamily="34" charset="0"/>
            </a:endParaRPr>
          </a:p>
        </p:txBody>
      </p:sp>
      <p:sp>
        <p:nvSpPr>
          <p:cNvPr id="11" name="Прямоугольник 10"/>
          <p:cNvSpPr/>
          <p:nvPr/>
        </p:nvSpPr>
        <p:spPr>
          <a:xfrm>
            <a:off x="5070151" y="1349033"/>
            <a:ext cx="4562679" cy="811810"/>
          </a:xfrm>
          <a:prstGeom prst="rect">
            <a:avLst/>
          </a:prstGeom>
          <a:gradFill flip="none" rotWithShape="1">
            <a:gsLst>
              <a:gs pos="0">
                <a:srgbClr val="C3D69B">
                  <a:tint val="66000"/>
                  <a:satMod val="160000"/>
                </a:srgbClr>
              </a:gs>
              <a:gs pos="28000">
                <a:srgbClr val="C3D69B">
                  <a:tint val="44500"/>
                  <a:satMod val="160000"/>
                </a:srgbClr>
              </a:gs>
              <a:gs pos="100000">
                <a:srgbClr val="C3D69B">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1100" dirty="0">
              <a:solidFill>
                <a:schemeClr val="tx1"/>
              </a:solidFill>
              <a:latin typeface="Trebuchet MS" panose="020B0603020202020204" pitchFamily="34" charset="0"/>
            </a:endParaRPr>
          </a:p>
        </p:txBody>
      </p:sp>
      <p:sp>
        <p:nvSpPr>
          <p:cNvPr id="13" name="Прямоугольник 12"/>
          <p:cNvSpPr/>
          <p:nvPr/>
        </p:nvSpPr>
        <p:spPr>
          <a:xfrm>
            <a:off x="5070151" y="1328694"/>
            <a:ext cx="4562678" cy="811810"/>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ru-RU" sz="1400" b="1" dirty="0">
                <a:solidFill>
                  <a:prstClr val="black"/>
                </a:solidFill>
                <a:latin typeface="Trebuchet MS" panose="020B0603020202020204" pitchFamily="34" charset="0"/>
              </a:rPr>
              <a:t>Мероприятия по принудительному взысканию дебиторской задолженности по доходам</a:t>
            </a:r>
            <a:endParaRPr lang="ru-RU" sz="800" b="1" dirty="0">
              <a:solidFill>
                <a:prstClr val="black"/>
              </a:solidFill>
              <a:latin typeface="Trebuchet MS" panose="020B0603020202020204" pitchFamily="34" charset="0"/>
            </a:endParaRPr>
          </a:p>
        </p:txBody>
      </p:sp>
      <p:sp>
        <p:nvSpPr>
          <p:cNvPr id="15" name="Прямоугольник 14"/>
          <p:cNvSpPr/>
          <p:nvPr/>
        </p:nvSpPr>
        <p:spPr>
          <a:xfrm>
            <a:off x="5070151" y="2286248"/>
            <a:ext cx="4562678" cy="4063946"/>
          </a:xfrm>
          <a:prstGeom prst="rect">
            <a:avLst/>
          </a:prstGeom>
          <a:noFill/>
          <a:ln w="12700">
            <a:solidFill>
              <a:srgbClr val="003A1A"/>
            </a:solidFill>
            <a:prstDash val="dash"/>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just"/>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подготовка необходимых материалов и документов и подача искового заявления в суд;</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направление запросов в следственные органы о ходе предварительного следствия, производства по уголовному делу, возбужденному по факту причиненного вреда, ущерба;</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направление судебных актов, других исполнительных документов на принудительное исполнение в ТО ФССП в том числе в рамках действий, предусмотренных частью 5 статьи 32.2 КоАП;</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направление в ТО ФССП информации, необходимой для заполнения платежных документов;</a:t>
            </a:r>
          </a:p>
          <a:p>
            <a:pPr marL="85725" indent="-85725" algn="just">
              <a:buFont typeface="Wingdings" panose="05000000000000000000" pitchFamily="2" charset="2"/>
              <a:buChar char="ü"/>
            </a:pPr>
            <a:endParaRPr lang="ru-RU" sz="800" dirty="0">
              <a:solidFill>
                <a:prstClr val="black"/>
              </a:solidFill>
              <a:latin typeface="Trebuchet MS" panose="020B0603020202020204" pitchFamily="34" charset="0"/>
            </a:endParaRPr>
          </a:p>
          <a:p>
            <a:pPr marL="85725" indent="-85725" algn="just">
              <a:buFont typeface="Wingdings" panose="05000000000000000000" pitchFamily="2" charset="2"/>
              <a:buChar char="ü"/>
            </a:pPr>
            <a:r>
              <a:rPr lang="ru-RU" sz="1200" dirty="0">
                <a:solidFill>
                  <a:prstClr val="black"/>
                </a:solidFill>
                <a:latin typeface="Trebuchet MS" panose="020B0603020202020204" pitchFamily="34" charset="0"/>
              </a:rPr>
              <a:t>иные меры, принимаемые АДБ в целях осуществления принудительного взыскания дебиторской задолженности по доходам, и которые должны быть описаны в Регламенте.</a:t>
            </a:r>
            <a:endParaRPr lang="ru-RU" sz="1300"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1507561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19</a:t>
            </a:fld>
            <a:endParaRPr lang="ru-RU" dirty="0"/>
          </a:p>
        </p:txBody>
      </p:sp>
      <p:sp>
        <p:nvSpPr>
          <p:cNvPr id="3" name="TextBox 2">
            <a:extLst>
              <a:ext uri="{FF2B5EF4-FFF2-40B4-BE49-F238E27FC236}">
                <a16:creationId xmlns:a16="http://schemas.microsoft.com/office/drawing/2014/main" id="{9D2BE055-88D3-7DAF-062E-2AD0B7FB0E39}"/>
              </a:ext>
            </a:extLst>
          </p:cNvPr>
          <p:cNvSpPr txBox="1"/>
          <p:nvPr/>
        </p:nvSpPr>
        <p:spPr>
          <a:xfrm>
            <a:off x="1823966" y="2953222"/>
            <a:ext cx="5690862" cy="830997"/>
          </a:xfrm>
          <a:prstGeom prst="rect">
            <a:avLst/>
          </a:prstGeom>
          <a:noFill/>
        </p:spPr>
        <p:txBody>
          <a:bodyPr wrap="square" rtlCol="0">
            <a:spAutoFit/>
          </a:bodyPr>
          <a:lstStyle/>
          <a:p>
            <a:pPr algn="ctr"/>
            <a:r>
              <a:rPr lang="ru-RU" sz="2400" b="1" dirty="0">
                <a:solidFill>
                  <a:srgbClr val="00602B"/>
                </a:solidFill>
                <a:latin typeface="Trebuchet MS" panose="020B0603020202020204" pitchFamily="34" charset="0"/>
              </a:rPr>
              <a:t>Значимые изменения бюджетного законодательства</a:t>
            </a:r>
            <a:endParaRPr lang="en-US" sz="2400" b="1" dirty="0">
              <a:solidFill>
                <a:srgbClr val="00602B"/>
              </a:solidFill>
              <a:latin typeface="Trebuchet MS" panose="020B0603020202020204" pitchFamily="34" charset="0"/>
            </a:endParaRPr>
          </a:p>
        </p:txBody>
      </p:sp>
      <p:sp>
        <p:nvSpPr>
          <p:cNvPr id="4" name="Номер слайда 1"/>
          <p:cNvSpPr txBox="1">
            <a:spLocks/>
          </p:cNvSpPr>
          <p:nvPr/>
        </p:nvSpPr>
        <p:spPr>
          <a:xfrm>
            <a:off x="8855075" y="1588"/>
            <a:ext cx="8255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r>
              <a:rPr lang="ru-RU" sz="1800" b="1" dirty="0">
                <a:solidFill>
                  <a:schemeClr val="bg1"/>
                </a:solidFill>
                <a:latin typeface="Trebuchet MS" panose="020B0603020202020204" pitchFamily="34" charset="0"/>
              </a:rPr>
              <a:t>11</a:t>
            </a:r>
          </a:p>
        </p:txBody>
      </p:sp>
    </p:spTree>
    <p:extLst>
      <p:ext uri="{BB962C8B-B14F-4D97-AF65-F5344CB8AC3E}">
        <p14:creationId xmlns:p14="http://schemas.microsoft.com/office/powerpoint/2010/main" val="276950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Диаграмма 34"/>
          <p:cNvGraphicFramePr>
            <a:graphicFrameLocks/>
          </p:cNvGraphicFramePr>
          <p:nvPr/>
        </p:nvGraphicFramePr>
        <p:xfrm>
          <a:off x="156030" y="1850310"/>
          <a:ext cx="5029771"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3" name="Номер слайда 2"/>
          <p:cNvSpPr>
            <a:spLocks noGrp="1"/>
          </p:cNvSpPr>
          <p:nvPr>
            <p:ph type="sldNum" sz="quarter" idx="11"/>
          </p:nvPr>
        </p:nvSpPr>
        <p:spPr/>
        <p:txBody>
          <a:bodyPr/>
          <a:lstStyle/>
          <a:p>
            <a:pPr>
              <a:defRPr/>
            </a:pPr>
            <a:fld id="{7C948A7D-6C52-4157-BEA1-1B3B6891AEA4}" type="slidenum">
              <a:rPr lang="ru-RU" b="1" smtClean="0">
                <a:latin typeface="Trebuchet MS" panose="020B0603020202020204" pitchFamily="34" charset="0"/>
              </a:rPr>
              <a:pPr>
                <a:defRPr/>
              </a:pPr>
              <a:t>2</a:t>
            </a:fld>
            <a:endParaRPr lang="ru-RU" b="1" dirty="0">
              <a:latin typeface="Trebuchet MS" panose="020B0603020202020204" pitchFamily="34" charset="0"/>
            </a:endParaRPr>
          </a:p>
        </p:txBody>
      </p:sp>
      <p:graphicFrame>
        <p:nvGraphicFramePr>
          <p:cNvPr id="57" name="Таблица 56"/>
          <p:cNvGraphicFramePr>
            <a:graphicFrameLocks noGrp="1"/>
          </p:cNvGraphicFramePr>
          <p:nvPr/>
        </p:nvGraphicFramePr>
        <p:xfrm>
          <a:off x="143246" y="340818"/>
          <a:ext cx="9549442" cy="640080"/>
        </p:xfrm>
        <a:graphic>
          <a:graphicData uri="http://schemas.openxmlformats.org/drawingml/2006/table">
            <a:tbl>
              <a:tblPr firstRow="1" bandRow="1">
                <a:tableStyleId>{B301B821-A1FF-4177-AEE7-76D212191A09}</a:tableStyleId>
              </a:tblPr>
              <a:tblGrid>
                <a:gridCol w="9549442">
                  <a:extLst>
                    <a:ext uri="{9D8B030D-6E8A-4147-A177-3AD203B41FA5}">
                      <a16:colId xmlns:a16="http://schemas.microsoft.com/office/drawing/2014/main" val="20000"/>
                    </a:ext>
                  </a:extLst>
                </a:gridCol>
              </a:tblGrid>
              <a:tr h="288032">
                <a:tc>
                  <a:txBody>
                    <a:bodyPr/>
                    <a:lstStyle/>
                    <a:p>
                      <a:pPr algn="ctr">
                        <a:lnSpc>
                          <a:spcPct val="100000"/>
                        </a:lnSpc>
                      </a:pPr>
                      <a:r>
                        <a:rPr lang="ru-RU" sz="1800" b="1" kern="1200" dirty="0">
                          <a:solidFill>
                            <a:srgbClr val="00602B"/>
                          </a:solidFill>
                          <a:latin typeface="Trebuchet MS" panose="020B0603020202020204" pitchFamily="34" charset="0"/>
                          <a:ea typeface="+mn-ea"/>
                          <a:cs typeface="+mn-cs"/>
                        </a:rPr>
                        <a:t>Динамика</a:t>
                      </a:r>
                      <a:r>
                        <a:rPr lang="ru-RU" sz="1800" b="1" kern="1200" baseline="0" dirty="0">
                          <a:solidFill>
                            <a:srgbClr val="00602B"/>
                          </a:solidFill>
                          <a:latin typeface="Trebuchet MS" panose="020B0603020202020204" pitchFamily="34" charset="0"/>
                          <a:ea typeface="+mn-ea"/>
                          <a:cs typeface="+mn-cs"/>
                        </a:rPr>
                        <a:t> поступления основных видов доходов бюджетов субъектов </a:t>
                      </a:r>
                    </a:p>
                    <a:p>
                      <a:pPr algn="ctr">
                        <a:lnSpc>
                          <a:spcPct val="100000"/>
                        </a:lnSpc>
                      </a:pPr>
                      <a:r>
                        <a:rPr lang="ru-RU" sz="1800" b="1" kern="1200" baseline="0" dirty="0">
                          <a:solidFill>
                            <a:srgbClr val="00602B"/>
                          </a:solidFill>
                          <a:latin typeface="Trebuchet MS" panose="020B0603020202020204" pitchFamily="34" charset="0"/>
                          <a:ea typeface="+mn-ea"/>
                          <a:cs typeface="+mn-cs"/>
                        </a:rPr>
                        <a:t>Российской Федерации, млрд рублей</a:t>
                      </a:r>
                      <a:endParaRPr lang="ru-RU" sz="1600" b="0" kern="1200" dirty="0">
                        <a:solidFill>
                          <a:srgbClr val="00602B"/>
                        </a:solidFill>
                        <a:latin typeface="Trebuchet MS" panose="020B0603020202020204"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76" name="Прямая со стрелкой 75"/>
          <p:cNvCxnSpPr/>
          <p:nvPr/>
        </p:nvCxnSpPr>
        <p:spPr>
          <a:xfrm>
            <a:off x="1199978" y="1945830"/>
            <a:ext cx="0" cy="197036"/>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77" name="Прямая соединительная линия 76"/>
          <p:cNvCxnSpPr/>
          <p:nvPr/>
        </p:nvCxnSpPr>
        <p:spPr>
          <a:xfrm flipH="1">
            <a:off x="876142" y="1954747"/>
            <a:ext cx="314916"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78" name="Прямая соединительная линия 77"/>
          <p:cNvCxnSpPr/>
          <p:nvPr/>
        </p:nvCxnSpPr>
        <p:spPr>
          <a:xfrm flipV="1">
            <a:off x="876142" y="1945831"/>
            <a:ext cx="2381" cy="1927429"/>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79" name="TextBox 1"/>
          <p:cNvSpPr txBox="1"/>
          <p:nvPr/>
        </p:nvSpPr>
        <p:spPr>
          <a:xfrm>
            <a:off x="740566" y="1764069"/>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+91</a:t>
            </a:r>
            <a:r>
              <a:rPr lang="en-US" sz="900" b="1" dirty="0">
                <a:solidFill>
                  <a:srgbClr val="006600"/>
                </a:solidFill>
                <a:latin typeface="Trebuchet MS" panose="020B0603020202020204" pitchFamily="34" charset="0"/>
              </a:rPr>
              <a:t>,</a:t>
            </a:r>
            <a:r>
              <a:rPr lang="ru-RU" sz="900" b="1" dirty="0">
                <a:solidFill>
                  <a:srgbClr val="006600"/>
                </a:solidFill>
                <a:latin typeface="Trebuchet MS" panose="020B0603020202020204" pitchFamily="34" charset="0"/>
              </a:rPr>
              <a:t>5%</a:t>
            </a:r>
          </a:p>
        </p:txBody>
      </p:sp>
      <p:sp>
        <p:nvSpPr>
          <p:cNvPr id="90" name="TextBox 1"/>
          <p:cNvSpPr txBox="1"/>
          <p:nvPr/>
        </p:nvSpPr>
        <p:spPr>
          <a:xfrm>
            <a:off x="9332422" y="2145695"/>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b="1" dirty="0">
                <a:latin typeface="Trebuchet MS" panose="020B0603020202020204" pitchFamily="34" charset="0"/>
              </a:rPr>
              <a:t>$/</a:t>
            </a:r>
            <a:r>
              <a:rPr lang="ru-RU" sz="900" b="1" dirty="0">
                <a:latin typeface="Trebuchet MS" panose="020B0603020202020204" pitchFamily="34" charset="0"/>
              </a:rPr>
              <a:t>тонн</a:t>
            </a:r>
          </a:p>
        </p:txBody>
      </p:sp>
      <p:sp>
        <p:nvSpPr>
          <p:cNvPr id="91" name="TextBox 1"/>
          <p:cNvSpPr txBox="1"/>
          <p:nvPr/>
        </p:nvSpPr>
        <p:spPr>
          <a:xfrm>
            <a:off x="5130799" y="2070838"/>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ru-RU" sz="900" b="1" dirty="0">
                <a:latin typeface="Trebuchet MS" panose="020B0603020202020204" pitchFamily="34" charset="0"/>
              </a:rPr>
              <a:t>млрд.</a:t>
            </a:r>
          </a:p>
          <a:p>
            <a:pPr algn="ctr"/>
            <a:r>
              <a:rPr lang="ru-RU" sz="900" b="1" dirty="0">
                <a:latin typeface="Trebuchet MS" panose="020B0603020202020204" pitchFamily="34" charset="0"/>
              </a:rPr>
              <a:t>рублей</a:t>
            </a:r>
          </a:p>
        </p:txBody>
      </p:sp>
      <p:sp>
        <p:nvSpPr>
          <p:cNvPr id="2" name="TextBox 1"/>
          <p:cNvSpPr txBox="1"/>
          <p:nvPr/>
        </p:nvSpPr>
        <p:spPr>
          <a:xfrm>
            <a:off x="2185343" y="1137211"/>
            <a:ext cx="7231264" cy="817245"/>
          </a:xfrm>
          <a:prstGeom prst="roundRect">
            <a:avLst/>
          </a:prstGeom>
          <a:solidFill>
            <a:srgbClr val="FFC000"/>
          </a:solidFill>
          <a:ln>
            <a:solidFill>
              <a:srgbClr val="0066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sz="1400" dirty="0">
                <a:solidFill>
                  <a:srgbClr val="006600"/>
                </a:solidFill>
                <a:latin typeface="Trebuchet MS" panose="020B0603020202020204" pitchFamily="34" charset="0"/>
              </a:rPr>
              <a:t>Несмотря на позитивную динамику доходной базы бюджетов, </a:t>
            </a:r>
            <a:r>
              <a:rPr lang="ru-RU" sz="1400" b="1" dirty="0">
                <a:solidFill>
                  <a:srgbClr val="006600"/>
                </a:solidFill>
                <a:latin typeface="Trebuchet MS" panose="020B0603020202020204" pitchFamily="34" charset="0"/>
              </a:rPr>
              <a:t>качественное управление доходами </a:t>
            </a:r>
            <a:r>
              <a:rPr lang="ru-RU" sz="1400" dirty="0">
                <a:solidFill>
                  <a:srgbClr val="006600"/>
                </a:solidFill>
                <a:latin typeface="Trebuchet MS" panose="020B0603020202020204" pitchFamily="34" charset="0"/>
              </a:rPr>
              <a:t>в условиях ограниченных бюджетных ресурсов, высокой неопределенности и существующих рисков остается </a:t>
            </a:r>
            <a:r>
              <a:rPr lang="ru-RU" sz="1400" b="1" dirty="0">
                <a:solidFill>
                  <a:srgbClr val="006600"/>
                </a:solidFill>
                <a:latin typeface="Trebuchet MS" panose="020B0603020202020204" pitchFamily="34" charset="0"/>
              </a:rPr>
              <a:t>ключевой задачей</a:t>
            </a:r>
          </a:p>
        </p:txBody>
      </p:sp>
      <p:cxnSp>
        <p:nvCxnSpPr>
          <p:cNvPr id="36" name="Прямая со стрелкой 35"/>
          <p:cNvCxnSpPr/>
          <p:nvPr/>
        </p:nvCxnSpPr>
        <p:spPr>
          <a:xfrm flipH="1">
            <a:off x="4110035" y="4671600"/>
            <a:ext cx="3861" cy="256123"/>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37" name="Прямая соединительная линия 36"/>
          <p:cNvCxnSpPr/>
          <p:nvPr/>
        </p:nvCxnSpPr>
        <p:spPr>
          <a:xfrm flipH="1">
            <a:off x="3781731" y="4682602"/>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38" name="Прямая соединительная линия 37"/>
          <p:cNvCxnSpPr/>
          <p:nvPr/>
        </p:nvCxnSpPr>
        <p:spPr>
          <a:xfrm flipV="1">
            <a:off x="3783527" y="4673976"/>
            <a:ext cx="0" cy="422562"/>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39" name="TextBox 1"/>
          <p:cNvSpPr txBox="1"/>
          <p:nvPr/>
        </p:nvSpPr>
        <p:spPr>
          <a:xfrm>
            <a:off x="3658124" y="4443993"/>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+21,9%</a:t>
            </a:r>
          </a:p>
        </p:txBody>
      </p:sp>
      <p:cxnSp>
        <p:nvCxnSpPr>
          <p:cNvPr id="66" name="Прямая со стрелкой 65"/>
          <p:cNvCxnSpPr/>
          <p:nvPr/>
        </p:nvCxnSpPr>
        <p:spPr>
          <a:xfrm>
            <a:off x="1938521" y="2686185"/>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68" name="Прямая соединительная линия 67"/>
          <p:cNvCxnSpPr/>
          <p:nvPr/>
        </p:nvCxnSpPr>
        <p:spPr>
          <a:xfrm flipH="1">
            <a:off x="1604435" y="2695316"/>
            <a:ext cx="334086"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69" name="Прямая соединительная линия 68"/>
          <p:cNvCxnSpPr/>
          <p:nvPr/>
        </p:nvCxnSpPr>
        <p:spPr>
          <a:xfrm flipV="1">
            <a:off x="1609684" y="2685793"/>
            <a:ext cx="0" cy="914657"/>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71" name="TextBox 1"/>
          <p:cNvSpPr txBox="1"/>
          <p:nvPr/>
        </p:nvSpPr>
        <p:spPr>
          <a:xfrm>
            <a:off x="1503623" y="2480973"/>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+32</a:t>
            </a:r>
            <a:r>
              <a:rPr lang="en-US" sz="900" b="1" dirty="0">
                <a:solidFill>
                  <a:srgbClr val="006600"/>
                </a:solidFill>
                <a:latin typeface="Trebuchet MS" panose="020B0603020202020204" pitchFamily="34" charset="0"/>
              </a:rPr>
              <a:t>,</a:t>
            </a:r>
            <a:r>
              <a:rPr lang="ru-RU" sz="900" b="1" dirty="0">
                <a:solidFill>
                  <a:srgbClr val="006600"/>
                </a:solidFill>
                <a:latin typeface="Trebuchet MS" panose="020B0603020202020204" pitchFamily="34" charset="0"/>
              </a:rPr>
              <a:t>8%</a:t>
            </a:r>
          </a:p>
        </p:txBody>
      </p:sp>
      <p:cxnSp>
        <p:nvCxnSpPr>
          <p:cNvPr id="74" name="Прямая со стрелкой 73"/>
          <p:cNvCxnSpPr/>
          <p:nvPr/>
        </p:nvCxnSpPr>
        <p:spPr>
          <a:xfrm>
            <a:off x="2657525" y="4889814"/>
            <a:ext cx="1" cy="214290"/>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81" name="Прямая соединительная линия 80"/>
          <p:cNvCxnSpPr/>
          <p:nvPr/>
        </p:nvCxnSpPr>
        <p:spPr>
          <a:xfrm flipH="1">
            <a:off x="2331188" y="4898982"/>
            <a:ext cx="326337" cy="1"/>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84" name="Прямая соединительная линия 83"/>
          <p:cNvCxnSpPr/>
          <p:nvPr/>
        </p:nvCxnSpPr>
        <p:spPr>
          <a:xfrm flipV="1">
            <a:off x="2340386" y="4901699"/>
            <a:ext cx="0" cy="423504"/>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85" name="TextBox 1"/>
          <p:cNvSpPr txBox="1"/>
          <p:nvPr/>
        </p:nvSpPr>
        <p:spPr>
          <a:xfrm>
            <a:off x="2193230" y="4702158"/>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a:t>
            </a:r>
            <a:r>
              <a:rPr lang="en-US" sz="900" b="1" dirty="0">
                <a:solidFill>
                  <a:srgbClr val="006600"/>
                </a:solidFill>
                <a:latin typeface="Trebuchet MS" panose="020B0603020202020204" pitchFamily="34" charset="0"/>
              </a:rPr>
              <a:t>4</a:t>
            </a:r>
            <a:r>
              <a:rPr lang="ru-RU" sz="900" b="1" dirty="0">
                <a:solidFill>
                  <a:srgbClr val="006600"/>
                </a:solidFill>
                <a:latin typeface="Trebuchet MS" panose="020B0603020202020204" pitchFamily="34" charset="0"/>
              </a:rPr>
              <a:t>2</a:t>
            </a:r>
            <a:r>
              <a:rPr lang="en-US" sz="900" b="1" dirty="0">
                <a:solidFill>
                  <a:srgbClr val="006600"/>
                </a:solidFill>
                <a:latin typeface="Trebuchet MS" panose="020B0603020202020204" pitchFamily="34" charset="0"/>
              </a:rPr>
              <a:t>,</a:t>
            </a:r>
            <a:r>
              <a:rPr lang="ru-RU" sz="900" b="1" dirty="0">
                <a:solidFill>
                  <a:srgbClr val="006600"/>
                </a:solidFill>
                <a:latin typeface="Trebuchet MS" panose="020B0603020202020204" pitchFamily="34" charset="0"/>
              </a:rPr>
              <a:t>2%</a:t>
            </a:r>
          </a:p>
        </p:txBody>
      </p:sp>
      <p:cxnSp>
        <p:nvCxnSpPr>
          <p:cNvPr id="86" name="Прямая со стрелкой 85"/>
          <p:cNvCxnSpPr/>
          <p:nvPr/>
        </p:nvCxnSpPr>
        <p:spPr>
          <a:xfrm>
            <a:off x="3390980" y="4863490"/>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88" name="Прямая соединительная линия 87"/>
          <p:cNvCxnSpPr/>
          <p:nvPr/>
        </p:nvCxnSpPr>
        <p:spPr>
          <a:xfrm flipH="1">
            <a:off x="3047999" y="4873147"/>
            <a:ext cx="337165"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89" name="Прямая соединительная линия 88"/>
          <p:cNvCxnSpPr/>
          <p:nvPr/>
        </p:nvCxnSpPr>
        <p:spPr>
          <a:xfrm flipV="1">
            <a:off x="3057227" y="4875821"/>
            <a:ext cx="0" cy="576851"/>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92" name="TextBox 1"/>
          <p:cNvSpPr txBox="1"/>
          <p:nvPr/>
        </p:nvSpPr>
        <p:spPr>
          <a:xfrm>
            <a:off x="2892211" y="4655784"/>
            <a:ext cx="607044"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в 2,0 раза</a:t>
            </a:r>
          </a:p>
        </p:txBody>
      </p:sp>
      <p:cxnSp>
        <p:nvCxnSpPr>
          <p:cNvPr id="93" name="Прямая со стрелкой 92"/>
          <p:cNvCxnSpPr/>
          <p:nvPr/>
        </p:nvCxnSpPr>
        <p:spPr>
          <a:xfrm>
            <a:off x="4850761" y="2686081"/>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94" name="Прямая соединительная линия 93"/>
          <p:cNvCxnSpPr/>
          <p:nvPr/>
        </p:nvCxnSpPr>
        <p:spPr>
          <a:xfrm flipH="1">
            <a:off x="4518596" y="2687881"/>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95" name="Прямая соединительная линия 94"/>
          <p:cNvCxnSpPr/>
          <p:nvPr/>
        </p:nvCxnSpPr>
        <p:spPr>
          <a:xfrm flipV="1">
            <a:off x="4526168" y="2691743"/>
            <a:ext cx="1952" cy="845276"/>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96" name="TextBox 1"/>
          <p:cNvSpPr txBox="1"/>
          <p:nvPr/>
        </p:nvSpPr>
        <p:spPr>
          <a:xfrm>
            <a:off x="4407525" y="2449588"/>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a:solidFill>
                  <a:srgbClr val="006600"/>
                </a:solidFill>
                <a:latin typeface="Trebuchet MS" panose="020B0603020202020204" pitchFamily="34" charset="0"/>
              </a:rPr>
              <a:t>+26</a:t>
            </a:r>
            <a:r>
              <a:rPr lang="en-US" sz="900" b="1" dirty="0">
                <a:solidFill>
                  <a:srgbClr val="006600"/>
                </a:solidFill>
                <a:latin typeface="Trebuchet MS" panose="020B0603020202020204" pitchFamily="34" charset="0"/>
              </a:rPr>
              <a:t>,</a:t>
            </a:r>
            <a:r>
              <a:rPr lang="ru-RU" sz="900" b="1" dirty="0">
                <a:solidFill>
                  <a:srgbClr val="006600"/>
                </a:solidFill>
                <a:latin typeface="Trebuchet MS" panose="020B0603020202020204" pitchFamily="34" charset="0"/>
              </a:rPr>
              <a:t>9%</a:t>
            </a:r>
          </a:p>
        </p:txBody>
      </p:sp>
      <p:graphicFrame>
        <p:nvGraphicFramePr>
          <p:cNvPr id="34" name="Диаграмма 33"/>
          <p:cNvGraphicFramePr>
            <a:graphicFrameLocks/>
          </p:cNvGraphicFramePr>
          <p:nvPr/>
        </p:nvGraphicFramePr>
        <p:xfrm>
          <a:off x="5156926" y="2481809"/>
          <a:ext cx="4668717" cy="40935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9831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a:stCxn id="20" idx="2"/>
          </p:cNvCxnSpPr>
          <p:nvPr/>
        </p:nvCxnSpPr>
        <p:spPr>
          <a:xfrm>
            <a:off x="4940167" y="1052712"/>
            <a:ext cx="39557" cy="5549779"/>
          </a:xfrm>
          <a:prstGeom prst="line">
            <a:avLst/>
          </a:prstGeom>
          <a:ln>
            <a:solidFill>
              <a:srgbClr val="005024"/>
            </a:solidFill>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498024" y="1020146"/>
            <a:ext cx="37987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Федеральный закон от 29.11.2021 № 379-ФЗ «О внесении изменений в часть первую Налогового кодекса Российской Федерации» </a:t>
            </a:r>
            <a:endParaRPr kumimoji="0" lang="ru-RU" sz="20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endParaRPr>
          </a:p>
        </p:txBody>
      </p:sp>
      <p:sp>
        <p:nvSpPr>
          <p:cNvPr id="8" name="TextBox 7"/>
          <p:cNvSpPr txBox="1"/>
          <p:nvPr/>
        </p:nvSpPr>
        <p:spPr>
          <a:xfrm>
            <a:off x="5072167" y="1001243"/>
            <a:ext cx="4711913" cy="830997"/>
          </a:xfrm>
          <a:prstGeom prst="rect">
            <a:avLst/>
          </a:prstGeom>
          <a:noFill/>
        </p:spPr>
        <p:txBody>
          <a:bodyPr wrap="square" rtlCol="0">
            <a:spAutoFit/>
          </a:bodyPr>
          <a:lstStyle/>
          <a:p>
            <a:pPr lvl="0" algn="ctr">
              <a:defRPr/>
            </a:pPr>
            <a:r>
              <a:rPr lang="ru-RU" sz="1600" b="1" dirty="0">
                <a:solidFill>
                  <a:srgbClr val="005024"/>
                </a:solidFill>
                <a:latin typeface="Trebuchet MS" panose="020B0603020202020204" pitchFamily="34" charset="0"/>
              </a:rPr>
              <a:t>Федеральный закон от 11.06.2022 № 162-ФЗ </a:t>
            </a:r>
            <a:r>
              <a:rPr lang="ru-RU" sz="800" b="1" dirty="0">
                <a:solidFill>
                  <a:srgbClr val="005024"/>
                </a:solidFill>
                <a:latin typeface="Trebuchet MS" panose="020B0603020202020204" pitchFamily="34" charset="0"/>
              </a:rPr>
              <a:t>«О внесении изменений в статью 10 Федерального закона "О внесении изменений в Бюджетный кодекс Российской Федерации и отдельные законодательные акты Российской Федерации и установлении особенностей исполнения бюджетов бюджетной системы Российской Федерации в 2022 году"</a:t>
            </a:r>
            <a:endParaRPr kumimoji="0" lang="ru-RU" sz="800" b="1" i="0" u="none" strike="noStrike" kern="1200" cap="none" spc="0" normalizeH="0" baseline="0" noProof="0" dirty="0">
              <a:ln>
                <a:noFill/>
              </a:ln>
              <a:solidFill>
                <a:srgbClr val="005024"/>
              </a:solidFill>
              <a:effectLst/>
              <a:uLnTx/>
              <a:uFillTx/>
              <a:latin typeface="Trebuchet MS" panose="020B0603020202020204" pitchFamily="34" charset="0"/>
            </a:endParaRPr>
          </a:p>
        </p:txBody>
      </p:sp>
      <p:sp>
        <p:nvSpPr>
          <p:cNvPr id="9" name="Прямоугольник 8"/>
          <p:cNvSpPr/>
          <p:nvPr/>
        </p:nvSpPr>
        <p:spPr>
          <a:xfrm>
            <a:off x="217535" y="2097364"/>
            <a:ext cx="4630189" cy="4574661"/>
          </a:xfrm>
          <a:prstGeom prst="rect">
            <a:avLst/>
          </a:prstGeom>
        </p:spPr>
        <p:txBody>
          <a:bodyPr wrap="square">
            <a:no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Согласно статье 45.2 Налогового кодекса (в ред. Закона № 379-ФЗ) </a:t>
            </a:r>
            <a:b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 1 июля по 31 декабря 2022 года (включительно) проводится эксперимент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по применению организациями и ИП особого порядка уплаты налогов, сборов, страховых взносов, посредством перечисления в бюджетную систему ЕНП</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Зачет ЕНП осуществляется налоговым органом самостоятельно с соблюдением следующей последовательности в отношении обязанностей по уплате:</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1) недоимки - начиная с наиболее ранней даты ее выявления;</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 налогов, авансовых платежей по налогам, сборов, страховых взносов - с даты возникновения обязанности по их уплате на основании налоговых деклараций, расчетов, уведомлений об исчисленных суммах налогов, авансовых платежей по налогам, страховых взносов;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3) пеней;</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4) процентов;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5) штрафов.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до их зачета в счет уплаты конкретных налогов, могут быть возвращены плательщику по его заявлению.</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srgbClr val="7030A0"/>
                </a:solidFill>
                <a:effectLst/>
                <a:uLnTx/>
                <a:uFillTx/>
                <a:latin typeface="Trebuchet MS" panose="020B0603020202020204" pitchFamily="34" charset="0"/>
                <a:ea typeface="+mn-ea"/>
                <a:cs typeface="+mn-cs"/>
              </a:rPr>
              <a:t>В эксперименте принимают участие 489 организаций и 272 ИП </a:t>
            </a:r>
            <a:br>
              <a:rPr kumimoji="0" lang="ru-RU" sz="1050" b="0" i="0" u="none" strike="noStrike" kern="1200" cap="none" spc="0" normalizeH="0" baseline="0" noProof="0" dirty="0">
                <a:ln>
                  <a:noFill/>
                </a:ln>
                <a:solidFill>
                  <a:srgbClr val="7030A0"/>
                </a:solidFill>
                <a:effectLst/>
                <a:uLnTx/>
                <a:uFillTx/>
                <a:latin typeface="Trebuchet MS" panose="020B0603020202020204" pitchFamily="34" charset="0"/>
                <a:ea typeface="+mn-ea"/>
                <a:cs typeface="+mn-cs"/>
              </a:rPr>
            </a:br>
            <a:r>
              <a:rPr kumimoji="0" lang="ru-RU" sz="1050" b="0" i="0" u="none" strike="noStrike" kern="1200" cap="none" spc="0" normalizeH="0" baseline="0" noProof="0" dirty="0">
                <a:ln>
                  <a:noFill/>
                </a:ln>
                <a:solidFill>
                  <a:srgbClr val="7030A0"/>
                </a:solidFill>
                <a:effectLst/>
                <a:uLnTx/>
                <a:uFillTx/>
                <a:latin typeface="Trebuchet MS" panose="020B0603020202020204" pitchFamily="34" charset="0"/>
                <a:ea typeface="+mn-ea"/>
                <a:cs typeface="+mn-cs"/>
              </a:rPr>
              <a:t>в 67 регионах.</a:t>
            </a:r>
          </a:p>
          <a:p>
            <a:pPr marL="0" marR="0" lvl="0" indent="0" algn="just" defTabSz="914400" rtl="0" eaLnBrk="1" fontAlgn="base" latinLnBrk="0" hangingPunct="1">
              <a:lnSpc>
                <a:spcPct val="100000"/>
              </a:lnSpc>
              <a:spcBef>
                <a:spcPts val="0"/>
              </a:spcBef>
              <a:spcAft>
                <a:spcPct val="0"/>
              </a:spcAft>
              <a:buClrTx/>
              <a:buSzTx/>
              <a:buFontTx/>
              <a:buNone/>
              <a:tabLst/>
              <a:defRPr/>
            </a:pPr>
            <a:r>
              <a:rPr lang="ru-RU" sz="1050" noProof="0" dirty="0">
                <a:solidFill>
                  <a:srgbClr val="0000FF"/>
                </a:solidFill>
                <a:latin typeface="Trebuchet MS" panose="020B0603020202020204" pitchFamily="34" charset="0"/>
              </a:rPr>
              <a:t>За период с 1 по 8 июля 2022 года:</a:t>
            </a:r>
          </a:p>
          <a:p>
            <a:pPr marL="171450" marR="0" lvl="0" indent="-171450" algn="just"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ru-RU" sz="1050" noProof="0" dirty="0">
                <a:solidFill>
                  <a:srgbClr val="0000FF"/>
                </a:solidFill>
                <a:latin typeface="Trebuchet MS" panose="020B0603020202020204" pitchFamily="34" charset="0"/>
              </a:rPr>
              <a:t>общая сумма поступлений по ЕНП составила 365,1 тыс. руб.,</a:t>
            </a:r>
          </a:p>
          <a:p>
            <a:pPr marL="171450" marR="0" lvl="0" indent="-171450" algn="just"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ru-RU" sz="1050" noProof="0" dirty="0">
                <a:solidFill>
                  <a:srgbClr val="0000FF"/>
                </a:solidFill>
                <a:latin typeface="Trebuchet MS" panose="020B0603020202020204" pitchFamily="34" charset="0"/>
              </a:rPr>
              <a:t>зачтено ЕНП в счет уплаты конкретных налогов – 345,4 тыс. руб. и перечислено </a:t>
            </a:r>
            <a:r>
              <a:rPr lang="ru-RU" sz="1050" noProof="0" dirty="0">
                <a:solidFill>
                  <a:srgbClr val="7030A0"/>
                </a:solidFill>
                <a:latin typeface="Trebuchet MS" panose="020B0603020202020204" pitchFamily="34" charset="0"/>
              </a:rPr>
              <a:t>в 204 бюджета </a:t>
            </a:r>
            <a:r>
              <a:rPr lang="ru-RU" sz="1050" noProof="0" dirty="0">
                <a:solidFill>
                  <a:srgbClr val="0000FF"/>
                </a:solidFill>
                <a:latin typeface="Trebuchet MS" panose="020B0603020202020204" pitchFamily="34" charset="0"/>
              </a:rPr>
              <a:t>бюджетной системы.</a:t>
            </a:r>
            <a:endParaRPr kumimoji="0" lang="ru-RU" sz="1050" b="0" i="0" u="none" strike="noStrike" kern="1200" cap="none" spc="0" normalizeH="0" baseline="0" noProof="0" dirty="0">
              <a:ln>
                <a:noFill/>
              </a:ln>
              <a:solidFill>
                <a:srgbClr val="0000FF"/>
              </a:solidFill>
              <a:effectLst/>
              <a:uLnTx/>
              <a:uFillTx/>
              <a:latin typeface="Trebuchet MS" panose="020B0603020202020204" pitchFamily="34" charset="0"/>
            </a:endParaRP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endParaRPr kumimoji="0" lang="ru-RU" sz="105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4" name="Прямоугольник 13"/>
          <p:cNvSpPr/>
          <p:nvPr/>
        </p:nvSpPr>
        <p:spPr>
          <a:xfrm>
            <a:off x="5128214" y="1832240"/>
            <a:ext cx="4589364" cy="5001369"/>
          </a:xfrm>
          <a:prstGeom prst="rect">
            <a:avLst/>
          </a:prstGeom>
        </p:spPr>
        <p:txBody>
          <a:bodyPr wrap="square">
            <a:sp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 содержит временные нормы, которые позволяют в период проведения эксперимента обеспечить зачисление, учет и распределение между бюджетами налогов, сборов, страховых взносов, уплаченных в виде ЕНП, а именно: </a:t>
            </a:r>
          </a:p>
          <a:p>
            <a:pPr marL="285750" marR="0" lvl="0" indent="-285750" algn="just" defTabSz="914400" rtl="0" eaLnBrk="1" fontAlgn="base" latinLnBrk="0" hangingPunct="1">
              <a:lnSpc>
                <a:spcPct val="100000"/>
              </a:lnSpc>
              <a:spcBef>
                <a:spcPts val="500"/>
              </a:spcBef>
              <a:spcAft>
                <a:spcPct val="0"/>
              </a:spcAft>
              <a:buClrTx/>
              <a:buSzTx/>
              <a:buFont typeface="Wingdings" panose="05000000000000000000" pitchFamily="2" charset="2"/>
              <a:buChar char="q"/>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перечисляются на отдельный казначейский счет, открытый УФК по Тульской обл., и учитываются на лицевом счете Межрегиональной инспекции ФНС</a:t>
            </a:r>
            <a:r>
              <a:rPr kumimoji="0" lang="ru-RU" sz="105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 России по управлению долгом (</a:t>
            </a:r>
            <a:r>
              <a:rPr kumimoji="0" lang="ru-RU" sz="1050" b="0" i="0" u="none" strike="noStrike" kern="1200" cap="none" spc="0" normalizeH="0" noProof="0" dirty="0" err="1">
                <a:ln>
                  <a:noFill/>
                </a:ln>
                <a:solidFill>
                  <a:prstClr val="black"/>
                </a:solidFill>
                <a:effectLst/>
                <a:uLnTx/>
                <a:uFillTx/>
                <a:latin typeface="Trebuchet MS" panose="020B0603020202020204" pitchFamily="34" charset="0"/>
                <a:ea typeface="+mn-ea"/>
                <a:cs typeface="+mn-cs"/>
              </a:rPr>
              <a:t>г.Москва</a:t>
            </a:r>
            <a:r>
              <a:rPr kumimoji="0" lang="ru-RU" sz="105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как источник </a:t>
            </a:r>
            <a:r>
              <a:rPr kumimoji="0" lang="ru-RU" sz="1050" b="0" i="0" u="none" strike="noStrike" kern="1200" cap="none" spc="0" normalizeH="0" noProof="0" dirty="0">
                <a:ln>
                  <a:noFill/>
                </a:ln>
                <a:solidFill>
                  <a:srgbClr val="FF0000"/>
                </a:solidFill>
                <a:effectLst/>
                <a:uLnTx/>
                <a:uFillTx/>
                <a:latin typeface="Trebuchet MS" panose="020B0603020202020204" pitchFamily="34" charset="0"/>
                <a:ea typeface="+mn-ea"/>
                <a:cs typeface="+mn-cs"/>
              </a:rPr>
              <a:t>внутреннего финансирования дефицита федерального бюджета</a:t>
            </a:r>
            <a:r>
              <a:rPr kumimoji="0" lang="ru-RU" sz="1050" b="0" i="0" u="none" strike="noStrike" kern="1200" cap="none" spc="0" normalizeH="0" noProof="0" dirty="0">
                <a:ln>
                  <a:noFill/>
                </a:ln>
                <a:solidFill>
                  <a:prstClr val="black"/>
                </a:solidFill>
                <a:effectLst/>
                <a:uLnTx/>
                <a:uFillTx/>
                <a:latin typeface="Trebuchet MS" panose="020B0603020202020204" pitchFamily="34" charset="0"/>
                <a:ea typeface="+mn-ea"/>
                <a:cs typeface="+mn-cs"/>
              </a:rPr>
              <a:t>;</a:t>
            </a:r>
          </a:p>
          <a:p>
            <a:pPr marL="285750" lvl="0" indent="-285750" algn="just">
              <a:spcBef>
                <a:spcPts val="500"/>
              </a:spcBef>
              <a:buFont typeface="Wingdings" panose="05000000000000000000" pitchFamily="2" charset="2"/>
              <a:buChar char="q"/>
              <a:defRPr/>
            </a:pPr>
            <a:r>
              <a:rPr lang="ru-RU" sz="1050" dirty="0">
                <a:solidFill>
                  <a:prstClr val="black"/>
                </a:solidFill>
                <a:latin typeface="Trebuchet MS" panose="020B0603020202020204" pitchFamily="34" charset="0"/>
              </a:rPr>
              <a:t>УФК по Тульской обл. </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исполняет распоряжения Межрегиональной инспекции о зачете средств ЕНП в счет уплаты конкретного вида налога, осуществляет распределение налогов в соответствии с установленными нормативами и перечисление на единые счета соответствующих бюджетов, не позднее следующего рабочего дня после получения распоряжения Межрегиональной инспекции;</a:t>
            </a:r>
          </a:p>
          <a:p>
            <a:pPr marL="285750" lvl="0" indent="-285750" algn="just">
              <a:spcBef>
                <a:spcPts val="500"/>
              </a:spcBef>
              <a:buFont typeface="Wingdings" panose="05000000000000000000" pitchFamily="2" charset="2"/>
              <a:buChar char="q"/>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информация </a:t>
            </a:r>
            <a:r>
              <a:rPr lang="ru-RU" sz="1050" dirty="0">
                <a:solidFill>
                  <a:prstClr val="black"/>
                </a:solidFill>
                <a:latin typeface="Trebuchet MS" panose="020B0603020202020204" pitchFamily="34" charset="0"/>
              </a:rPr>
              <a:t>финансовым органам о поступивших суммах налогов, сборов, страховых взносов, являющихся источниками формирования доходов соответствующего бюджета, предоставляется в разрезе юридических лиц:</a:t>
            </a:r>
          </a:p>
          <a:p>
            <a:pPr marL="285750" lvl="0" indent="-285750" algn="just">
              <a:spcBef>
                <a:spcPts val="500"/>
              </a:spcBef>
              <a:buFont typeface="Wingdings" panose="05000000000000000000" pitchFamily="2" charset="2"/>
              <a:buChar char="Ø"/>
              <a:defRPr/>
            </a:pPr>
            <a:r>
              <a:rPr lang="ru-RU" sz="1050" dirty="0">
                <a:solidFill>
                  <a:srgbClr val="FF0000"/>
                </a:solidFill>
                <a:latin typeface="Trebuchet MS" panose="020B0603020202020204" pitchFamily="34" charset="0"/>
              </a:rPr>
              <a:t>налоговыми органами по запросу финансового органа – по </a:t>
            </a:r>
            <a:r>
              <a:rPr lang="ru-RU" sz="1050" dirty="0" err="1">
                <a:solidFill>
                  <a:srgbClr val="FF0000"/>
                </a:solidFill>
                <a:latin typeface="Trebuchet MS" panose="020B0603020202020204" pitchFamily="34" charset="0"/>
              </a:rPr>
              <a:t>юр.лицам</a:t>
            </a:r>
            <a:r>
              <a:rPr lang="ru-RU" sz="1050" dirty="0">
                <a:solidFill>
                  <a:srgbClr val="FF0000"/>
                </a:solidFill>
                <a:latin typeface="Trebuchet MS" panose="020B0603020202020204" pitchFamily="34" charset="0"/>
              </a:rPr>
              <a:t>, участвующим в эксперименте;</a:t>
            </a:r>
          </a:p>
          <a:p>
            <a:pPr marL="285750" lvl="0" indent="-285750" algn="just">
              <a:spcBef>
                <a:spcPts val="500"/>
              </a:spcBef>
              <a:buFont typeface="Wingdings" panose="05000000000000000000" pitchFamily="2" charset="2"/>
              <a:buChar char="Ø"/>
              <a:defRPr/>
            </a:pPr>
            <a:r>
              <a:rPr lang="ru-RU" sz="1050" dirty="0">
                <a:solidFill>
                  <a:srgbClr val="FF0000"/>
                </a:solidFill>
                <a:latin typeface="Trebuchet MS" panose="020B0603020202020204" pitchFamily="34" charset="0"/>
              </a:rPr>
              <a:t>по-прежнему территориальными органами Федерального казначейства - по </a:t>
            </a:r>
            <a:r>
              <a:rPr lang="ru-RU" sz="1050" dirty="0" err="1">
                <a:solidFill>
                  <a:srgbClr val="FF0000"/>
                </a:solidFill>
                <a:latin typeface="Trebuchet MS" panose="020B0603020202020204" pitchFamily="34" charset="0"/>
              </a:rPr>
              <a:t>юр.лицам</a:t>
            </a:r>
            <a:r>
              <a:rPr lang="ru-RU" sz="1050" dirty="0">
                <a:solidFill>
                  <a:srgbClr val="FF0000"/>
                </a:solidFill>
                <a:latin typeface="Trebuchet MS" panose="020B0603020202020204" pitchFamily="34" charset="0"/>
              </a:rPr>
              <a:t>, не вошедшим в эксперимент.</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Зачисление средств ЕНП в доходы какого-либо бюджета привело бы к тому, что в этот бюджет деньги будут сначала зачисляться, а потом «уходить» в другие бюджеты.</a:t>
            </a:r>
          </a:p>
        </p:txBody>
      </p:sp>
      <p:sp>
        <p:nvSpPr>
          <p:cNvPr id="18" name="Номер слайда 1"/>
          <p:cNvSpPr txBox="1">
            <a:spLocks/>
          </p:cNvSpPr>
          <p:nvPr/>
        </p:nvSpPr>
        <p:spPr>
          <a:xfrm>
            <a:off x="8908593" y="-703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948A7D-6C52-4157-BEA1-1B3B6891AEA4}" type="slidenum">
              <a:rPr kumimoji="0" lang="ru-RU" sz="1800" b="1" i="0" u="none" strike="noStrike" kern="1200" cap="none" spc="0" normalizeH="0" baseline="0" noProof="0">
                <a:ln>
                  <a:noFill/>
                </a:ln>
                <a:solidFill>
                  <a:prstClr val="white"/>
                </a:solidFill>
                <a:effectLst/>
                <a:uLnTx/>
                <a:uFillTx/>
                <a:latin typeface="Trebuchet MS" panose="020B0603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ru-RU" sz="1800" b="1"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20" name="Прямоугольник 19"/>
          <p:cNvSpPr/>
          <p:nvPr/>
        </p:nvSpPr>
        <p:spPr>
          <a:xfrm>
            <a:off x="534421" y="467937"/>
            <a:ext cx="8811491" cy="58477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Эксперимент</a:t>
            </a:r>
            <a:r>
              <a:rPr kumimoji="0" lang="ru-RU" sz="1600" b="1" i="0" u="none" strike="noStrike" kern="1200" cap="none" spc="0" normalizeH="0" baseline="0" noProof="0" dirty="0">
                <a:ln>
                  <a:noFill/>
                </a:ln>
                <a:solidFill>
                  <a:srgbClr val="003A1A"/>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 по внедрению механизма единого налогового платежа (далее - ЕНП)</a:t>
            </a:r>
          </a:p>
          <a:p>
            <a:pPr marL="0" marR="0" lvl="0" indent="0" algn="ctr" defTabSz="914400" rtl="0" eaLnBrk="1" fontAlgn="base" latinLnBrk="0" hangingPunct="1">
              <a:lnSpc>
                <a:spcPct val="100000"/>
              </a:lnSpc>
              <a:spcBef>
                <a:spcPct val="0"/>
              </a:spcBef>
              <a:spcAft>
                <a:spcPct val="0"/>
              </a:spcAft>
              <a:buClrTx/>
              <a:buSzTx/>
              <a:buFontTx/>
              <a:buNone/>
              <a:tabLst/>
              <a:defRPr/>
            </a:pPr>
            <a:r>
              <a:rPr lang="ru-RU" sz="1600" b="1" dirty="0">
                <a:solidFill>
                  <a:srgbClr val="FF0000"/>
                </a:solidFill>
                <a:latin typeface="Trebuchet MS" panose="020B0603020202020204" pitchFamily="34" charset="0"/>
                <a:ea typeface="Source Sans Pro Semibold" panose="020B0603030403020204" pitchFamily="34" charset="0"/>
                <a:cs typeface="Aparajita" panose="020B0604020202020204" pitchFamily="34" charset="0"/>
              </a:rPr>
              <a:t>(с 1 июля 2022 по 31 декабря 2022 года)</a:t>
            </a:r>
            <a:endParaRPr kumimoji="0" lang="ru-RU" sz="14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endParaRPr>
          </a:p>
        </p:txBody>
      </p:sp>
    </p:spTree>
    <p:extLst>
      <p:ext uri="{BB962C8B-B14F-4D97-AF65-F5344CB8AC3E}">
        <p14:creationId xmlns:p14="http://schemas.microsoft.com/office/powerpoint/2010/main" val="3464801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5611491" y="806491"/>
            <a:ext cx="0" cy="5796000"/>
          </a:xfrm>
          <a:prstGeom prst="line">
            <a:avLst/>
          </a:prstGeom>
          <a:ln>
            <a:solidFill>
              <a:srgbClr val="005024"/>
            </a:solidFill>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309977" y="906128"/>
            <a:ext cx="4630189"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Проект федерального закона № 46702-8 </a:t>
            </a:r>
            <a:b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b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«О внесении изменений в части первую и вторую Налогового кодекса Российской Федерации» </a:t>
            </a:r>
          </a:p>
        </p:txBody>
      </p:sp>
      <p:sp>
        <p:nvSpPr>
          <p:cNvPr id="8" name="TextBox 7"/>
          <p:cNvSpPr txBox="1"/>
          <p:nvPr/>
        </p:nvSpPr>
        <p:spPr>
          <a:xfrm>
            <a:off x="5843245" y="1118102"/>
            <a:ext cx="3776672"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Проект Федерального закона о внесении изменений в Бюджетный кодекс Российской Федерации </a:t>
            </a:r>
          </a:p>
        </p:txBody>
      </p:sp>
      <p:sp>
        <p:nvSpPr>
          <p:cNvPr id="9" name="Прямоугольник 8"/>
          <p:cNvSpPr/>
          <p:nvPr/>
        </p:nvSpPr>
        <p:spPr>
          <a:xfrm>
            <a:off x="38967" y="1984491"/>
            <a:ext cx="5453149" cy="4436439"/>
          </a:xfrm>
          <a:prstGeom prst="rect">
            <a:avLst/>
          </a:prstGeom>
        </p:spPr>
        <p:txBody>
          <a:bodyPr wrap="square">
            <a:no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Законопроект предусматривает введение с 1 января 2023 года института ЕНС и установление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для всех категорий плательщиков (юр. и </a:t>
            </a:r>
            <a:r>
              <a:rPr kumimoji="0" lang="ru-RU" sz="1050" b="0" i="0" u="none" strike="noStrike" kern="1200" cap="none" spc="0" normalizeH="0" baseline="0" noProof="0" dirty="0" err="1">
                <a:ln>
                  <a:noFill/>
                </a:ln>
                <a:solidFill>
                  <a:srgbClr val="FF0000"/>
                </a:solidFill>
                <a:effectLst/>
                <a:uLnTx/>
                <a:uFillTx/>
                <a:latin typeface="Trebuchet MS" panose="020B0603020202020204" pitchFamily="34" charset="0"/>
                <a:ea typeface="+mn-ea"/>
                <a:cs typeface="+mn-cs"/>
              </a:rPr>
              <a:t>физ.лиц</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особого порядка уплаты налогов, сборов, страховых взносов, посредством перечисления в бюджетную систему ЕНП.</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Расчет суммы пеней, процентов осуществляется исходя из суммы </a:t>
            </a:r>
            <a:r>
              <a:rPr kumimoji="0" lang="ru-RU" sz="1050" b="0"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совокупной обязанности плательщика</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по уплате налогов, авансовых платежей, сборов, страховых взносов со дня образования у налогоплательщика отрицательного сальдо на ЕНС.</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В целях исключения «поднятия из региональных и местных бюджетов остатков средств по состоянию на 01.01.2023, в связи с возникшими переплатами, авансовыми платежами по налогам в законопроект включена норма, предусматривающая, что налоговые органы при формировании сальдо ЕНС организации, ИП и физического лица по состоянию на 31 декабря 2022 года будут производить «техническое» доначисление сумм налогов в объеме уплаченных сумм авансовых платежей срок уплаты которых наступает до представления соответствующих деклараций по итогам налогового (отчетного) периода. </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Схема исполнения обязанности по уплате налогов, сборов, страховых взносов, следующая:</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плательщик представляет в налоговый орган декларации (расчеты) в срок до 20 числа, следующего за отчетным;</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плательщик перечисляет ЕНП в бюджетную систему в срок до 25 числа;</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отражаются в личном кабинете налогоплательщика;</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налоговый орган на основе имеющихся у него документов, в том числе на основании информации, представляемой плательщиком,   самостоятельно засчитывает ЕНП в счет уплаты конкретных видов налогов пропорционально сумме остатка средств ЕНП и представляет в Казначейство России соответствующее распоряжение.  </a:t>
            </a:r>
            <a:endParaRPr kumimoji="0" lang="ru-RU" sz="105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4" name="Прямоугольник 13"/>
          <p:cNvSpPr/>
          <p:nvPr/>
        </p:nvSpPr>
        <p:spPr>
          <a:xfrm>
            <a:off x="5611491" y="2097364"/>
            <a:ext cx="4197527" cy="4873129"/>
          </a:xfrm>
          <a:prstGeom prst="rect">
            <a:avLst/>
          </a:prstGeom>
        </p:spPr>
        <p:txBody>
          <a:bodyPr wrap="square">
            <a:sp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Законопроект содержит постоянные нормы, которые позволят обеспечить зачисление, учет и распределение между бюджетами налогов, сборов, страховых взносов, уплаченных в виде ЕНП, а именно: </a:t>
            </a:r>
          </a:p>
          <a:p>
            <a:pPr marL="285750" lvl="0" indent="-285750" algn="just">
              <a:spcBef>
                <a:spcPts val="500"/>
              </a:spcBef>
              <a:buFont typeface="Arial" panose="020B0604020202020204" pitchFamily="34" charset="0"/>
              <a:buChar char="•"/>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перечисляются на отдельный казначейский счет и будут учитываться на лицевом счете ФНС России;</a:t>
            </a:r>
            <a:r>
              <a:rPr lang="ru-RU" sz="1050" dirty="0">
                <a:solidFill>
                  <a:srgbClr val="FF0000"/>
                </a:solidFill>
                <a:latin typeface="Trebuchet MS" panose="020B0603020202020204" pitchFamily="34" charset="0"/>
              </a:rPr>
              <a:t> как источник внутреннего финансирования дефицита федерального бюджета</a:t>
            </a:r>
            <a:endPar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Казначейство России осуществляет исполнение распоряжения налогового органа о зачете средств ЕНП в счет уплаты конкретного вида налога, распределение налогов в соответствии с установленными нормативами и перечисление на единые счета соответствующих бюджетов не позднее следующего рабочего дня после получения распоряжения;</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информацию в разрезе юридических лиц о зачете ЕНП организации в счет уплаты налогов, сборов, страховых взносов, являющихся источниками формирования доходов соответствующего бюджета,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будут предоставлять финансовым органам налоговые органы</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устанавливаются значения нормативов зачисления в бюджеты доходов от сумм пеней, штрафов, процентов, предусмотренных Налоговым кодексом (ввиду того, что суммы пеней, штрафов, процентов, будут определяться суммарно по налогоплательщику (без выделения отдельных видов налогов и без учета местонахождения объекта налогообложения).</a:t>
            </a:r>
            <a:endParaRPr kumimoji="0" lang="ru-RU"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8" name="Номер слайда 1"/>
          <p:cNvSpPr txBox="1">
            <a:spLocks/>
          </p:cNvSpPr>
          <p:nvPr/>
        </p:nvSpPr>
        <p:spPr>
          <a:xfrm>
            <a:off x="8908597"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948A7D-6C52-4157-BEA1-1B3B6891AEA4}" type="slidenum">
              <a:rPr kumimoji="0" lang="ru-RU" sz="1800" b="1" i="0" u="none" strike="noStrike" kern="1200" cap="none" spc="0" normalizeH="0" baseline="0" noProof="0">
                <a:ln>
                  <a:noFill/>
                </a:ln>
                <a:solidFill>
                  <a:prstClr val="white"/>
                </a:solidFill>
                <a:effectLst/>
                <a:uLnTx/>
                <a:uFillTx/>
                <a:latin typeface="Trebuchet MS" panose="020B0603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ru-RU" sz="1800" b="1"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20" name="Прямоугольник 19"/>
          <p:cNvSpPr/>
          <p:nvPr/>
        </p:nvSpPr>
        <p:spPr>
          <a:xfrm>
            <a:off x="534421" y="467937"/>
            <a:ext cx="8811491" cy="33855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3A1A"/>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Внедрение института единого налогового счета (далее – ЕНС) </a:t>
            </a:r>
            <a:r>
              <a:rPr kumimoji="0" lang="ru-RU" sz="16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с 1 января 2023 года</a:t>
            </a:r>
            <a:endParaRPr kumimoji="0" lang="ru-RU" sz="14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endParaRPr>
          </a:p>
        </p:txBody>
      </p:sp>
    </p:spTree>
    <p:extLst>
      <p:ext uri="{BB962C8B-B14F-4D97-AF65-F5344CB8AC3E}">
        <p14:creationId xmlns:p14="http://schemas.microsoft.com/office/powerpoint/2010/main" val="990540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707886"/>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Нормативы зачисления пеней, штрафов и процентов в целях реализации концепции единого налогового платежа </a:t>
            </a:r>
          </a:p>
        </p:txBody>
      </p:sp>
      <p:sp>
        <p:nvSpPr>
          <p:cNvPr id="5" name="Прямоугольник 4"/>
          <p:cNvSpPr/>
          <p:nvPr/>
        </p:nvSpPr>
        <p:spPr>
          <a:xfrm>
            <a:off x="496711" y="735012"/>
            <a:ext cx="9409288" cy="2990562"/>
          </a:xfrm>
          <a:prstGeom prst="rect">
            <a:avLst/>
          </a:prstGeom>
        </p:spPr>
        <p:txBody>
          <a:bodyPr wrap="square">
            <a:spAutoFit/>
          </a:bodyPr>
          <a:lstStyle/>
          <a:p>
            <a:pPr marL="285750" indent="-285750" algn="just">
              <a:spcBef>
                <a:spcPts val="1000"/>
              </a:spcBef>
              <a:spcAft>
                <a:spcPts val="0"/>
              </a:spcAft>
              <a:buFont typeface="Arial" panose="020B0604020202020204" pitchFamily="34" charset="0"/>
              <a:buChar char="•"/>
            </a:pPr>
            <a:endParaRPr lang="ru-RU" sz="1500" b="1"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суммы пеней, штрафов, процентов, предусмотренные законодательством о налогах и сборах, будут определяться суммарно по налогоплательщику (без выделения отдельных видов налогов)</a:t>
            </a: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в статье 46 БК РФ устанавливаются значения нормативов их зачисления в бюджеты бюджетной системы РФ:</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определены по итогам анализа фактических поступлений пеней, штрафов, процентов по налогам и сборам (включая страховые взносы) в разрезе субъектов Российской Федерации в 2018-2021 годах</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направлены на то, чтобы исключить возможные выпадающие доходы консолидированных бюджетов субъектов Российской Федерации и бюджетов государственных внебюджетных фондов Российской Федерации</a:t>
            </a: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z="1800" b="1" smtClean="0">
                <a:solidFill>
                  <a:schemeClr val="bg1"/>
                </a:solidFill>
                <a:latin typeface="Trebuchet MS" panose="020B0603020202020204" pitchFamily="34" charset="0"/>
              </a:rPr>
              <a:pPr algn="r">
                <a:defRPr/>
              </a:pPr>
              <a:t>22</a:t>
            </a:fld>
            <a:endParaRPr lang="ru-RU" b="1" dirty="0">
              <a:solidFill>
                <a:schemeClr val="bg1"/>
              </a:solidFill>
              <a:latin typeface="Trebuchet MS" panose="020B0603020202020204" pitchFamily="34" charset="0"/>
            </a:endParaRPr>
          </a:p>
        </p:txBody>
      </p:sp>
      <p:graphicFrame>
        <p:nvGraphicFramePr>
          <p:cNvPr id="3" name="Таблица 2"/>
          <p:cNvGraphicFramePr>
            <a:graphicFrameLocks noGrp="1"/>
          </p:cNvGraphicFramePr>
          <p:nvPr/>
        </p:nvGraphicFramePr>
        <p:xfrm>
          <a:off x="496711" y="3902317"/>
          <a:ext cx="9031111" cy="2145732"/>
        </p:xfrm>
        <a:graphic>
          <a:graphicData uri="http://schemas.openxmlformats.org/drawingml/2006/table">
            <a:tbl>
              <a:tblPr firstRow="1" firstCol="1" bandRow="1"/>
              <a:tblGrid>
                <a:gridCol w="1917553">
                  <a:extLst>
                    <a:ext uri="{9D8B030D-6E8A-4147-A177-3AD203B41FA5}">
                      <a16:colId xmlns:a16="http://schemas.microsoft.com/office/drawing/2014/main" val="2939292745"/>
                    </a:ext>
                  </a:extLst>
                </a:gridCol>
                <a:gridCol w="960583">
                  <a:extLst>
                    <a:ext uri="{9D8B030D-6E8A-4147-A177-3AD203B41FA5}">
                      <a16:colId xmlns:a16="http://schemas.microsoft.com/office/drawing/2014/main" val="1548859033"/>
                    </a:ext>
                  </a:extLst>
                </a:gridCol>
                <a:gridCol w="881966">
                  <a:extLst>
                    <a:ext uri="{9D8B030D-6E8A-4147-A177-3AD203B41FA5}">
                      <a16:colId xmlns:a16="http://schemas.microsoft.com/office/drawing/2014/main" val="3223750025"/>
                    </a:ext>
                  </a:extLst>
                </a:gridCol>
                <a:gridCol w="810578">
                  <a:extLst>
                    <a:ext uri="{9D8B030D-6E8A-4147-A177-3AD203B41FA5}">
                      <a16:colId xmlns:a16="http://schemas.microsoft.com/office/drawing/2014/main" val="1800882546"/>
                    </a:ext>
                  </a:extLst>
                </a:gridCol>
                <a:gridCol w="810578">
                  <a:extLst>
                    <a:ext uri="{9D8B030D-6E8A-4147-A177-3AD203B41FA5}">
                      <a16:colId xmlns:a16="http://schemas.microsoft.com/office/drawing/2014/main" val="1090315155"/>
                    </a:ext>
                  </a:extLst>
                </a:gridCol>
                <a:gridCol w="743706">
                  <a:extLst>
                    <a:ext uri="{9D8B030D-6E8A-4147-A177-3AD203B41FA5}">
                      <a16:colId xmlns:a16="http://schemas.microsoft.com/office/drawing/2014/main" val="1826444520"/>
                    </a:ext>
                  </a:extLst>
                </a:gridCol>
                <a:gridCol w="743706">
                  <a:extLst>
                    <a:ext uri="{9D8B030D-6E8A-4147-A177-3AD203B41FA5}">
                      <a16:colId xmlns:a16="http://schemas.microsoft.com/office/drawing/2014/main" val="4080550860"/>
                    </a:ext>
                  </a:extLst>
                </a:gridCol>
                <a:gridCol w="731054">
                  <a:extLst>
                    <a:ext uri="{9D8B030D-6E8A-4147-A177-3AD203B41FA5}">
                      <a16:colId xmlns:a16="http://schemas.microsoft.com/office/drawing/2014/main" val="2758460582"/>
                    </a:ext>
                  </a:extLst>
                </a:gridCol>
                <a:gridCol w="728344">
                  <a:extLst>
                    <a:ext uri="{9D8B030D-6E8A-4147-A177-3AD203B41FA5}">
                      <a16:colId xmlns:a16="http://schemas.microsoft.com/office/drawing/2014/main" val="1493181065"/>
                    </a:ext>
                  </a:extLst>
                </a:gridCol>
                <a:gridCol w="703043">
                  <a:extLst>
                    <a:ext uri="{9D8B030D-6E8A-4147-A177-3AD203B41FA5}">
                      <a16:colId xmlns:a16="http://schemas.microsoft.com/office/drawing/2014/main" val="2739572788"/>
                    </a:ext>
                  </a:extLst>
                </a:gridCol>
              </a:tblGrid>
              <a:tr h="737416">
                <a:tc rowSpan="2">
                  <a:txBody>
                    <a:bodyPr/>
                    <a:lstStyle/>
                    <a:p>
                      <a:pPr algn="ctr">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rPr>
                        <a:t>Бюджет</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rPr>
                        <a:t>Нормативы</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Расчетное отклонение поступлений с учетом нормативов от фактических поступлений </a:t>
                      </a:r>
                      <a:r>
                        <a:rPr lang="ru-RU" sz="1100">
                          <a:solidFill>
                            <a:srgbClr val="000000"/>
                          </a:solidFill>
                          <a:effectLst/>
                          <a:latin typeface="Times New Roman" panose="02020603050405020304" pitchFamily="18" charset="0"/>
                          <a:ea typeface="Times New Roman" panose="02020603050405020304" pitchFamily="18" charset="0"/>
                        </a:rPr>
                        <a:t>(млрд. руб)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Справочно: фактическое поступление </a:t>
                      </a:r>
                      <a:r>
                        <a:rPr lang="ru-RU" sz="1100">
                          <a:solidFill>
                            <a:srgbClr val="000000"/>
                          </a:solidFill>
                          <a:effectLst/>
                          <a:latin typeface="Times New Roman" panose="02020603050405020304" pitchFamily="18" charset="0"/>
                          <a:ea typeface="Times New Roman" panose="02020603050405020304" pitchFamily="18" charset="0"/>
                        </a:rPr>
                        <a:t>(млрд. руб)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869412535"/>
                  </a:ext>
                </a:extLst>
              </a:tr>
              <a:tr h="179241">
                <a:tc vMerge="1">
                  <a:txBody>
                    <a:bodyPr/>
                    <a:lstStyle/>
                    <a:p>
                      <a:endParaRPr lang="ru-RU"/>
                    </a:p>
                  </a:txBody>
                  <a:tcPr/>
                </a:tc>
                <a:tc>
                  <a:txBody>
                    <a:bodyPr/>
                    <a:lstStyle/>
                    <a:p>
                      <a:pPr algn="ctr">
                        <a:spcAft>
                          <a:spcPts val="0"/>
                        </a:spcAft>
                      </a:pPr>
                      <a:r>
                        <a:rPr lang="ru-RU" sz="800" b="1" dirty="0">
                          <a:solidFill>
                            <a:srgbClr val="000000"/>
                          </a:solidFill>
                          <a:effectLst/>
                          <a:latin typeface="Times New Roman" panose="02020603050405020304" pitchFamily="18" charset="0"/>
                          <a:ea typeface="Times New Roman" panose="02020603050405020304" pitchFamily="18" charset="0"/>
                        </a:rPr>
                        <a:t>пени</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b="1">
                          <a:solidFill>
                            <a:srgbClr val="000000"/>
                          </a:solidFill>
                          <a:effectLst/>
                          <a:latin typeface="Times New Roman" panose="02020603050405020304" pitchFamily="18" charset="0"/>
                          <a:ea typeface="Times New Roman" panose="02020603050405020304" pitchFamily="18" charset="0"/>
                        </a:rPr>
                        <a:t>штрафы</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b="1">
                          <a:solidFill>
                            <a:srgbClr val="000000"/>
                          </a:solidFill>
                          <a:effectLst/>
                          <a:latin typeface="Times New Roman" panose="02020603050405020304" pitchFamily="18" charset="0"/>
                          <a:ea typeface="Times New Roman" panose="02020603050405020304" pitchFamily="18" charset="0"/>
                        </a:rPr>
                        <a:t>проценты</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2019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2020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2021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2019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2020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2021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704378"/>
                  </a:ext>
                </a:extLst>
              </a:tr>
              <a:tr h="334210">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ФБ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42,0%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34,0%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44,0%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55,4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46,2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55,2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532120"/>
                  </a:ext>
                </a:extLst>
              </a:tr>
              <a:tr h="445613">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КБС</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42,0%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61,0%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28,0%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effectLst/>
                          <a:latin typeface="Times New Roman" panose="02020603050405020304" pitchFamily="18"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48,7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42,2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46,0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51800"/>
                  </a:ext>
                </a:extLst>
              </a:tr>
              <a:tr h="445613">
                <a:tc>
                  <a:txBody>
                    <a:bodyPr/>
                    <a:lstStyle/>
                    <a:p>
                      <a:pPr>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Бюджеты ГВБФ</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16,0%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effectLst/>
                          <a:latin typeface="Times New Roman" panose="02020603050405020304" pitchFamily="18" charset="0"/>
                        </a:rPr>
                        <a:t>28,0%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15,9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a:solidFill>
                            <a:srgbClr val="000000"/>
                          </a:solidFill>
                          <a:effectLst/>
                          <a:latin typeface="Times New Roman" panose="02020603050405020304" pitchFamily="18" charset="0"/>
                        </a:rPr>
                        <a:t>13,8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solidFill>
                            <a:srgbClr val="000000"/>
                          </a:solidFill>
                          <a:effectLst/>
                          <a:latin typeface="Times New Roman" panose="02020603050405020304" pitchFamily="18" charset="0"/>
                        </a:rPr>
                        <a:t>17,1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349589"/>
                  </a:ext>
                </a:extLst>
              </a:tr>
            </a:tbl>
          </a:graphicData>
        </a:graphic>
      </p:graphicFrame>
    </p:spTree>
    <p:extLst>
      <p:ext uri="{BB962C8B-B14F-4D97-AF65-F5344CB8AC3E}">
        <p14:creationId xmlns:p14="http://schemas.microsoft.com/office/powerpoint/2010/main" val="2565197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b="1" smtClean="0">
                <a:latin typeface="Trebuchet MS" panose="020B0603020202020204" pitchFamily="34" charset="0"/>
              </a:rPr>
              <a:pPr>
                <a:defRPr/>
              </a:pPr>
              <a:t>23</a:t>
            </a:fld>
            <a:endParaRPr lang="ru-RU" b="1" dirty="0">
              <a:latin typeface="Trebuchet MS" panose="020B0603020202020204" pitchFamily="34" charset="0"/>
            </a:endParaRPr>
          </a:p>
        </p:txBody>
      </p:sp>
      <p:sp>
        <p:nvSpPr>
          <p:cNvPr id="3" name="TextBox 2"/>
          <p:cNvSpPr txBox="1"/>
          <p:nvPr/>
        </p:nvSpPr>
        <p:spPr>
          <a:xfrm>
            <a:off x="2085975" y="3316843"/>
            <a:ext cx="5524500" cy="523220"/>
          </a:xfrm>
          <a:prstGeom prst="rect">
            <a:avLst/>
          </a:prstGeom>
          <a:noFill/>
        </p:spPr>
        <p:txBody>
          <a:bodyPr wrap="square" rtlCol="0">
            <a:spAutoFit/>
          </a:bodyPr>
          <a:lstStyle/>
          <a:p>
            <a:pPr algn="ctr"/>
            <a:r>
              <a:rPr lang="ru-RU" sz="2800" b="1" dirty="0">
                <a:solidFill>
                  <a:srgbClr val="00602B"/>
                </a:solidFill>
                <a:latin typeface="+mn-lt"/>
              </a:rPr>
              <a:t>Спасибо за внимание!</a:t>
            </a:r>
          </a:p>
        </p:txBody>
      </p:sp>
      <p:sp>
        <p:nvSpPr>
          <p:cNvPr id="4" name="TextBox 3"/>
          <p:cNvSpPr txBox="1"/>
          <p:nvPr/>
        </p:nvSpPr>
        <p:spPr>
          <a:xfrm>
            <a:off x="2066100" y="4420095"/>
            <a:ext cx="5524500" cy="1200329"/>
          </a:xfrm>
          <a:prstGeom prst="rect">
            <a:avLst/>
          </a:prstGeom>
          <a:noFill/>
        </p:spPr>
        <p:txBody>
          <a:bodyPr wrap="square" rtlCol="0">
            <a:spAutoFit/>
          </a:bodyPr>
          <a:lstStyle/>
          <a:p>
            <a:pPr algn="ctr"/>
            <a:r>
              <a:rPr lang="ru-RU" sz="2400" dirty="0">
                <a:latin typeface="+mn-lt"/>
                <a:cs typeface="Times New Roman" panose="02020603050405020304" pitchFamily="18" charset="0"/>
              </a:rPr>
              <a:t>По всем вопросам и предложениям просим обращаться по адресу </a:t>
            </a:r>
            <a:r>
              <a:rPr lang="en-US" sz="2400" u="sng" dirty="0">
                <a:solidFill>
                  <a:srgbClr val="00602B"/>
                </a:solidFill>
                <a:latin typeface="+mn-lt"/>
                <a:cs typeface="Times New Roman" panose="02020603050405020304" pitchFamily="18" charset="0"/>
              </a:rPr>
              <a:t>dep.dohodov@minfin.gov.ru</a:t>
            </a:r>
            <a:endParaRPr lang="ru-RU" sz="2400" u="sng" dirty="0">
              <a:solidFill>
                <a:srgbClr val="00602B"/>
              </a:solidFill>
              <a:latin typeface="+mn-lt"/>
              <a:cs typeface="Times New Roman" panose="02020603050405020304" pitchFamily="18" charset="0"/>
            </a:endParaRPr>
          </a:p>
        </p:txBody>
      </p:sp>
    </p:spTree>
    <p:extLst>
      <p:ext uri="{BB962C8B-B14F-4D97-AF65-F5344CB8AC3E}">
        <p14:creationId xmlns:p14="http://schemas.microsoft.com/office/powerpoint/2010/main" val="165119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ADD9C315-FA75-A80B-9828-6AFFC2E3C73F}"/>
              </a:ext>
            </a:extLst>
          </p:cNvPr>
          <p:cNvSpPr>
            <a:spLocks noGrp="1"/>
          </p:cNvSpPr>
          <p:nvPr>
            <p:ph type="sldNum" sz="quarter" idx="11"/>
          </p:nvPr>
        </p:nvSpPr>
        <p:spPr/>
        <p:txBody>
          <a:bodyPr vert="horz" rtlCol="0" anchor="b"/>
          <a:lstStyle/>
          <a:p>
            <a:fld id="{7C948A7D-6C52-4157-BEA1-1B3B6891AEA4}" type="slidenum">
              <a:rPr lang="ru-RU" b="1">
                <a:latin typeface="Trebuchet MS" panose="020B0603020202020204" pitchFamily="34" charset="0"/>
              </a:rPr>
              <a:pPr/>
              <a:t>3</a:t>
            </a:fld>
            <a:endParaRPr lang="ru-RU" b="1" dirty="0">
              <a:latin typeface="Trebuchet MS" panose="020B0603020202020204" pitchFamily="34" charset="0"/>
            </a:endParaRPr>
          </a:p>
        </p:txBody>
      </p:sp>
      <p:sp>
        <p:nvSpPr>
          <p:cNvPr id="3" name="Прямоугольник 2">
            <a:extLst>
              <a:ext uri="{FF2B5EF4-FFF2-40B4-BE49-F238E27FC236}">
                <a16:creationId xmlns:a16="http://schemas.microsoft.com/office/drawing/2014/main" id="{339D2770-BD38-1CD0-D610-3A67585010EF}"/>
              </a:ext>
            </a:extLst>
          </p:cNvPr>
          <p:cNvSpPr>
            <a:spLocks noChangeArrowheads="1"/>
          </p:cNvSpPr>
          <p:nvPr/>
        </p:nvSpPr>
        <p:spPr bwMode="auto">
          <a:xfrm>
            <a:off x="87087" y="2904007"/>
            <a:ext cx="98189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800" b="1" dirty="0">
                <a:solidFill>
                  <a:srgbClr val="00602B"/>
                </a:solidFill>
                <a:latin typeface="Trebuchet MS" panose="020B0603020202020204" pitchFamily="34" charset="0"/>
                <a:cs typeface="Times New Roman" pitchFamily="18" charset="0"/>
              </a:rPr>
              <a:t>Создание единой цифровой </a:t>
            </a:r>
          </a:p>
          <a:p>
            <a:pPr algn="ctr"/>
            <a:r>
              <a:rPr lang="ru-RU" sz="2800" b="1" dirty="0">
                <a:solidFill>
                  <a:srgbClr val="00602B"/>
                </a:solidFill>
                <a:latin typeface="Trebuchet MS" panose="020B0603020202020204" pitchFamily="34" charset="0"/>
                <a:cs typeface="Times New Roman" pitchFamily="18" charset="0"/>
              </a:rPr>
              <a:t>системы управления доходами</a:t>
            </a:r>
          </a:p>
        </p:txBody>
      </p:sp>
    </p:spTree>
    <p:extLst>
      <p:ext uri="{BB962C8B-B14F-4D97-AF65-F5344CB8AC3E}">
        <p14:creationId xmlns:p14="http://schemas.microsoft.com/office/powerpoint/2010/main" val="159346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3857372" y="722576"/>
            <a:ext cx="5824859" cy="1380118"/>
          </a:xfrm>
          <a:prstGeom prst="rect">
            <a:avLst/>
          </a:prstGeom>
          <a:noFill/>
          <a:ln>
            <a:noFill/>
          </a:ln>
        </p:spPr>
        <p:txBody>
          <a:bodyPr anchor="ctr"/>
          <a:lstStyle/>
          <a:p>
            <a:pPr algn="ctr" fontAlgn="auto">
              <a:spcAft>
                <a:spcPts val="0"/>
              </a:spcAft>
              <a:defRPr/>
            </a:pPr>
            <a:endParaRPr lang="ru-RU" sz="923" b="1" spc="-92" dirty="0">
              <a:solidFill>
                <a:schemeClr val="bg1"/>
              </a:solidFill>
              <a:latin typeface="Trebuchet MS" panose="020B0603020202020204" pitchFamily="34" charset="0"/>
            </a:endParaRPr>
          </a:p>
        </p:txBody>
      </p:sp>
      <p:sp>
        <p:nvSpPr>
          <p:cNvPr id="5" name="Номер слайда 1"/>
          <p:cNvSpPr txBox="1">
            <a:spLocks/>
          </p:cNvSpPr>
          <p:nvPr/>
        </p:nvSpPr>
        <p:spPr>
          <a:xfrm>
            <a:off x="8959020" y="3"/>
            <a:ext cx="703385" cy="338503"/>
          </a:xfrm>
          <a:prstGeom prst="rect">
            <a:avLst/>
          </a:prstGeom>
        </p:spPr>
        <p:txBody>
          <a:bodyPr vert="horz" lIns="84406" tIns="42203" rIns="84406" bIns="42203"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rgbClr val="FFFFFF"/>
                </a:solidFill>
                <a:latin typeface="Trebuchet MS" panose="020B0603020202020204" pitchFamily="34" charset="0"/>
              </a:rPr>
              <a:pPr>
                <a:defRPr/>
              </a:pPr>
              <a:t>4</a:t>
            </a:fld>
            <a:endParaRPr lang="ru-RU" sz="1800" b="1" dirty="0">
              <a:solidFill>
                <a:srgbClr val="FFFFFF"/>
              </a:solidFill>
              <a:latin typeface="Trebuchet MS" panose="020B0603020202020204" pitchFamily="34" charset="0"/>
            </a:endParaRPr>
          </a:p>
        </p:txBody>
      </p:sp>
      <p:sp>
        <p:nvSpPr>
          <p:cNvPr id="2" name="Скругленный прямоугольник 1"/>
          <p:cNvSpPr/>
          <p:nvPr/>
        </p:nvSpPr>
        <p:spPr>
          <a:xfrm>
            <a:off x="590956" y="1643102"/>
            <a:ext cx="4393466" cy="1156817"/>
          </a:xfrm>
          <a:prstGeom prst="roundRect">
            <a:avLst>
              <a:gd name="adj" fmla="val 11699"/>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solidFill>
                <a:latin typeface="Trebuchet MS" panose="020B0603020202020204" pitchFamily="34" charset="0"/>
                <a:ea typeface="Source Sans Pro Semibold" panose="020B0603030403020204" pitchFamily="34" charset="0"/>
                <a:cs typeface="Aparajita" panose="020B0604020202020204" pitchFamily="34" charset="0"/>
              </a:rPr>
              <a:t>Новая система установления и реализации полномочий по администрированию доходов бюджетов</a:t>
            </a:r>
          </a:p>
        </p:txBody>
      </p:sp>
      <p:sp>
        <p:nvSpPr>
          <p:cNvPr id="6" name="Скругленный прямоугольник 5"/>
          <p:cNvSpPr/>
          <p:nvPr/>
        </p:nvSpPr>
        <p:spPr>
          <a:xfrm>
            <a:off x="5869240" y="1639526"/>
            <a:ext cx="3387728" cy="1160216"/>
          </a:xfrm>
          <a:prstGeom prst="roundRect">
            <a:avLst>
              <a:gd name="adj" fmla="val 4339"/>
            </a:avLst>
          </a:prstGeom>
          <a:no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spc="-92" dirty="0">
                <a:solidFill>
                  <a:srgbClr val="003300"/>
                </a:solidFill>
                <a:latin typeface="Trebuchet MS" panose="020B0603020202020204" pitchFamily="34" charset="0"/>
              </a:rPr>
              <a:t>Переход к реестровой модели реализации полномочий на базе </a:t>
            </a:r>
            <a:r>
              <a:rPr lang="ru-RU" sz="1200" b="1" u="sng" spc="-92" dirty="0">
                <a:solidFill>
                  <a:srgbClr val="003300"/>
                </a:solidFill>
                <a:latin typeface="Trebuchet MS" panose="020B0603020202020204" pitchFamily="34" charset="0"/>
              </a:rPr>
              <a:t>Перечня источников доходов </a:t>
            </a:r>
            <a:r>
              <a:rPr lang="ru-RU" sz="1200" b="1" spc="-92" dirty="0">
                <a:solidFill>
                  <a:srgbClr val="003300"/>
                </a:solidFill>
                <a:latin typeface="Trebuchet MS" panose="020B0603020202020204" pitchFamily="34" charset="0"/>
              </a:rPr>
              <a:t>- качественно новый уровень управления доходами</a:t>
            </a:r>
          </a:p>
          <a:p>
            <a:pPr marL="167058" algn="ctr"/>
            <a:r>
              <a:rPr lang="ru-RU" sz="1200" b="1" spc="-92" dirty="0">
                <a:solidFill>
                  <a:srgbClr val="003300"/>
                </a:solidFill>
                <a:latin typeface="Trebuchet MS" panose="020B0603020202020204" pitchFamily="34" charset="0"/>
              </a:rPr>
              <a:t>(электронный, прозрачный и ориентированный на «потребителя»)</a:t>
            </a:r>
          </a:p>
        </p:txBody>
      </p:sp>
      <p:sp>
        <p:nvSpPr>
          <p:cNvPr id="12" name="Rectangle 2"/>
          <p:cNvSpPr>
            <a:spLocks noChangeArrowheads="1"/>
          </p:cNvSpPr>
          <p:nvPr/>
        </p:nvSpPr>
        <p:spPr bwMode="auto">
          <a:xfrm>
            <a:off x="909838" y="5893747"/>
            <a:ext cx="8149173" cy="600498"/>
          </a:xfrm>
          <a:prstGeom prst="rect">
            <a:avLst/>
          </a:prstGeom>
          <a:noFill/>
          <a:ln>
            <a:noFill/>
          </a:ln>
        </p:spPr>
        <p:txBody>
          <a:bodyPr anchor="ctr"/>
          <a:lstStyle/>
          <a:p>
            <a:pPr algn="just" fontAlgn="auto">
              <a:spcAft>
                <a:spcPts val="0"/>
              </a:spcAft>
              <a:defRPr/>
            </a:pPr>
            <a:endParaRPr lang="ru-RU" sz="1108" b="1" spc="-92" dirty="0">
              <a:solidFill>
                <a:srgbClr val="004821"/>
              </a:solidFill>
              <a:latin typeface="Trebuchet MS" panose="020B0603020202020204" pitchFamily="34" charset="0"/>
            </a:endParaRPr>
          </a:p>
        </p:txBody>
      </p:sp>
      <p:sp>
        <p:nvSpPr>
          <p:cNvPr id="16" name="Скругленный прямоугольник 15"/>
          <p:cNvSpPr/>
          <p:nvPr/>
        </p:nvSpPr>
        <p:spPr>
          <a:xfrm>
            <a:off x="590957" y="3145827"/>
            <a:ext cx="8690299" cy="2607274"/>
          </a:xfrm>
          <a:prstGeom prst="roundRect">
            <a:avLst>
              <a:gd name="adj" fmla="val 5191"/>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отказ от практики ежегодного пересмотра и утверждения перечней ГАДов;</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установление </a:t>
            </a:r>
            <a:r>
              <a:rPr lang="ru-RU" sz="1292" b="1" u="sng" spc="-92" dirty="0">
                <a:solidFill>
                  <a:schemeClr val="tx1"/>
                </a:solidFill>
                <a:latin typeface="Trebuchet MS" panose="020B0603020202020204" pitchFamily="34" charset="0"/>
              </a:rPr>
              <a:t>на постоянной основе</a:t>
            </a:r>
            <a:r>
              <a:rPr lang="ru-RU" sz="1292" b="1" spc="-92" dirty="0">
                <a:solidFill>
                  <a:schemeClr val="tx1"/>
                </a:solidFill>
                <a:latin typeface="Trebuchet MS" panose="020B0603020202020204" pitchFamily="34" charset="0"/>
              </a:rPr>
              <a:t> закрепления полномочий ГАДов с учетом осуществляемых госорганами функций;</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наделение Правительства РФ полномочием по утверждению Перечней администраторов федерального бюджета, бюджета государственного внебюджетного фонда РФ;</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наделение Правительства РФ полномочием по утверждению Общих требований для формирования Перечней региональных и местных бюджетов;</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предусмотрено утверждение Перечней региональных и местных бюджетов высшим исполнительным органом государственной власти субъекта РФ, местной администрацией.</a:t>
            </a:r>
          </a:p>
        </p:txBody>
      </p:sp>
      <p:sp>
        <p:nvSpPr>
          <p:cNvPr id="11" name="Стрелка вправо 10"/>
          <p:cNvSpPr/>
          <p:nvPr/>
        </p:nvSpPr>
        <p:spPr>
          <a:xfrm>
            <a:off x="5153501" y="2023424"/>
            <a:ext cx="533745" cy="459269"/>
          </a:xfrm>
          <a:prstGeom prst="rightArrow">
            <a:avLst/>
          </a:prstGeom>
          <a:noFill/>
          <a:ln w="28575">
            <a:solidFill>
              <a:srgbClr val="003A1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TextBox 3"/>
          <p:cNvSpPr txBox="1"/>
          <p:nvPr/>
        </p:nvSpPr>
        <p:spPr>
          <a:xfrm>
            <a:off x="590957" y="5988561"/>
            <a:ext cx="8690299" cy="646331"/>
          </a:xfrm>
          <a:prstGeom prst="rect">
            <a:avLst/>
          </a:prstGeom>
          <a:noFill/>
        </p:spPr>
        <p:txBody>
          <a:bodyPr wrap="square" rtlCol="0">
            <a:spAutoFit/>
          </a:bodyPr>
          <a:lstStyle/>
          <a:p>
            <a:pPr algn="just"/>
            <a:r>
              <a:rPr lang="ru-RU" sz="1200" i="1" dirty="0">
                <a:latin typeface="Trebuchet MS" panose="020B0603020202020204" pitchFamily="34" charset="0"/>
              </a:rPr>
              <a:t>Примечание: реализация закона позволила повысить прозрачность системы администрирования доходов и прогнозирования доходов, что позволит в будущем перейти к четкой, прозрачной и унифицированной системе управления доходами на всех уровнях бюджетной системы</a:t>
            </a:r>
          </a:p>
        </p:txBody>
      </p:sp>
      <p:sp>
        <p:nvSpPr>
          <p:cNvPr id="7" name="Прямоугольник 6"/>
          <p:cNvSpPr/>
          <p:nvPr/>
        </p:nvSpPr>
        <p:spPr>
          <a:xfrm>
            <a:off x="432835" y="626827"/>
            <a:ext cx="9006540" cy="954107"/>
          </a:xfrm>
          <a:prstGeom prst="rect">
            <a:avLst/>
          </a:prstGeom>
        </p:spPr>
        <p:txBody>
          <a:bodyPr wrap="square">
            <a:spAutoFit/>
          </a:bodyPr>
          <a:lstStyle/>
          <a:p>
            <a:pPr algn="ct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Пункты 3.1-3.2 статьи 160.1 введены Федеральным законом от 01.07.2021 № 251-ФЗ</a:t>
            </a:r>
          </a:p>
          <a:p>
            <a:pPr algn="ct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«О внесении изменений в Бюджетный кодекс Российской Федерации» </a:t>
            </a:r>
          </a:p>
          <a:p>
            <a:pPr algn="ctr"/>
            <a:r>
              <a:rPr lang="ru-RU" sz="1400" b="1" dirty="0">
                <a:solidFill>
                  <a:srgbClr val="C00000"/>
                </a:solidFill>
                <a:latin typeface="Trebuchet MS" panose="020B0603020202020204" pitchFamily="34" charset="0"/>
                <a:cs typeface="Aparajita" panose="020B0604020202020204" pitchFamily="34" charset="0"/>
              </a:rPr>
              <a:t>(</a:t>
            </a:r>
            <a:r>
              <a:rPr lang="ru-RU" sz="14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rPr>
              <a:t>вступил в силу с 01.07.2021, применяется </a:t>
            </a:r>
            <a:r>
              <a:rPr lang="ru-RU" sz="1400" b="1" dirty="0">
                <a:solidFill>
                  <a:srgbClr val="C00000"/>
                </a:solidFill>
                <a:latin typeface="Trebuchet MS" panose="020B0603020202020204" pitchFamily="34" charset="0"/>
                <a:cs typeface="Aparajita" panose="020B0604020202020204" pitchFamily="34" charset="0"/>
              </a:rPr>
              <a:t>к правоотношениям, возникающим при составлении и исполнении бюджетов начиная с бюджетов на 2022 год)</a:t>
            </a:r>
            <a:endPar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endParaRPr>
          </a:p>
        </p:txBody>
      </p:sp>
      <p:sp>
        <p:nvSpPr>
          <p:cNvPr id="13" name="TextBox 12"/>
          <p:cNvSpPr txBox="1"/>
          <p:nvPr/>
        </p:nvSpPr>
        <p:spPr>
          <a:xfrm>
            <a:off x="473287" y="330486"/>
            <a:ext cx="8925636" cy="400110"/>
          </a:xfrm>
          <a:prstGeom prst="rect">
            <a:avLst/>
          </a:prstGeom>
          <a:noFill/>
        </p:spPr>
        <p:txBody>
          <a:bodyPr wrap="square" rtlCol="0">
            <a:spAutoFit/>
          </a:bodyPr>
          <a:lstStyle/>
          <a:p>
            <a:pPr algn="ctr"/>
            <a:r>
              <a:rPr lang="ru-RU" sz="2000" b="1" dirty="0">
                <a:solidFill>
                  <a:srgbClr val="003A1A"/>
                </a:solidFill>
                <a:latin typeface="Trebuchet MS" panose="020B0603020202020204" pitchFamily="34" charset="0"/>
              </a:rPr>
              <a:t>Статья 160.1 Бюджетного кодекса РФ </a:t>
            </a:r>
            <a:r>
              <a:rPr lang="ru-RU" sz="2000" i="1" dirty="0">
                <a:solidFill>
                  <a:srgbClr val="003A1A"/>
                </a:solidFill>
                <a:latin typeface="Trebuchet MS" panose="020B0603020202020204" pitchFamily="34" charset="0"/>
              </a:rPr>
              <a:t>(пункты 3.1-3.2)</a:t>
            </a:r>
          </a:p>
        </p:txBody>
      </p:sp>
    </p:spTree>
    <p:extLst>
      <p:ext uri="{BB962C8B-B14F-4D97-AF65-F5344CB8AC3E}">
        <p14:creationId xmlns:p14="http://schemas.microsoft.com/office/powerpoint/2010/main" val="382916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txBox="1">
            <a:spLocks/>
          </p:cNvSpPr>
          <p:nvPr/>
        </p:nvSpPr>
        <p:spPr>
          <a:xfrm>
            <a:off x="8959024" y="3"/>
            <a:ext cx="703385" cy="338503"/>
          </a:xfrm>
          <a:prstGeom prst="rect">
            <a:avLst/>
          </a:prstGeom>
        </p:spPr>
        <p:txBody>
          <a:bodyPr vert="horz" lIns="84406" tIns="42203" rIns="84406" bIns="42203"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rgbClr val="FFFFFF"/>
                </a:solidFill>
                <a:latin typeface="Trebuchet MS" panose="020B0603020202020204" pitchFamily="34" charset="0"/>
              </a:rPr>
              <a:pPr>
                <a:defRPr/>
              </a:pPr>
              <a:t>5</a:t>
            </a:fld>
            <a:endParaRPr lang="ru-RU" sz="1800" b="1" dirty="0">
              <a:solidFill>
                <a:srgbClr val="FFFFFF"/>
              </a:solidFill>
              <a:latin typeface="Trebuchet MS" panose="020B0603020202020204" pitchFamily="34" charset="0"/>
            </a:endParaRPr>
          </a:p>
        </p:txBody>
      </p:sp>
      <p:sp>
        <p:nvSpPr>
          <p:cNvPr id="3" name="TextBox 2"/>
          <p:cNvSpPr txBox="1"/>
          <p:nvPr/>
        </p:nvSpPr>
        <p:spPr>
          <a:xfrm>
            <a:off x="388205" y="287146"/>
            <a:ext cx="9129590" cy="553998"/>
          </a:xfrm>
          <a:prstGeom prst="rect">
            <a:avLst/>
          </a:prstGeom>
          <a:noFill/>
        </p:spPr>
        <p:txBody>
          <a:bodyPr wrap="square" rtlCol="0">
            <a:spAutoFit/>
          </a:bodyPr>
          <a:lstStyle/>
          <a:p>
            <a:pPr algn="ct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Изменения в Бюджетный кодекс Российской  Федерации </a:t>
            </a:r>
            <a:br>
              <a:rPr lang="ru-RU" sz="15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4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rPr>
              <a:t>(Федеральный закон от 01.07.2021 № 251-ФЗ)</a:t>
            </a:r>
          </a:p>
        </p:txBody>
      </p:sp>
      <p:sp>
        <p:nvSpPr>
          <p:cNvPr id="4" name="Скругленный прямоугольник 3"/>
          <p:cNvSpPr/>
          <p:nvPr/>
        </p:nvSpPr>
        <p:spPr>
          <a:xfrm>
            <a:off x="462766" y="1071193"/>
            <a:ext cx="8993679" cy="2501445"/>
          </a:xfrm>
          <a:prstGeom prst="roundRect">
            <a:avLst>
              <a:gd name="adj" fmla="val 9145"/>
            </a:avLst>
          </a:prstGeom>
          <a:solidFill>
            <a:srgbClr val="C3D69B"/>
          </a:solidFill>
          <a:ln>
            <a:solidFill>
              <a:srgbClr val="00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Скругленный прямоугольник 4"/>
          <p:cNvSpPr/>
          <p:nvPr/>
        </p:nvSpPr>
        <p:spPr>
          <a:xfrm>
            <a:off x="449555" y="3823062"/>
            <a:ext cx="9006890" cy="2719162"/>
          </a:xfrm>
          <a:prstGeom prst="roundRect">
            <a:avLst>
              <a:gd name="adj" fmla="val 9145"/>
            </a:avLst>
          </a:prstGeom>
          <a:solidFill>
            <a:schemeClr val="bg1">
              <a:lumMod val="85000"/>
            </a:schemeClr>
          </a:solidFill>
          <a:ln>
            <a:solidFill>
              <a:srgbClr val="00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3198598" y="1105784"/>
            <a:ext cx="2690435" cy="369332"/>
          </a:xfrm>
          <a:prstGeom prst="rect">
            <a:avLst/>
          </a:prstGeom>
          <a:noFill/>
        </p:spPr>
        <p:txBody>
          <a:bodyPr wrap="square" rtlCol="0">
            <a:spAutoFit/>
          </a:bodyPr>
          <a:lstStyle/>
          <a:p>
            <a:pPr algn="ctr"/>
            <a:r>
              <a:rPr lang="ru-RU" b="1" u="sng" dirty="0">
                <a:latin typeface="Trebuchet MS" panose="020B0603020202020204" pitchFamily="34" charset="0"/>
              </a:rPr>
              <a:t>Федеральный бюджет</a:t>
            </a:r>
          </a:p>
        </p:txBody>
      </p:sp>
      <p:sp>
        <p:nvSpPr>
          <p:cNvPr id="8" name="TextBox 7"/>
          <p:cNvSpPr txBox="1"/>
          <p:nvPr/>
        </p:nvSpPr>
        <p:spPr>
          <a:xfrm>
            <a:off x="363132" y="1124146"/>
            <a:ext cx="2784764" cy="507831"/>
          </a:xfrm>
          <a:prstGeom prst="rect">
            <a:avLst/>
          </a:prstGeom>
          <a:noFill/>
        </p:spPr>
        <p:txBody>
          <a:bodyPr wrap="square" rtlCol="0">
            <a:spAutoFit/>
          </a:bodyPr>
          <a:lstStyle/>
          <a:p>
            <a:pPr algn="ctr"/>
            <a:r>
              <a:rPr lang="ru-RU" sz="1350" b="1" dirty="0">
                <a:solidFill>
                  <a:srgbClr val="003300"/>
                </a:solidFill>
                <a:latin typeface="Trebuchet MS" panose="020B0603020202020204" pitchFamily="34" charset="0"/>
              </a:rPr>
              <a:t>До принятия </a:t>
            </a:r>
            <a:br>
              <a:rPr lang="ru-RU" sz="1350" b="1" dirty="0">
                <a:solidFill>
                  <a:srgbClr val="003300"/>
                </a:solidFill>
                <a:latin typeface="Trebuchet MS" panose="020B0603020202020204" pitchFamily="34" charset="0"/>
              </a:rPr>
            </a:br>
            <a:r>
              <a:rPr lang="ru-RU" sz="1350" b="1" dirty="0">
                <a:solidFill>
                  <a:srgbClr val="003300"/>
                </a:solidFill>
                <a:latin typeface="Trebuchet MS" panose="020B0603020202020204" pitchFamily="34" charset="0"/>
              </a:rPr>
              <a:t>Закона № 251-ФЗ</a:t>
            </a:r>
            <a:endParaRPr lang="ru-RU" sz="1350" dirty="0">
              <a:solidFill>
                <a:srgbClr val="003300"/>
              </a:solidFill>
              <a:latin typeface="Trebuchet MS" panose="020B0603020202020204" pitchFamily="34" charset="0"/>
            </a:endParaRPr>
          </a:p>
        </p:txBody>
      </p:sp>
      <p:sp>
        <p:nvSpPr>
          <p:cNvPr id="9" name="TextBox 8"/>
          <p:cNvSpPr txBox="1"/>
          <p:nvPr/>
        </p:nvSpPr>
        <p:spPr>
          <a:xfrm>
            <a:off x="5857657" y="1158554"/>
            <a:ext cx="3697532" cy="507831"/>
          </a:xfrm>
          <a:prstGeom prst="rect">
            <a:avLst/>
          </a:prstGeom>
          <a:noFill/>
        </p:spPr>
        <p:txBody>
          <a:bodyPr wrap="square" rtlCol="0">
            <a:spAutoFit/>
          </a:bodyPr>
          <a:lstStyle/>
          <a:p>
            <a:pPr algn="ctr"/>
            <a:r>
              <a:rPr lang="ru-RU" sz="1350" b="1" dirty="0">
                <a:solidFill>
                  <a:srgbClr val="C00000"/>
                </a:solidFill>
                <a:latin typeface="Trebuchet MS" panose="020B0603020202020204" pitchFamily="34" charset="0"/>
              </a:rPr>
              <a:t>После принятия </a:t>
            </a:r>
            <a:br>
              <a:rPr lang="ru-RU" sz="1350" b="1" dirty="0">
                <a:solidFill>
                  <a:srgbClr val="C00000"/>
                </a:solidFill>
                <a:latin typeface="Trebuchet MS" panose="020B0603020202020204" pitchFamily="34" charset="0"/>
              </a:rPr>
            </a:br>
            <a:r>
              <a:rPr lang="ru-RU" sz="1350" b="1" dirty="0">
                <a:solidFill>
                  <a:srgbClr val="C00000"/>
                </a:solidFill>
                <a:latin typeface="Trebuchet MS" panose="020B0603020202020204" pitchFamily="34" charset="0"/>
              </a:rPr>
              <a:t>Закона № 251-ФЗ</a:t>
            </a:r>
          </a:p>
        </p:txBody>
      </p:sp>
      <p:sp>
        <p:nvSpPr>
          <p:cNvPr id="11" name="TextBox 10"/>
          <p:cNvSpPr txBox="1"/>
          <p:nvPr/>
        </p:nvSpPr>
        <p:spPr>
          <a:xfrm>
            <a:off x="1851769" y="3885623"/>
            <a:ext cx="5372099" cy="369332"/>
          </a:xfrm>
          <a:prstGeom prst="rect">
            <a:avLst/>
          </a:prstGeom>
          <a:noFill/>
        </p:spPr>
        <p:txBody>
          <a:bodyPr wrap="square" rtlCol="0">
            <a:spAutoFit/>
          </a:bodyPr>
          <a:lstStyle/>
          <a:p>
            <a:pPr algn="ctr"/>
            <a:r>
              <a:rPr lang="ru-RU" b="1" u="sng" dirty="0">
                <a:latin typeface="Trebuchet MS" panose="020B0603020202020204" pitchFamily="34" charset="0"/>
              </a:rPr>
              <a:t>Бюджет субъекта РФ и местный бюджет</a:t>
            </a:r>
          </a:p>
        </p:txBody>
      </p:sp>
      <p:sp>
        <p:nvSpPr>
          <p:cNvPr id="14" name="Скругленный прямоугольник 13"/>
          <p:cNvSpPr/>
          <p:nvPr/>
        </p:nvSpPr>
        <p:spPr>
          <a:xfrm>
            <a:off x="3116522" y="1515867"/>
            <a:ext cx="2842595" cy="561568"/>
          </a:xfrm>
          <a:prstGeom prst="roundRect">
            <a:avLst/>
          </a:prstGeom>
          <a:noFill/>
          <a:ln>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C00000"/>
                </a:solidFill>
                <a:latin typeface="Trebuchet MS" panose="020B0603020202020204" pitchFamily="34" charset="0"/>
              </a:rPr>
              <a:t>Перечень ГАД</a:t>
            </a:r>
          </a:p>
        </p:txBody>
      </p:sp>
      <p:sp>
        <p:nvSpPr>
          <p:cNvPr id="35" name="Скругленный прямоугольник 34"/>
          <p:cNvSpPr/>
          <p:nvPr/>
        </p:nvSpPr>
        <p:spPr>
          <a:xfrm>
            <a:off x="542925" y="1124145"/>
            <a:ext cx="2498595" cy="2309829"/>
          </a:xfrm>
          <a:prstGeom prst="roundRect">
            <a:avLst>
              <a:gd name="adj" fmla="val 7675"/>
            </a:avLst>
          </a:prstGeom>
          <a:noFill/>
          <a:ln w="3175">
            <a:solidFill>
              <a:srgbClr val="00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7" name="Скругленный прямоугольник 36"/>
          <p:cNvSpPr/>
          <p:nvPr/>
        </p:nvSpPr>
        <p:spPr>
          <a:xfrm>
            <a:off x="6034119" y="1124148"/>
            <a:ext cx="3322575" cy="2309827"/>
          </a:xfrm>
          <a:prstGeom prst="roundRect">
            <a:avLst>
              <a:gd name="adj" fmla="val 7675"/>
            </a:avLst>
          </a:prstGeom>
          <a:noFill/>
          <a:ln w="3175">
            <a:solidFill>
              <a:srgbClr val="00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7" name="Группа 46"/>
          <p:cNvGrpSpPr/>
          <p:nvPr/>
        </p:nvGrpSpPr>
        <p:grpSpPr>
          <a:xfrm>
            <a:off x="1667691" y="1776389"/>
            <a:ext cx="1422538" cy="499031"/>
            <a:chOff x="1376793" y="1595036"/>
            <a:chExt cx="1257783" cy="639089"/>
          </a:xfrm>
        </p:grpSpPr>
        <p:cxnSp>
          <p:nvCxnSpPr>
            <p:cNvPr id="41" name="Прямая соединительная линия 40"/>
            <p:cNvCxnSpPr/>
            <p:nvPr/>
          </p:nvCxnSpPr>
          <p:spPr>
            <a:xfrm flipH="1">
              <a:off x="1376793" y="1595037"/>
              <a:ext cx="1257783" cy="7156"/>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1376793" y="1595036"/>
              <a:ext cx="0" cy="639089"/>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Прямая соединительная линия 48"/>
          <p:cNvCxnSpPr/>
          <p:nvPr/>
        </p:nvCxnSpPr>
        <p:spPr>
          <a:xfrm>
            <a:off x="5942308" y="1776388"/>
            <a:ext cx="1610833" cy="0"/>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7553140" y="1776388"/>
            <a:ext cx="0" cy="202982"/>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6614163" y="1979370"/>
            <a:ext cx="1887529" cy="0"/>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6614160" y="1979373"/>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8495025" y="1979373"/>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901116" y="2250221"/>
            <a:ext cx="1652024" cy="646331"/>
          </a:xfrm>
          <a:prstGeom prst="rect">
            <a:avLst/>
          </a:prstGeom>
          <a:noFill/>
        </p:spPr>
        <p:txBody>
          <a:bodyPr wrap="square" rtlCol="0">
            <a:spAutoFit/>
          </a:bodyPr>
          <a:lstStyle/>
          <a:p>
            <a:pPr algn="ctr"/>
            <a:r>
              <a:rPr lang="ru-RU" sz="1200" b="1" dirty="0">
                <a:latin typeface="Trebuchet MS" panose="020B0603020202020204" pitchFamily="34" charset="0"/>
              </a:rPr>
              <a:t>Закон о бюджете:</a:t>
            </a:r>
          </a:p>
          <a:p>
            <a:pPr algn="ctr"/>
            <a:r>
              <a:rPr lang="ru-RU" sz="1200" i="1" dirty="0">
                <a:latin typeface="Trebuchet MS" panose="020B0603020202020204" pitchFamily="34" charset="0"/>
              </a:rPr>
              <a:t>- государственные органы</a:t>
            </a:r>
          </a:p>
        </p:txBody>
      </p:sp>
      <p:sp>
        <p:nvSpPr>
          <p:cNvPr id="61" name="TextBox 60"/>
          <p:cNvSpPr txBox="1"/>
          <p:nvPr/>
        </p:nvSpPr>
        <p:spPr>
          <a:xfrm>
            <a:off x="7496703" y="2249998"/>
            <a:ext cx="1909873" cy="1384995"/>
          </a:xfrm>
          <a:prstGeom prst="rect">
            <a:avLst/>
          </a:prstGeom>
          <a:noFill/>
        </p:spPr>
        <p:txBody>
          <a:bodyPr wrap="square" rtlCol="0">
            <a:spAutoFit/>
          </a:bodyPr>
          <a:lstStyle/>
          <a:p>
            <a:pPr algn="ctr"/>
            <a:r>
              <a:rPr lang="ru-RU" sz="1200" b="1" dirty="0">
                <a:latin typeface="Trebuchet MS" panose="020B0603020202020204" pitchFamily="34" charset="0"/>
              </a:rPr>
              <a:t>Акт Правительства РФ:</a:t>
            </a:r>
          </a:p>
          <a:p>
            <a:pPr marL="171450" indent="-171450" algn="ctr">
              <a:buFontTx/>
              <a:buChar char="-"/>
            </a:pPr>
            <a:r>
              <a:rPr lang="ru-RU" sz="1200" i="1" dirty="0">
                <a:latin typeface="Trebuchet MS" panose="020B0603020202020204" pitchFamily="34" charset="0"/>
              </a:rPr>
              <a:t>ФОИВ;</a:t>
            </a:r>
          </a:p>
          <a:p>
            <a:pPr marL="171450" indent="-171450" algn="ctr">
              <a:buFontTx/>
              <a:buChar char="-"/>
            </a:pPr>
            <a:r>
              <a:rPr lang="ru-RU" sz="1200" i="1" dirty="0">
                <a:latin typeface="Trebuchet MS" panose="020B0603020202020204" pitchFamily="34" charset="0"/>
              </a:rPr>
              <a:t>ЦБ;</a:t>
            </a:r>
          </a:p>
          <a:p>
            <a:pPr marL="171450" indent="-171450" algn="ctr">
              <a:buFontTx/>
              <a:buChar char="-"/>
            </a:pPr>
            <a:r>
              <a:rPr lang="ru-RU" sz="1200" i="1" dirty="0">
                <a:latin typeface="Trebuchet MS" panose="020B0603020202020204" pitchFamily="34" charset="0"/>
              </a:rPr>
              <a:t>ГК;</a:t>
            </a:r>
          </a:p>
          <a:p>
            <a:pPr marL="171450" indent="-171450" algn="ctr">
              <a:buFontTx/>
              <a:buChar char="-"/>
            </a:pPr>
            <a:r>
              <a:rPr lang="ru-RU" sz="1200" i="1" dirty="0">
                <a:latin typeface="Trebuchet MS" panose="020B0603020202020204" pitchFamily="34" charset="0"/>
              </a:rPr>
              <a:t>Внебюджетные фонды РФ</a:t>
            </a:r>
          </a:p>
          <a:p>
            <a:pPr algn="ctr"/>
            <a:endParaRPr lang="ru-RU" sz="1200" b="1" dirty="0">
              <a:latin typeface="Trebuchet MS" panose="020B0603020202020204" pitchFamily="34" charset="0"/>
            </a:endParaRPr>
          </a:p>
        </p:txBody>
      </p:sp>
      <p:cxnSp>
        <p:nvCxnSpPr>
          <p:cNvPr id="64" name="Прямая соединительная линия 63"/>
          <p:cNvCxnSpPr/>
          <p:nvPr/>
        </p:nvCxnSpPr>
        <p:spPr>
          <a:xfrm>
            <a:off x="7528204" y="2117231"/>
            <a:ext cx="0" cy="1122218"/>
          </a:xfrm>
          <a:prstGeom prst="line">
            <a:avLst/>
          </a:prstGeom>
          <a:ln>
            <a:solidFill>
              <a:schemeClr val="tx1">
                <a:lumMod val="65000"/>
                <a:lumOff val="3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65" name="Скругленный прямоугольник 64"/>
          <p:cNvSpPr/>
          <p:nvPr/>
        </p:nvSpPr>
        <p:spPr>
          <a:xfrm>
            <a:off x="3172127" y="4666909"/>
            <a:ext cx="2869326" cy="561568"/>
          </a:xfrm>
          <a:prstGeom prst="roundRect">
            <a:avLst/>
          </a:prstGeom>
          <a:noFill/>
          <a:ln>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C00000"/>
                </a:solidFill>
                <a:latin typeface="Trebuchet MS" panose="020B0603020202020204" pitchFamily="34" charset="0"/>
              </a:rPr>
              <a:t>Перечень ГАД</a:t>
            </a:r>
          </a:p>
        </p:txBody>
      </p:sp>
      <p:sp>
        <p:nvSpPr>
          <p:cNvPr id="66" name="TextBox 65"/>
          <p:cNvSpPr txBox="1"/>
          <p:nvPr/>
        </p:nvSpPr>
        <p:spPr>
          <a:xfrm>
            <a:off x="372513" y="4374362"/>
            <a:ext cx="2784764" cy="507831"/>
          </a:xfrm>
          <a:prstGeom prst="rect">
            <a:avLst/>
          </a:prstGeom>
          <a:noFill/>
        </p:spPr>
        <p:txBody>
          <a:bodyPr wrap="square" rtlCol="0">
            <a:spAutoFit/>
          </a:bodyPr>
          <a:lstStyle/>
          <a:p>
            <a:pPr algn="ctr"/>
            <a:r>
              <a:rPr lang="ru-RU" sz="1350" b="1" dirty="0">
                <a:solidFill>
                  <a:srgbClr val="003300"/>
                </a:solidFill>
                <a:latin typeface="Trebuchet MS" panose="020B0603020202020204" pitchFamily="34" charset="0"/>
              </a:rPr>
              <a:t>До принятия </a:t>
            </a:r>
            <a:br>
              <a:rPr lang="ru-RU" sz="1350" b="1" dirty="0">
                <a:solidFill>
                  <a:srgbClr val="003300"/>
                </a:solidFill>
                <a:latin typeface="Trebuchet MS" panose="020B0603020202020204" pitchFamily="34" charset="0"/>
              </a:rPr>
            </a:br>
            <a:r>
              <a:rPr lang="ru-RU" sz="1350" b="1" dirty="0">
                <a:solidFill>
                  <a:srgbClr val="003300"/>
                </a:solidFill>
                <a:latin typeface="Trebuchet MS" panose="020B0603020202020204" pitchFamily="34" charset="0"/>
              </a:rPr>
              <a:t>Закона № 251-ФЗ</a:t>
            </a:r>
          </a:p>
        </p:txBody>
      </p:sp>
      <p:sp>
        <p:nvSpPr>
          <p:cNvPr id="67" name="Скругленный прямоугольник 66"/>
          <p:cNvSpPr/>
          <p:nvPr/>
        </p:nvSpPr>
        <p:spPr>
          <a:xfrm>
            <a:off x="542924" y="4317517"/>
            <a:ext cx="2511348" cy="2105893"/>
          </a:xfrm>
          <a:prstGeom prst="roundRect">
            <a:avLst>
              <a:gd name="adj" fmla="val 7675"/>
            </a:avLst>
          </a:prstGeom>
          <a:noFill/>
          <a:ln w="3175">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 name="TextBox 67"/>
          <p:cNvSpPr txBox="1"/>
          <p:nvPr/>
        </p:nvSpPr>
        <p:spPr>
          <a:xfrm>
            <a:off x="362125" y="5403393"/>
            <a:ext cx="2692146" cy="584775"/>
          </a:xfrm>
          <a:prstGeom prst="rect">
            <a:avLst/>
          </a:prstGeom>
          <a:noFill/>
        </p:spPr>
        <p:txBody>
          <a:bodyPr wrap="square" rtlCol="0">
            <a:spAutoFit/>
          </a:bodyPr>
          <a:lstStyle/>
          <a:p>
            <a:pPr algn="ctr"/>
            <a:r>
              <a:rPr lang="ru-RU" sz="1600" b="1" dirty="0">
                <a:latin typeface="Trebuchet MS" panose="020B0603020202020204" pitchFamily="34" charset="0"/>
              </a:rPr>
              <a:t>Закон о бюджете </a:t>
            </a:r>
          </a:p>
          <a:p>
            <a:pPr algn="ctr"/>
            <a:r>
              <a:rPr lang="ru-RU" sz="1600" b="1" dirty="0">
                <a:latin typeface="Trebuchet MS" panose="020B0603020202020204" pitchFamily="34" charset="0"/>
              </a:rPr>
              <a:t>(решение о бюджете)</a:t>
            </a:r>
          </a:p>
        </p:txBody>
      </p:sp>
      <p:grpSp>
        <p:nvGrpSpPr>
          <p:cNvPr id="69" name="Группа 68"/>
          <p:cNvGrpSpPr/>
          <p:nvPr/>
        </p:nvGrpSpPr>
        <p:grpSpPr>
          <a:xfrm>
            <a:off x="1734769" y="4939037"/>
            <a:ext cx="1436842" cy="511840"/>
            <a:chOff x="1376793" y="1595036"/>
            <a:chExt cx="1257783" cy="639089"/>
          </a:xfrm>
        </p:grpSpPr>
        <p:cxnSp>
          <p:nvCxnSpPr>
            <p:cNvPr id="70" name="Прямая соединительная линия 69"/>
            <p:cNvCxnSpPr/>
            <p:nvPr/>
          </p:nvCxnSpPr>
          <p:spPr>
            <a:xfrm flipH="1">
              <a:off x="1376793" y="1595037"/>
              <a:ext cx="1257783" cy="7156"/>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1" name="Прямая со стрелкой 70"/>
            <p:cNvCxnSpPr/>
            <p:nvPr/>
          </p:nvCxnSpPr>
          <p:spPr>
            <a:xfrm>
              <a:off x="1376793" y="1595036"/>
              <a:ext cx="0" cy="639089"/>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grpSp>
      <p:sp>
        <p:nvSpPr>
          <p:cNvPr id="72" name="Скругленный прямоугольник 71"/>
          <p:cNvSpPr/>
          <p:nvPr/>
        </p:nvSpPr>
        <p:spPr>
          <a:xfrm>
            <a:off x="6122927" y="4317516"/>
            <a:ext cx="3269198" cy="2105893"/>
          </a:xfrm>
          <a:prstGeom prst="roundRect">
            <a:avLst>
              <a:gd name="adj" fmla="val 7675"/>
            </a:avLst>
          </a:prstGeom>
          <a:noFill/>
          <a:ln w="3175">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73" name="Прямая соединительная линия 72"/>
          <p:cNvCxnSpPr>
            <a:cxnSpLocks/>
          </p:cNvCxnSpPr>
          <p:nvPr/>
        </p:nvCxnSpPr>
        <p:spPr>
          <a:xfrm flipV="1">
            <a:off x="6012234" y="4933347"/>
            <a:ext cx="1727137" cy="11381"/>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4" name="Прямая соединительная линия 73"/>
          <p:cNvCxnSpPr/>
          <p:nvPr/>
        </p:nvCxnSpPr>
        <p:spPr>
          <a:xfrm>
            <a:off x="7730294" y="4940397"/>
            <a:ext cx="4539" cy="143384"/>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5" name="Прямая соединительная линия 74"/>
          <p:cNvCxnSpPr/>
          <p:nvPr/>
        </p:nvCxnSpPr>
        <p:spPr>
          <a:xfrm>
            <a:off x="6852667" y="5075321"/>
            <a:ext cx="1794431" cy="10391"/>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p:nvPr/>
        </p:nvCxnSpPr>
        <p:spPr>
          <a:xfrm>
            <a:off x="6852664" y="5075321"/>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p:nvPr/>
        </p:nvCxnSpPr>
        <p:spPr>
          <a:xfrm>
            <a:off x="8647095" y="5075321"/>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053847" y="5260684"/>
            <a:ext cx="1652024" cy="1200329"/>
          </a:xfrm>
          <a:prstGeom prst="rect">
            <a:avLst/>
          </a:prstGeom>
          <a:noFill/>
        </p:spPr>
        <p:txBody>
          <a:bodyPr wrap="square" rtlCol="0">
            <a:spAutoFit/>
          </a:bodyPr>
          <a:lstStyle/>
          <a:p>
            <a:pPr algn="ctr"/>
            <a:r>
              <a:rPr lang="ru-RU" sz="1200" b="1" dirty="0">
                <a:latin typeface="Trebuchet MS" panose="020B0603020202020204" pitchFamily="34" charset="0"/>
              </a:rPr>
              <a:t>Акт высшего исполнительного ОГВ СРФ в соответствии с общими требованиями</a:t>
            </a:r>
            <a:endParaRPr lang="ru-RU" sz="1200" b="1" i="1" dirty="0">
              <a:latin typeface="Trebuchet MS" panose="020B0603020202020204" pitchFamily="34" charset="0"/>
            </a:endParaRPr>
          </a:p>
        </p:txBody>
      </p:sp>
      <p:sp>
        <p:nvSpPr>
          <p:cNvPr id="79" name="TextBox 78"/>
          <p:cNvSpPr txBox="1"/>
          <p:nvPr/>
        </p:nvSpPr>
        <p:spPr>
          <a:xfrm>
            <a:off x="7755775" y="5260684"/>
            <a:ext cx="1610259" cy="1015663"/>
          </a:xfrm>
          <a:prstGeom prst="rect">
            <a:avLst/>
          </a:prstGeom>
          <a:noFill/>
        </p:spPr>
        <p:txBody>
          <a:bodyPr wrap="square" rtlCol="0">
            <a:spAutoFit/>
          </a:bodyPr>
          <a:lstStyle/>
          <a:p>
            <a:pPr algn="ctr"/>
            <a:r>
              <a:rPr lang="ru-RU" sz="1200" b="1" dirty="0">
                <a:latin typeface="Trebuchet MS" panose="020B0603020202020204" pitchFamily="34" charset="0"/>
              </a:rPr>
              <a:t>Решение местной администрации в соответствии с общими требованиями</a:t>
            </a:r>
            <a:endParaRPr lang="ru-RU" sz="1200" b="1" i="1" dirty="0">
              <a:latin typeface="Trebuchet MS" panose="020B0603020202020204" pitchFamily="34" charset="0"/>
            </a:endParaRPr>
          </a:p>
        </p:txBody>
      </p:sp>
      <p:cxnSp>
        <p:nvCxnSpPr>
          <p:cNvPr id="80" name="Прямая соединительная линия 79"/>
          <p:cNvCxnSpPr/>
          <p:nvPr/>
        </p:nvCxnSpPr>
        <p:spPr>
          <a:xfrm>
            <a:off x="7723788" y="5190853"/>
            <a:ext cx="0" cy="1122218"/>
          </a:xfrm>
          <a:prstGeom prst="line">
            <a:avLst/>
          </a:prstGeom>
          <a:ln>
            <a:solidFill>
              <a:schemeClr val="tx1">
                <a:lumMod val="65000"/>
                <a:lumOff val="3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942307" y="4286462"/>
            <a:ext cx="3697532" cy="507831"/>
          </a:xfrm>
          <a:prstGeom prst="rect">
            <a:avLst/>
          </a:prstGeom>
          <a:noFill/>
        </p:spPr>
        <p:txBody>
          <a:bodyPr wrap="square" rtlCol="0">
            <a:spAutoFit/>
          </a:bodyPr>
          <a:lstStyle/>
          <a:p>
            <a:pPr algn="ctr"/>
            <a:r>
              <a:rPr lang="ru-RU" sz="1350" b="1" dirty="0">
                <a:solidFill>
                  <a:srgbClr val="C00000"/>
                </a:solidFill>
                <a:latin typeface="Trebuchet MS" panose="020B0603020202020204" pitchFamily="34" charset="0"/>
              </a:rPr>
              <a:t>После принятия </a:t>
            </a:r>
            <a:br>
              <a:rPr lang="ru-RU" sz="1350" b="1" dirty="0">
                <a:solidFill>
                  <a:srgbClr val="C00000"/>
                </a:solidFill>
                <a:latin typeface="Trebuchet MS" panose="020B0603020202020204" pitchFamily="34" charset="0"/>
              </a:rPr>
            </a:br>
            <a:r>
              <a:rPr lang="ru-RU" sz="1350" b="1" dirty="0">
                <a:solidFill>
                  <a:srgbClr val="C00000"/>
                </a:solidFill>
                <a:latin typeface="Trebuchet MS" panose="020B0603020202020204" pitchFamily="34" charset="0"/>
              </a:rPr>
              <a:t>Закона № 251-ФЗ</a:t>
            </a:r>
          </a:p>
        </p:txBody>
      </p:sp>
      <p:sp>
        <p:nvSpPr>
          <p:cNvPr id="82" name="TextBox 81"/>
          <p:cNvSpPr txBox="1"/>
          <p:nvPr/>
        </p:nvSpPr>
        <p:spPr>
          <a:xfrm>
            <a:off x="715915" y="2266430"/>
            <a:ext cx="1903552" cy="338554"/>
          </a:xfrm>
          <a:prstGeom prst="rect">
            <a:avLst/>
          </a:prstGeom>
          <a:noFill/>
        </p:spPr>
        <p:txBody>
          <a:bodyPr wrap="square" rtlCol="0">
            <a:spAutoFit/>
          </a:bodyPr>
          <a:lstStyle/>
          <a:p>
            <a:pPr algn="ctr"/>
            <a:r>
              <a:rPr lang="ru-RU" sz="1600" b="1" dirty="0">
                <a:latin typeface="Trebuchet MS" panose="020B0603020202020204" pitchFamily="34" charset="0"/>
              </a:rPr>
              <a:t>Закон о бюджете</a:t>
            </a:r>
          </a:p>
        </p:txBody>
      </p:sp>
    </p:spTree>
    <p:extLst>
      <p:ext uri="{BB962C8B-B14F-4D97-AF65-F5344CB8AC3E}">
        <p14:creationId xmlns:p14="http://schemas.microsoft.com/office/powerpoint/2010/main" val="72980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b="1" smtClean="0">
                <a:latin typeface="Trebuchet MS" panose="020B0603020202020204" pitchFamily="34" charset="0"/>
              </a:rPr>
              <a:pPr>
                <a:defRPr/>
              </a:pPr>
              <a:t>6</a:t>
            </a:fld>
            <a:endParaRPr lang="ru-RU" b="1" dirty="0">
              <a:latin typeface="Trebuchet MS" panose="020B0603020202020204" pitchFamily="34" charset="0"/>
            </a:endParaRPr>
          </a:p>
        </p:txBody>
      </p:sp>
      <p:sp>
        <p:nvSpPr>
          <p:cNvPr id="4" name="TextBox 3"/>
          <p:cNvSpPr txBox="1"/>
          <p:nvPr/>
        </p:nvSpPr>
        <p:spPr>
          <a:xfrm>
            <a:off x="223547" y="179171"/>
            <a:ext cx="9680575" cy="1877437"/>
          </a:xfrm>
          <a:prstGeom prst="rect">
            <a:avLst/>
          </a:prstGeom>
          <a:noFill/>
        </p:spPr>
        <p:txBody>
          <a:bodyPr wrap="square" rtlCol="0">
            <a:spAutoFit/>
          </a:bodyPr>
          <a:lstStyle/>
          <a:p>
            <a:pPr algn="ctr"/>
            <a:endParaRPr lang="ru-RU" sz="1400" b="1" dirty="0">
              <a:latin typeface="Trebuchet MS" panose="020B0603020202020204" pitchFamily="34" charset="0"/>
            </a:endParaRPr>
          </a:p>
          <a:p>
            <a:pPr algn="ctr" fontAlgn="auto">
              <a:spcAft>
                <a:spcPts val="0"/>
              </a:spcAft>
              <a:defRPr/>
            </a:pPr>
            <a:r>
              <a:rPr lang="ru-RU" sz="1600" spc="-100" dirty="0">
                <a:solidFill>
                  <a:srgbClr val="006600"/>
                </a:solidFill>
                <a:latin typeface="Trebuchet MS" panose="020B0603020202020204" pitchFamily="34" charset="0"/>
              </a:rPr>
              <a:t>Постановление Правительства РФ </a:t>
            </a:r>
            <a:r>
              <a:rPr lang="ru-RU" sz="1600" b="1" spc="-100" dirty="0">
                <a:solidFill>
                  <a:srgbClr val="006600"/>
                </a:solidFill>
                <a:latin typeface="Trebuchet MS" panose="020B0603020202020204" pitchFamily="34" charset="0"/>
              </a:rPr>
              <a:t>от 16 сентября 2021 г. № 1569</a:t>
            </a:r>
          </a:p>
          <a:p>
            <a:pPr algn="ctr" fontAlgn="auto">
              <a:spcAft>
                <a:spcPts val="0"/>
              </a:spcAft>
              <a:defRPr/>
            </a:pPr>
            <a:r>
              <a:rPr lang="ru-RU" sz="1400" spc="-100" dirty="0">
                <a:solidFill>
                  <a:srgbClr val="006600"/>
                </a:solidFill>
                <a:latin typeface="Trebuchet MS" panose="020B0603020202020204" pitchFamily="34" charset="0"/>
              </a:rPr>
              <a:t>«Об утверждении </a:t>
            </a:r>
            <a:r>
              <a:rPr lang="ru-RU" sz="1400" b="1" spc="-100" dirty="0">
                <a:solidFill>
                  <a:srgbClr val="006600"/>
                </a:solidFill>
                <a:latin typeface="Trebuchet MS" panose="020B0603020202020204" pitchFamily="34" charset="0"/>
              </a:rPr>
              <a:t>общих требований</a:t>
            </a:r>
            <a:r>
              <a:rPr lang="ru-RU" sz="1400" spc="-100" dirty="0">
                <a:solidFill>
                  <a:srgbClr val="006600"/>
                </a:solidFill>
                <a:latin typeface="Trebuchet MS" panose="020B0603020202020204" pitchFamily="34" charset="0"/>
              </a:rPr>
              <a:t> к закреплению за органами государственной власти (государственными органами) субъекта Российской Федерации, органами управления территориальными фондами обязательного медицинского страхования, органами местного самоуправления, органами местной администрации полномочий главного администратора доходов бюджета и к утверждению перечня главных администраторов доходов бюджета субъекта Российской Федерации, бюджета территориального фонда обязательного медицинского страхования, местного бюджета» </a:t>
            </a:r>
            <a:endParaRPr lang="ru-RU" sz="1400" spc="-100" dirty="0">
              <a:solidFill>
                <a:srgbClr val="FF0000"/>
              </a:solidFill>
              <a:latin typeface="Trebuchet MS" panose="020B0603020202020204" pitchFamily="34" charset="0"/>
            </a:endParaRPr>
          </a:p>
          <a:p>
            <a:pPr algn="ctr"/>
            <a:endParaRPr lang="ru-RU" sz="1600" b="1" spc="-100" dirty="0">
              <a:solidFill>
                <a:srgbClr val="006600"/>
              </a:solidFill>
              <a:latin typeface="Trebuchet MS" panose="020B0603020202020204" pitchFamily="34" charset="0"/>
            </a:endParaRPr>
          </a:p>
        </p:txBody>
      </p:sp>
      <p:sp>
        <p:nvSpPr>
          <p:cNvPr id="15" name="Скругленный прямоугольник 14"/>
          <p:cNvSpPr/>
          <p:nvPr/>
        </p:nvSpPr>
        <p:spPr>
          <a:xfrm>
            <a:off x="696129" y="2056608"/>
            <a:ext cx="8735405" cy="3695771"/>
          </a:xfrm>
          <a:prstGeom prst="roundRect">
            <a:avLst>
              <a:gd name="adj" fmla="val 4386"/>
            </a:avLst>
          </a:prstGeom>
          <a:solidFill>
            <a:srgbClr val="FFC000"/>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spc="-100" dirty="0">
                <a:solidFill>
                  <a:schemeClr val="tx1"/>
                </a:solidFill>
                <a:latin typeface="Trebuchet MS" panose="020B0603020202020204" pitchFamily="34" charset="0"/>
              </a:rPr>
              <a:t>Общие требования к Перечням </a:t>
            </a:r>
            <a:r>
              <a:rPr lang="ru-RU" sz="1400" b="1" u="sng" spc="-100" dirty="0">
                <a:solidFill>
                  <a:srgbClr val="C00000"/>
                </a:solidFill>
                <a:latin typeface="Trebuchet MS" panose="020B0603020202020204" pitchFamily="34" charset="0"/>
              </a:rPr>
              <a:t>определяют :</a:t>
            </a:r>
          </a:p>
          <a:p>
            <a:pPr marL="361950" indent="-276225" algn="just">
              <a:buFont typeface="Wingdings" panose="05000000000000000000" pitchFamily="2" charset="2"/>
              <a:buChar char="Ø"/>
            </a:pPr>
            <a:endParaRPr lang="ru-RU" sz="14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к составу Перечней (в </a:t>
            </a:r>
            <a:r>
              <a:rPr lang="ru-RU" sz="1400" b="1" spc="-100" dirty="0" err="1">
                <a:solidFill>
                  <a:schemeClr val="tx1"/>
                </a:solidFill>
                <a:latin typeface="Trebuchet MS" panose="020B0603020202020204" pitchFamily="34" charset="0"/>
              </a:rPr>
              <a:t>т.ч</a:t>
            </a:r>
            <a:r>
              <a:rPr lang="ru-RU" sz="1400" b="1" spc="-100" dirty="0">
                <a:solidFill>
                  <a:schemeClr val="tx1"/>
                </a:solidFill>
                <a:latin typeface="Trebuchet MS" panose="020B0603020202020204" pitchFamily="34" charset="0"/>
              </a:rPr>
              <a:t>. </a:t>
            </a:r>
            <a:r>
              <a:rPr lang="ru-RU" sz="1400" b="1" i="1" u="sng" spc="-100" dirty="0">
                <a:solidFill>
                  <a:schemeClr val="tx1"/>
                </a:solidFill>
                <a:latin typeface="Trebuchet MS" panose="020B0603020202020204" pitchFamily="34" charset="0"/>
              </a:rPr>
              <a:t>территориальные органы</a:t>
            </a:r>
            <a:r>
              <a:rPr lang="ru-RU" sz="1400" b="1" spc="-100" dirty="0">
                <a:solidFill>
                  <a:schemeClr val="tx1"/>
                </a:solidFill>
                <a:latin typeface="Trebuchet MS" panose="020B0603020202020204" pitchFamily="34" charset="0"/>
              </a:rPr>
              <a:t> федеральных госорганов, осуществляющие полномочия </a:t>
            </a:r>
            <a:r>
              <a:rPr lang="ru-RU" sz="1400" b="1" spc="-100" dirty="0" err="1">
                <a:solidFill>
                  <a:schemeClr val="tx1"/>
                </a:solidFill>
                <a:latin typeface="Trebuchet MS" panose="020B0603020202020204" pitchFamily="34" charset="0"/>
              </a:rPr>
              <a:t>ГАДов</a:t>
            </a:r>
            <a:r>
              <a:rPr lang="ru-RU" sz="1400" b="1" spc="-100" dirty="0">
                <a:solidFill>
                  <a:schemeClr val="tx1"/>
                </a:solidFill>
                <a:latin typeface="Trebuchet MS" panose="020B0603020202020204" pitchFamily="34" charset="0"/>
              </a:rPr>
              <a:t> в соответствии с правовыми актами федеральных госорганов, органы местного самоуправления, осуществляющие полномочия </a:t>
            </a:r>
            <a:r>
              <a:rPr lang="ru-RU" sz="1400" b="1" spc="-100" dirty="0" err="1">
                <a:solidFill>
                  <a:schemeClr val="tx1"/>
                </a:solidFill>
                <a:latin typeface="Trebuchet MS" panose="020B0603020202020204" pitchFamily="34" charset="0"/>
              </a:rPr>
              <a:t>ГАДов</a:t>
            </a:r>
            <a:r>
              <a:rPr lang="ru-RU" sz="1400" b="1" spc="-100" dirty="0">
                <a:solidFill>
                  <a:schemeClr val="tx1"/>
                </a:solidFill>
                <a:latin typeface="Trebuchet MS" panose="020B0603020202020204" pitchFamily="34" charset="0"/>
              </a:rPr>
              <a:t>, в соответствии с порядками, установленными местными администрациями);</a:t>
            </a:r>
          </a:p>
          <a:p>
            <a:pPr marL="361950"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к формированию Перечней (наименование </a:t>
            </a:r>
            <a:r>
              <a:rPr lang="ru-RU" sz="1400" b="1" spc="-100" dirty="0" err="1">
                <a:solidFill>
                  <a:schemeClr val="tx1"/>
                </a:solidFill>
                <a:latin typeface="Trebuchet MS" panose="020B0603020202020204" pitchFamily="34" charset="0"/>
              </a:rPr>
              <a:t>ГАДа</a:t>
            </a:r>
            <a:r>
              <a:rPr lang="ru-RU" sz="1400" b="1" spc="-100" dirty="0">
                <a:solidFill>
                  <a:schemeClr val="tx1"/>
                </a:solidFill>
                <a:latin typeface="Trebuchet MS" panose="020B0603020202020204" pitchFamily="34" charset="0"/>
              </a:rPr>
              <a:t>, закрепляемый вид(подвид) дохода, КБК, наименование КБК);</a:t>
            </a:r>
          </a:p>
          <a:p>
            <a:pPr marL="361950" lvl="1"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по закреплению полномочий </a:t>
            </a:r>
            <a:r>
              <a:rPr lang="ru-RU" sz="1400" b="1" spc="-100" dirty="0" err="1">
                <a:solidFill>
                  <a:schemeClr val="tx1"/>
                </a:solidFill>
                <a:latin typeface="Trebuchet MS" panose="020B0603020202020204" pitchFamily="34" charset="0"/>
              </a:rPr>
              <a:t>ГАДа</a:t>
            </a:r>
            <a:r>
              <a:rPr lang="ru-RU" sz="1400" b="1" spc="-100" dirty="0">
                <a:solidFill>
                  <a:schemeClr val="tx1"/>
                </a:solidFill>
                <a:latin typeface="Trebuchet MS" panose="020B0603020202020204" pitchFamily="34" charset="0"/>
              </a:rPr>
              <a:t> (с учетом осуществляемых госорганами, органами местного самоуправления функций);</a:t>
            </a:r>
          </a:p>
          <a:p>
            <a:pPr marL="361950"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Порядок внесения изменений в Перечень (в порядке, установленном высшим исполнительным органом государственной власти субъекта РФ, местной администрацией).</a:t>
            </a:r>
          </a:p>
        </p:txBody>
      </p:sp>
      <p:sp>
        <p:nvSpPr>
          <p:cNvPr id="3" name="TextBox 2"/>
          <p:cNvSpPr txBox="1"/>
          <p:nvPr/>
        </p:nvSpPr>
        <p:spPr>
          <a:xfrm>
            <a:off x="533137" y="6211669"/>
            <a:ext cx="9061391" cy="646331"/>
          </a:xfrm>
          <a:prstGeom prst="rect">
            <a:avLst/>
          </a:prstGeom>
          <a:noFill/>
        </p:spPr>
        <p:txBody>
          <a:bodyPr wrap="square" rtlCol="0">
            <a:spAutoFit/>
          </a:bodyPr>
          <a:lstStyle/>
          <a:p>
            <a:pPr algn="ctr"/>
            <a:r>
              <a:rPr lang="ru-RU" sz="1200" i="1" dirty="0">
                <a:solidFill>
                  <a:srgbClr val="C00000"/>
                </a:solidFill>
              </a:rPr>
              <a:t>Применяется к правоотношениям, возникающим при составлении и исполнении бюджетов бюджетной системы Российской Федерации, начиная с бюджетов на 2022 год и на плановый период 2023 и 2024 годов (на 2022 год)</a:t>
            </a:r>
          </a:p>
          <a:p>
            <a:r>
              <a:rPr lang="ru-RU" sz="1200" i="1" dirty="0">
                <a:solidFill>
                  <a:srgbClr val="C00000"/>
                </a:solidFill>
              </a:rPr>
              <a:t> </a:t>
            </a:r>
          </a:p>
        </p:txBody>
      </p:sp>
    </p:spTree>
    <p:extLst>
      <p:ext uri="{BB962C8B-B14F-4D97-AF65-F5344CB8AC3E}">
        <p14:creationId xmlns:p14="http://schemas.microsoft.com/office/powerpoint/2010/main" val="407390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7</a:t>
            </a:fld>
            <a:endParaRPr lang="ru-RU" dirty="0"/>
          </a:p>
        </p:txBody>
      </p:sp>
      <p:sp>
        <p:nvSpPr>
          <p:cNvPr id="4" name="TextBox 3"/>
          <p:cNvSpPr txBox="1"/>
          <p:nvPr/>
        </p:nvSpPr>
        <p:spPr>
          <a:xfrm>
            <a:off x="503549" y="368300"/>
            <a:ext cx="8889476" cy="369332"/>
          </a:xfrm>
          <a:prstGeom prst="rect">
            <a:avLst/>
          </a:prstGeom>
          <a:noFill/>
        </p:spPr>
        <p:txBody>
          <a:bodyPr wrap="square" rtlCol="0">
            <a:spAutoFit/>
          </a:bodyPr>
          <a:lstStyle/>
          <a:p>
            <a:pPr algn="ctr">
              <a:spcBef>
                <a:spcPts val="0"/>
              </a:spcBef>
            </a:pPr>
            <a:r>
              <a:rPr lang="ru-RU" b="1" dirty="0">
                <a:solidFill>
                  <a:srgbClr val="004821"/>
                </a:solidFill>
                <a:latin typeface="Trebuchet MS" panose="020B0603020202020204" pitchFamily="34" charset="0"/>
                <a:cs typeface="Times New Roman" pitchFamily="18" charset="0"/>
              </a:rPr>
              <a:t>Переход к единой системе администрирования и прогнозирования доходов</a:t>
            </a:r>
          </a:p>
        </p:txBody>
      </p:sp>
      <p:sp>
        <p:nvSpPr>
          <p:cNvPr id="5" name="TextBox 4"/>
          <p:cNvSpPr txBox="1"/>
          <p:nvPr/>
        </p:nvSpPr>
        <p:spPr>
          <a:xfrm>
            <a:off x="5672305" y="1123380"/>
            <a:ext cx="4095150" cy="4924425"/>
          </a:xfrm>
          <a:prstGeom prst="rect">
            <a:avLst/>
          </a:prstGeom>
          <a:noFill/>
        </p:spPr>
        <p:txBody>
          <a:bodyPr wrap="square" rtlCol="0">
            <a:spAutoFit/>
          </a:bodyPr>
          <a:lstStyle/>
          <a:p>
            <a:pPr marL="742950" lvl="1" indent="-285750" algn="just">
              <a:spcBef>
                <a:spcPts val="600"/>
              </a:spcBef>
              <a:buFont typeface="Wingdings" panose="05000000000000000000" pitchFamily="2" charset="2"/>
              <a:buChar char="ü"/>
            </a:pPr>
            <a:r>
              <a:rPr lang="ru-RU" sz="1400" b="1" dirty="0">
                <a:latin typeface="Trebuchet MS" panose="020B0603020202020204" pitchFamily="34" charset="0"/>
              </a:rPr>
              <a:t>Полномочия по администрированию </a:t>
            </a:r>
            <a:r>
              <a:rPr lang="ru-RU" sz="1400" dirty="0">
                <a:latin typeface="Trebuchet MS" panose="020B0603020202020204" pitchFamily="34" charset="0"/>
              </a:rPr>
              <a:t>доходов утверждаются в Перечне источников доходов Российской Федерации (далее – Перечень) =</a:t>
            </a:r>
            <a:r>
              <a:rPr lang="en-US" sz="1400" dirty="0">
                <a:latin typeface="Trebuchet MS" panose="020B0603020202020204" pitchFamily="34" charset="0"/>
              </a:rPr>
              <a:t>&gt;</a:t>
            </a:r>
            <a:r>
              <a:rPr lang="ru-RU" sz="1400" dirty="0">
                <a:latin typeface="Trebuchet MS" panose="020B0603020202020204" pitchFamily="34" charset="0"/>
              </a:rPr>
              <a:t> </a:t>
            </a:r>
            <a:r>
              <a:rPr lang="ru-RU" sz="1400" b="1" dirty="0">
                <a:latin typeface="Trebuchet MS" panose="020B0603020202020204" pitchFamily="34" charset="0"/>
              </a:rPr>
              <a:t>замена «бумажных» правовых актов </a:t>
            </a:r>
            <a:r>
              <a:rPr lang="ru-RU" sz="1400" dirty="0">
                <a:latin typeface="Trebuchet MS" panose="020B0603020202020204" pitchFamily="34" charset="0"/>
              </a:rPr>
              <a:t>главных администраторов доходов бюджетов</a:t>
            </a:r>
          </a:p>
          <a:p>
            <a:pPr marL="742950" lvl="1" indent="-285750" algn="just">
              <a:spcBef>
                <a:spcPts val="600"/>
              </a:spcBef>
              <a:buFont typeface="Wingdings" panose="05000000000000000000" pitchFamily="2" charset="2"/>
              <a:buChar char="ü"/>
            </a:pPr>
            <a:endParaRPr lang="ru-RU" sz="1400" dirty="0">
              <a:latin typeface="Trebuchet MS" panose="020B0603020202020204" pitchFamily="34" charset="0"/>
            </a:endParaRPr>
          </a:p>
          <a:p>
            <a:pPr marL="742950" lvl="1" indent="-285750" algn="just">
              <a:spcBef>
                <a:spcPts val="600"/>
              </a:spcBef>
              <a:buFont typeface="Wingdings" panose="05000000000000000000" pitchFamily="2" charset="2"/>
              <a:buChar char="ü"/>
            </a:pPr>
            <a:r>
              <a:rPr lang="ru-RU" sz="1400" b="1" dirty="0">
                <a:latin typeface="Trebuchet MS" panose="020B0603020202020204" pitchFamily="34" charset="0"/>
              </a:rPr>
              <a:t>Связь Перечня с реестром прогноза доходов </a:t>
            </a:r>
            <a:r>
              <a:rPr lang="ru-RU" sz="1400" dirty="0">
                <a:latin typeface="Trebuchet MS" panose="020B0603020202020204" pitchFamily="34" charset="0"/>
              </a:rPr>
              <a:t>позволит создать единую систему администрирования и прогнозирования доходов и обеспечить прослеживаемость каждого доходного источника (закрепление, прогноз, исполнение)</a:t>
            </a:r>
          </a:p>
          <a:p>
            <a:pPr marL="742950" lvl="1" indent="-285750" algn="just">
              <a:spcBef>
                <a:spcPts val="600"/>
              </a:spcBef>
              <a:buFont typeface="Wingdings" panose="05000000000000000000" pitchFamily="2" charset="2"/>
              <a:buChar char="ü"/>
            </a:pPr>
            <a:endParaRPr lang="ru-RU" sz="1400" dirty="0">
              <a:latin typeface="Trebuchet MS" panose="020B0603020202020204" pitchFamily="34" charset="0"/>
            </a:endParaRPr>
          </a:p>
          <a:p>
            <a:pPr marL="742950" lvl="1" indent="-285750" algn="just">
              <a:spcBef>
                <a:spcPts val="600"/>
              </a:spcBef>
              <a:buFont typeface="Wingdings" panose="05000000000000000000" pitchFamily="2" charset="2"/>
              <a:buChar char="ü"/>
            </a:pPr>
            <a:r>
              <a:rPr lang="ru-RU" sz="1400" b="1" dirty="0">
                <a:latin typeface="Trebuchet MS" panose="020B0603020202020204" pitchFamily="34" charset="0"/>
              </a:rPr>
              <a:t>Связь Перечня с начислениями </a:t>
            </a:r>
            <a:r>
              <a:rPr lang="ru-RU" sz="1400" dirty="0">
                <a:latin typeface="Trebuchet MS" panose="020B0603020202020204" pitchFamily="34" charset="0"/>
              </a:rPr>
              <a:t>по доходным источникам обеспечит «связность» всех процессов управления доходами бюджетов</a:t>
            </a:r>
          </a:p>
        </p:txBody>
      </p:sp>
      <p:graphicFrame>
        <p:nvGraphicFramePr>
          <p:cNvPr id="6" name="Схема 5"/>
          <p:cNvGraphicFramePr/>
          <p:nvPr/>
        </p:nvGraphicFramePr>
        <p:xfrm>
          <a:off x="503550" y="1576874"/>
          <a:ext cx="5579585" cy="421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Номер слайда 1"/>
          <p:cNvSpPr>
            <a:spLocks noGrp="1"/>
          </p:cNvSpPr>
          <p:nvPr>
            <p:ph type="sldNum" sz="quarter" idx="11"/>
          </p:nvPr>
        </p:nvSpPr>
        <p:spPr>
          <a:xfrm>
            <a:off x="8855075" y="1588"/>
            <a:ext cx="825500" cy="366712"/>
          </a:xfrm>
        </p:spPr>
        <p:txBody>
          <a:bodyPr/>
          <a:lstStyle/>
          <a:p>
            <a:pPr>
              <a:defRPr/>
            </a:pPr>
            <a:fld id="{7C948A7D-6C52-4157-BEA1-1B3B6891AEA4}" type="slidenum">
              <a:rPr lang="ru-RU" sz="1800" b="1">
                <a:solidFill>
                  <a:srgbClr val="FFFFFF"/>
                </a:solidFill>
                <a:latin typeface="Trebuchet MS" panose="020B0603020202020204" pitchFamily="34" charset="0"/>
              </a:rPr>
              <a:pPr>
                <a:defRPr/>
              </a:pPr>
              <a:t>7</a:t>
            </a:fld>
            <a:endParaRPr lang="ru-RU" sz="1800" b="1" dirty="0">
              <a:solidFill>
                <a:srgbClr val="FFFFFF"/>
              </a:solidFill>
              <a:latin typeface="Trebuchet MS" panose="020B0603020202020204" pitchFamily="34" charset="0"/>
            </a:endParaRPr>
          </a:p>
        </p:txBody>
      </p:sp>
    </p:spTree>
    <p:extLst>
      <p:ext uri="{BB962C8B-B14F-4D97-AF65-F5344CB8AC3E}">
        <p14:creationId xmlns:p14="http://schemas.microsoft.com/office/powerpoint/2010/main" val="336428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18422"/>
            <a:ext cx="9905999" cy="400110"/>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Перечень. Промежуточные итоги 2022 года</a:t>
            </a:r>
          </a:p>
        </p:txBody>
      </p:sp>
      <p:sp>
        <p:nvSpPr>
          <p:cNvPr id="5" name="Прямоугольник 4"/>
          <p:cNvSpPr/>
          <p:nvPr/>
        </p:nvSpPr>
        <p:spPr>
          <a:xfrm>
            <a:off x="0" y="845712"/>
            <a:ext cx="9906000" cy="5693866"/>
          </a:xfrm>
          <a:prstGeom prst="rect">
            <a:avLst/>
          </a:prstGeom>
        </p:spPr>
        <p:txBody>
          <a:bodyPr wrap="square">
            <a:spAutoFit/>
          </a:bodyPr>
          <a:lstStyle/>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Начата реализация приоритетного ведомственного проекта «Развитие информационных систем обеспечения бюджетных правоотношений»</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В рамках реализации внесены изменения в Постановление Правительства РФ от 29.12.2007 № 995 (о бюджетных полномочиях главных администраторов доходов):</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предусмотрена частичная отмена </a:t>
            </a:r>
            <a:r>
              <a:rPr lang="en-US" sz="1000" dirty="0">
                <a:latin typeface="Trebuchet MS" panose="020B0603020202020204" pitchFamily="34" charset="0"/>
                <a:ea typeface="Tahoma" panose="020B0604030504040204" pitchFamily="34" charset="0"/>
                <a:cs typeface="Tahoma" panose="020B0604030504040204" pitchFamily="34" charset="0"/>
              </a:rPr>
              <a:t>c 2023 </a:t>
            </a:r>
            <a:r>
              <a:rPr lang="ru-RU" sz="1000" dirty="0">
                <a:latin typeface="Trebuchet MS" panose="020B0603020202020204" pitchFamily="34" charset="0"/>
                <a:ea typeface="Tahoma" panose="020B0604030504040204" pitchFamily="34" charset="0"/>
                <a:cs typeface="Tahoma" panose="020B0604030504040204" pitchFamily="34" charset="0"/>
              </a:rPr>
              <a:t>года закрепления информации об источниках доходов в правовых актах «федеральных» главных администраторов доходов и закрепление этой информации только в электронном виде в Перечне</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в постановление Правительства РФ от 31.08.2016 № 868 «О порядке формирования и ведения перечня источников доходов Российской Федерации»: </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введено определение источника дохода бюджета</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уточнены требования к структуре Перечня (единство нормативов распределения больше не является обязательным критерием для объедения источников доходов бюджетов в группы)</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Уточнены подходы к формированию в Перечне информации о межбюджетных трансфертах (их формирует финансовый орган того субъекта, в бюджет которого они поступают)</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Готовятся изменения в ведомственные НПА Минфина России</a:t>
            </a:r>
            <a:r>
              <a:rPr lang="ru-RU" sz="1200" dirty="0">
                <a:solidFill>
                  <a:srgbClr val="FF0000"/>
                </a:solidFill>
                <a:latin typeface="Trebuchet MS" panose="020B0603020202020204" pitchFamily="34" charset="0"/>
                <a:ea typeface="Tahoma" panose="020B0604030504040204" pitchFamily="34" charset="0"/>
                <a:cs typeface="Tahoma" panose="020B0604030504040204" pitchFamily="34" charset="0"/>
              </a:rPr>
              <a:t> </a:t>
            </a:r>
            <a:r>
              <a:rPr lang="ru-RU" sz="1200" dirty="0">
                <a:latin typeface="Trebuchet MS" panose="020B0603020202020204" pitchFamily="34" charset="0"/>
                <a:ea typeface="Tahoma" panose="020B0604030504040204" pitchFamily="34" charset="0"/>
                <a:cs typeface="Tahoma" panose="020B0604030504040204" pitchFamily="34" charset="0"/>
              </a:rPr>
              <a:t>и дополнительно - в постановление Правительства РФ от 31.08.2016 № 868:</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будут уточнены состав и структура полей в Перечне (отказ от формирования вручную информации о ставках налогов и сборов, замена на указание соответствующих правовых актов)</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будет оптимизирован порядок формирования информации в Перечне (отказ от повторного ввода одной и той же информации, расширение функционала формирования информации путём импорта данных)</a:t>
            </a:r>
          </a:p>
          <a:p>
            <a:pPr marL="742950" lvl="1" indent="-285750" algn="just">
              <a:spcBef>
                <a:spcPts val="1200"/>
              </a:spcBef>
              <a:spcAft>
                <a:spcPts val="0"/>
              </a:spcAft>
              <a:buFont typeface="Wingdings" panose="05000000000000000000" pitchFamily="2" charset="2"/>
              <a:buChar char="Ø"/>
            </a:pPr>
            <a:r>
              <a:rPr lang="ru-RU" sz="1000" dirty="0">
                <a:solidFill>
                  <a:srgbClr val="000000"/>
                </a:solidFill>
                <a:latin typeface="Trebuchet MS" panose="020B0603020202020204" pitchFamily="34" charset="0"/>
                <a:ea typeface="Tahoma" panose="020B0604030504040204" pitchFamily="34" charset="0"/>
                <a:cs typeface="Tahoma" panose="020B0604030504040204" pitchFamily="34" charset="0"/>
              </a:rPr>
              <a:t>будут частично закреплены бюджетные полномочия главных администраторов (администраторов) доходов бюджета в электронном виде в Перечне вместо закрепления соответствующих полномочий ведомственными актами главных администраторов доходов «на бумаге»</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Подготовлены функциональные требования по реализации соответствующих изменений в Информационной системе, начата их реализация</a:t>
            </a: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z="1800" b="1" smtClean="0">
                <a:solidFill>
                  <a:schemeClr val="bg1"/>
                </a:solidFill>
                <a:latin typeface="Trebuchet MS" panose="020B0603020202020204" pitchFamily="34" charset="0"/>
              </a:rPr>
              <a:pPr algn="r">
                <a:defRPr/>
              </a:pPr>
              <a:t>8</a:t>
            </a:fld>
            <a:endParaRPr lang="ru-RU" sz="18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54096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400110"/>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Планы на 2022 - 2023 годы по развитию  Перечня</a:t>
            </a:r>
          </a:p>
        </p:txBody>
      </p:sp>
      <p:sp>
        <p:nvSpPr>
          <p:cNvPr id="5" name="Прямоугольник 4"/>
          <p:cNvSpPr/>
          <p:nvPr/>
        </p:nvSpPr>
        <p:spPr>
          <a:xfrm>
            <a:off x="0" y="768410"/>
            <a:ext cx="9905999" cy="5324535"/>
          </a:xfrm>
          <a:prstGeom prst="rect">
            <a:avLst/>
          </a:prstGeom>
        </p:spPr>
        <p:txBody>
          <a:bodyPr wrap="square">
            <a:spAutoFit/>
          </a:bodyPr>
          <a:lstStyle/>
          <a:p>
            <a:pPr marL="285750" indent="-285750" algn="just">
              <a:spcBef>
                <a:spcPts val="1000"/>
              </a:spcBef>
              <a:spcAft>
                <a:spcPts val="0"/>
              </a:spcAft>
              <a:buFont typeface="Arial" panose="020B0604020202020204" pitchFamily="34" charset="0"/>
              <a:buChar char="•"/>
            </a:pPr>
            <a:endParaRPr lang="ru-RU" sz="1500" b="1"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До конца 2022 года:</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завершена техническая доработка Перечня</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актуализирована или сформирована недостающая информация главными администраторами доходов федерального бюджета</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возобновлено формирование информации в Перечне об источниках доходов, поступающих в бюджеты субъектов РФ</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запущена проверка информации в Перечне на федеральном уровне</a:t>
            </a:r>
          </a:p>
          <a:p>
            <a:pPr marL="742950" lvl="1" indent="-285750" algn="just">
              <a:spcBef>
                <a:spcPts val="1000"/>
              </a:spcBef>
              <a:spcAft>
                <a:spcPts val="0"/>
              </a:spcAft>
              <a:buFont typeface="Wingdings" panose="05000000000000000000" pitchFamily="2" charset="2"/>
              <a:buChar char="Ø"/>
            </a:pPr>
            <a:endParaRPr lang="ru-RU" sz="1300"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В 2023 году:</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запущена проверка информации в Перечне на уровне субъектов Российской Федерации</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организовано формирование информации в Перечне об источниках доходов, поступающих в местные бюджеты</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В Перечень будут полностью интегрированы нормативные характеристики налоговых расходов</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реализована доработка информационной системы, позволяющая использовать сформированную в Перечне информацию при представлении прогнозов доходов и заполнении форм обоснования прогнозов доходов</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Данные реестра источников доходов федерального бюджета будут размещаться на Едином портале бюджетной отчетности</a:t>
            </a: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z="1800" b="1" smtClean="0">
                <a:solidFill>
                  <a:schemeClr val="bg1"/>
                </a:solidFill>
                <a:latin typeface="Trebuchet MS" panose="020B0603020202020204" pitchFamily="34" charset="0"/>
              </a:rPr>
              <a:pPr algn="r">
                <a:defRPr/>
              </a:pPr>
              <a:t>9</a:t>
            </a:fld>
            <a:endParaRPr lang="ru-RU" sz="18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631972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9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100031</TotalTime>
  <Words>5699</Words>
  <Application>Microsoft Office PowerPoint</Application>
  <PresentationFormat>Лист A4 (210x297 мм)</PresentationFormat>
  <Paragraphs>388</Paragraphs>
  <Slides>23</Slides>
  <Notes>19</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23</vt:i4>
      </vt:variant>
    </vt:vector>
  </HeadingPairs>
  <TitlesOfParts>
    <vt:vector size="33" baseType="lpstr">
      <vt:lpstr>Arial</vt:lpstr>
      <vt:lpstr>Bahnschrift SemiLight</vt:lpstr>
      <vt:lpstr>Calibri</vt:lpstr>
      <vt:lpstr>Georgia</vt:lpstr>
      <vt:lpstr>Times New Roman</vt:lpstr>
      <vt:lpstr>Trebuchet MS</vt:lpstr>
      <vt:lpstr>Wingdings</vt:lpstr>
      <vt:lpstr>Wingdings 2</vt:lpstr>
      <vt:lpstr>9_Городская</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ДОМБРОВСКИЙ ЕВГЕНИЙ АЛЕКСАНДРОВИЧ</dc:creator>
  <cp:lastModifiedBy>Elena Lebedinskaya</cp:lastModifiedBy>
  <cp:revision>886</cp:revision>
  <cp:lastPrinted>2022-07-28T14:15:49Z</cp:lastPrinted>
  <dcterms:modified xsi:type="dcterms:W3CDTF">2022-07-31T10:23:45Z</dcterms:modified>
</cp:coreProperties>
</file>