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10"/>
  </p:notesMasterIdLst>
  <p:handoutMasterIdLst>
    <p:handoutMasterId r:id="rId11"/>
  </p:handoutMasterIdLst>
  <p:sldIdLst>
    <p:sldId id="2008" r:id="rId2"/>
    <p:sldId id="2042" r:id="rId3"/>
    <p:sldId id="2039" r:id="rId4"/>
    <p:sldId id="2043" r:id="rId5"/>
    <p:sldId id="2044" r:id="rId6"/>
    <p:sldId id="2045" r:id="rId7"/>
    <p:sldId id="2046" r:id="rId8"/>
    <p:sldId id="2047" r:id="rId9"/>
  </p:sldIdLst>
  <p:sldSz cx="12192000" cy="6858000"/>
  <p:notesSz cx="9872663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18"/>
    <a:srgbClr val="00602B"/>
    <a:srgbClr val="FF0000"/>
    <a:srgbClr val="FFFF99"/>
    <a:srgbClr val="FFFF00"/>
    <a:srgbClr val="FFFF66"/>
    <a:srgbClr val="66FF66"/>
    <a:srgbClr val="99FF66"/>
    <a:srgbClr val="C6D34D"/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0012" autoAdjust="0"/>
  </p:normalViewPr>
  <p:slideViewPr>
    <p:cSldViewPr>
      <p:cViewPr varScale="1">
        <p:scale>
          <a:sx n="124" d="100"/>
          <a:sy n="124" d="100"/>
        </p:scale>
        <p:origin x="90" y="138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31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25.05.2022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31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4278154" cy="342901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34" y="3"/>
            <a:ext cx="4278154" cy="342901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25.05.2022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51125" y="514350"/>
            <a:ext cx="4570413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72" y="3257555"/>
            <a:ext cx="7898129" cy="3086099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6513913"/>
            <a:ext cx="4278154" cy="342901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34" y="6513913"/>
            <a:ext cx="4278154" cy="342901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37163" y="34925"/>
            <a:ext cx="3938587" cy="221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219247" y="2278020"/>
            <a:ext cx="14025680" cy="2418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4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87271" y="3211061"/>
            <a:ext cx="7898129" cy="3132593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сегодняшний день в Российской Федерации сложилась 3-уровневая система финансового контроля и аудита. Каждое направление имеет свои задачи и имеет место в каждом публично-правовом образовании.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с тем, у них есть общая цель – это обеспечение законности и эффективности проведения операций в финансово-бюджетной сфере.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 уровень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каждом министерстве (ведомстве) должны быть настроены механизмы контроля и аудита, обеспечивающие с одной стороны четкое исполнение своих собственных бюджетных полномочий (процедур) в соответствии с правилами и регламентами, с другой стороны, соблюдение условий предоставления ведомством средств из бюджета.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Соответственно, за исполнением собственных бюджетных полномочий следит система внутреннего финансового контроля и аудита (ВФК и ВФА), за условиями предоставления средств из бюджета – ведомственный контроль.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 уровень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Органы внутреннего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Федеральное казначейство, региональные и муниципальные КРУ осуществляют надзор как за ведомственными механизмами контроля и аудита, так и за соблюдением объектами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правил, установленных бюджетным законодательством, а также условий договоров и соглашений о предоставлении средств из бюджета.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Третий уровень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Деятельность Счетной палаты Российской Федерации, региональных и муниципальных контрольно-счетных органов - это внешний государственный аудит и контроль за работой органов внутреннего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ведомств и других объектов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06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219" y="273554"/>
            <a:ext cx="6642637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11355351" y="97634"/>
            <a:ext cx="1131732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2200" smtClean="0"/>
              <a:pPr/>
              <a:t>‹#›</a:t>
            </a:fld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863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721791" y="13"/>
            <a:ext cx="618067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1284817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sz="1800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1032935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92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12113684" y="-1585"/>
            <a:ext cx="7620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12058651" y="-1585"/>
            <a:ext cx="3810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12033265" y="-1585"/>
            <a:ext cx="12700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11969751" y="-1585"/>
            <a:ext cx="33867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1834297" y="-785"/>
            <a:ext cx="12700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721791" y="13"/>
            <a:ext cx="618067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1284817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sz="1800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1032935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721791" y="5"/>
            <a:ext cx="618067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1284817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1032935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92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12113684" y="-1587"/>
            <a:ext cx="7620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12058651" y="-1587"/>
            <a:ext cx="3810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12033258" y="-1587"/>
            <a:ext cx="12700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11969751" y="-1587"/>
            <a:ext cx="33867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1834290" y="-787"/>
            <a:ext cx="12700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721791" y="5"/>
            <a:ext cx="618067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1284817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1032935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7" y="19050"/>
            <a:ext cx="51646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9935641" y="6356350"/>
            <a:ext cx="1898649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sz="1800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12113684" y="-1586"/>
            <a:ext cx="7620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12058651" y="-1586"/>
            <a:ext cx="3810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12033257" y="-1586"/>
            <a:ext cx="12700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11969751" y="-1586"/>
            <a:ext cx="33867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1834289" y="-786"/>
            <a:ext cx="12700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10851984" y="0"/>
            <a:ext cx="1100667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18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11355351" y="97634"/>
            <a:ext cx="1131732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2200" smtClean="0"/>
              <a:pPr/>
              <a:t>‹#›</a:t>
            </a:fld>
            <a:endParaRPr lang="en-US" sz="2200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11355351" y="97634"/>
            <a:ext cx="1131732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2200" smtClean="0"/>
              <a:pPr/>
              <a:t>‹#›</a:t>
            </a:fld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6855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1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9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alphaModFix amt="33000"/>
            <a:lum bright="20000"/>
          </a:blip>
          <a:stretch>
            <a:fillRect/>
          </a:stretch>
        </p:blipFill>
        <p:spPr>
          <a:xfrm>
            <a:off x="7113012" y="-451827"/>
            <a:ext cx="6112803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412759" y="247650"/>
            <a:ext cx="238336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412760" y="244475"/>
            <a:ext cx="334433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493184" y="246076"/>
            <a:ext cx="245533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584210" y="295278"/>
            <a:ext cx="404284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700618" y="287340"/>
            <a:ext cx="283633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810685" y="333388"/>
            <a:ext cx="4233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795869" y="314338"/>
            <a:ext cx="6351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804336" y="319101"/>
            <a:ext cx="4233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808573" y="317500"/>
            <a:ext cx="4233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806460" y="320688"/>
            <a:ext cx="4233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804336" y="323863"/>
            <a:ext cx="4233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800109" y="327038"/>
            <a:ext cx="4233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812802" y="320675"/>
            <a:ext cx="4233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808573" y="323863"/>
            <a:ext cx="4233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806460" y="327038"/>
            <a:ext cx="4233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804335" y="328626"/>
            <a:ext cx="2117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808568" y="331788"/>
            <a:ext cx="2117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800109" y="331788"/>
            <a:ext cx="4233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804335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804335" y="336550"/>
            <a:ext cx="2117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812802" y="327038"/>
            <a:ext cx="2117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808573" y="330213"/>
            <a:ext cx="4233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806460" y="331801"/>
            <a:ext cx="4233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804336" y="336563"/>
            <a:ext cx="4233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808573" y="334976"/>
            <a:ext cx="4233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793751" y="327025"/>
            <a:ext cx="211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793751" y="325438"/>
            <a:ext cx="2117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793751" y="323850"/>
            <a:ext cx="2117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793751" y="322263"/>
            <a:ext cx="2117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793751" y="320675"/>
            <a:ext cx="2117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793751" y="317500"/>
            <a:ext cx="2117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793757" y="315913"/>
            <a:ext cx="4233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806451" y="319101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808568" y="322276"/>
            <a:ext cx="2117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812801" y="325451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814917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808568" y="328613"/>
            <a:ext cx="2117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804335" y="32703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806451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804335" y="322276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808568" y="317500"/>
            <a:ext cx="2117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812801" y="319101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814917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810684" y="330213"/>
            <a:ext cx="2117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810684" y="334976"/>
            <a:ext cx="2117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800102" y="330200"/>
            <a:ext cx="2117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808568" y="333375"/>
            <a:ext cx="2117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804336" y="339725"/>
            <a:ext cx="4233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800101" y="331801"/>
            <a:ext cx="8467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793751" y="330213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795868" y="333375"/>
            <a:ext cx="2117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800106" y="334976"/>
            <a:ext cx="6351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793757" y="330200"/>
            <a:ext cx="4233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793751" y="338138"/>
            <a:ext cx="10584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791635" y="334976"/>
            <a:ext cx="10584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787402" y="314338"/>
            <a:ext cx="6351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789518" y="330213"/>
            <a:ext cx="4233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785284" y="295288"/>
            <a:ext cx="10584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785284" y="306388"/>
            <a:ext cx="10584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772584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787402" y="341313"/>
            <a:ext cx="2117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787402" y="342900"/>
            <a:ext cx="2117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785284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785284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781051" y="341313"/>
            <a:ext cx="2117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781051" y="342900"/>
            <a:ext cx="2117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776818" y="341313"/>
            <a:ext cx="2117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778935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774702" y="341313"/>
            <a:ext cx="2117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776817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785284" y="342900"/>
            <a:ext cx="211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783168" y="342900"/>
            <a:ext cx="211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778935" y="342900"/>
            <a:ext cx="211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776817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772584" y="342900"/>
            <a:ext cx="211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808568" y="342900"/>
            <a:ext cx="2117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7937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793751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795868" y="341313"/>
            <a:ext cx="2117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795868" y="342900"/>
            <a:ext cx="2117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800102" y="341313"/>
            <a:ext cx="2117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800101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804335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804335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806451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8064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793751" y="342900"/>
            <a:ext cx="211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797984" y="342900"/>
            <a:ext cx="211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802218" y="342900"/>
            <a:ext cx="211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804335" y="342900"/>
            <a:ext cx="211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806451" y="342900"/>
            <a:ext cx="211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789518" y="342900"/>
            <a:ext cx="2117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772585" y="341313"/>
            <a:ext cx="38100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772585" y="344488"/>
            <a:ext cx="38100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789518" y="314325"/>
            <a:ext cx="4233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421218" y="490551"/>
            <a:ext cx="220133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452968" y="520700"/>
            <a:ext cx="10584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543984" y="674701"/>
            <a:ext cx="10584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527051" y="660400"/>
            <a:ext cx="19051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535518" y="652476"/>
            <a:ext cx="4233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512235" y="650888"/>
            <a:ext cx="23284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531293" y="642951"/>
            <a:ext cx="4233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533402" y="641363"/>
            <a:ext cx="16933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503768" y="638188"/>
            <a:ext cx="27517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529169" y="625488"/>
            <a:ext cx="4233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512244" y="623901"/>
            <a:ext cx="14817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524943" y="619125"/>
            <a:ext cx="114300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505884" y="615950"/>
            <a:ext cx="16933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503777" y="604851"/>
            <a:ext cx="14817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503773" y="604851"/>
            <a:ext cx="4233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463551" y="535001"/>
            <a:ext cx="42333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548218" y="679450"/>
            <a:ext cx="6351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497426" y="598488"/>
            <a:ext cx="12700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541869" y="657238"/>
            <a:ext cx="4233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522818" y="660400"/>
            <a:ext cx="4233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537635" y="666763"/>
            <a:ext cx="16933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615951" y="633426"/>
            <a:ext cx="16933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611717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607484" y="633426"/>
            <a:ext cx="2117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624426" y="630251"/>
            <a:ext cx="6351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512237" y="614376"/>
            <a:ext cx="4233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546109" y="671526"/>
            <a:ext cx="4233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457201" y="528651"/>
            <a:ext cx="10584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455084" y="492126"/>
            <a:ext cx="10584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436042" y="490538"/>
            <a:ext cx="6351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425451" y="504825"/>
            <a:ext cx="23284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436035" y="517525"/>
            <a:ext cx="10584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459322" y="512766"/>
            <a:ext cx="6351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446618" y="514350"/>
            <a:ext cx="16933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433918" y="496892"/>
            <a:ext cx="21167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442393" y="504825"/>
            <a:ext cx="12700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433918" y="496888"/>
            <a:ext cx="6351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444507" y="493715"/>
            <a:ext cx="4233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645584" y="476250"/>
            <a:ext cx="110067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645584" y="476250"/>
            <a:ext cx="110067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647709" y="477838"/>
            <a:ext cx="105833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647709" y="477838"/>
            <a:ext cx="105833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1143001" y="284163"/>
            <a:ext cx="135467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1316568" y="284163"/>
            <a:ext cx="112184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466858" y="284163"/>
            <a:ext cx="107951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612901" y="284163"/>
            <a:ext cx="110067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756835" y="282575"/>
            <a:ext cx="1016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871135" y="284163"/>
            <a:ext cx="112184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2006601" y="284163"/>
            <a:ext cx="84667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2125135" y="282588"/>
            <a:ext cx="95251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2237318" y="282575"/>
            <a:ext cx="103717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2351617" y="284163"/>
            <a:ext cx="112184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2487093" y="282588"/>
            <a:ext cx="97367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2609851" y="282575"/>
            <a:ext cx="124884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1134535" y="434975"/>
            <a:ext cx="1524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1314451" y="438150"/>
            <a:ext cx="110067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462623" y="438150"/>
            <a:ext cx="110067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593851" y="436568"/>
            <a:ext cx="122767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739902" y="438150"/>
            <a:ext cx="107951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879602" y="436565"/>
            <a:ext cx="103717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2000251" y="436565"/>
            <a:ext cx="122767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2156884" y="436565"/>
            <a:ext cx="95251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1136651" y="623901"/>
            <a:ext cx="59267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1208626" y="623901"/>
            <a:ext cx="78317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1303869" y="623901"/>
            <a:ext cx="65617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380073" y="623901"/>
            <a:ext cx="65617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464735" y="625488"/>
            <a:ext cx="69851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559984" y="608013"/>
            <a:ext cx="69851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651002" y="623901"/>
            <a:ext cx="65617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735673" y="625488"/>
            <a:ext cx="65617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813986" y="623901"/>
            <a:ext cx="78317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913468" y="608013"/>
            <a:ext cx="69851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2040468" y="623888"/>
            <a:ext cx="95251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2154768" y="625488"/>
            <a:ext cx="52917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2220384" y="625488"/>
            <a:ext cx="84667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2324110" y="625488"/>
            <a:ext cx="52917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2398184" y="623901"/>
            <a:ext cx="61384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2459572" y="623901"/>
            <a:ext cx="7620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2550584" y="625488"/>
            <a:ext cx="78317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2645835" y="625488"/>
            <a:ext cx="69851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741084" y="625488"/>
            <a:ext cx="69851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816" y="980728"/>
            <a:ext cx="2985535" cy="3391589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6596" y="5157192"/>
            <a:ext cx="955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4821"/>
                </a:solidFill>
                <a:latin typeface="Calibri"/>
                <a:cs typeface="Arial" panose="020B0604020202020204" pitchFamily="34" charset="0"/>
              </a:rPr>
              <a:t>ГОСУДАРСТВЕННЫЙ </a:t>
            </a:r>
            <a:r>
              <a:rPr lang="ru-RU" sz="2400" b="1" dirty="0">
                <a:solidFill>
                  <a:srgbClr val="004821"/>
                </a:solidFill>
                <a:latin typeface="Calibri"/>
                <a:cs typeface="Arial" panose="020B0604020202020204" pitchFamily="34" charset="0"/>
              </a:rPr>
              <a:t>(</a:t>
            </a:r>
            <a:r>
              <a:rPr lang="ru-RU" sz="2400" b="1" dirty="0" smtClean="0">
                <a:solidFill>
                  <a:srgbClr val="004821"/>
                </a:solidFill>
                <a:latin typeface="Calibri"/>
                <a:cs typeface="Arial" panose="020B0604020202020204" pitchFamily="34" charset="0"/>
              </a:rPr>
              <a:t>МУНИЦИПАЛЬНЫЙ) ФИНАНСОВЫЙ КОНТРОЛЬ</a:t>
            </a:r>
            <a:endParaRPr lang="ru-RU" sz="2400" b="1" dirty="0">
              <a:solidFill>
                <a:srgbClr val="004821"/>
              </a:solidFill>
              <a:latin typeface="Calibri"/>
              <a:cs typeface="Arial" panose="020B0604020202020204" pitchFamily="34" charset="0"/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1524000" y="5774352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1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48328" y="116632"/>
            <a:ext cx="2844800" cy="365125"/>
          </a:xfrm>
        </p:spPr>
        <p:txBody>
          <a:bodyPr/>
          <a:lstStyle/>
          <a:p>
            <a:pPr algn="r" defTabSz="457200">
              <a:defRPr/>
            </a:pPr>
            <a:fld id="{5F91366C-C707-45FC-9663-1DE7BB98C4B2}" type="slidenum">
              <a:rPr lang="ru-RU" sz="220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2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95600" y="116632"/>
            <a:ext cx="8424936" cy="7778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rgbClr val="00482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ВОПРОСЫ</a:t>
            </a:r>
            <a:endParaRPr lang="ru-RU" dirty="0">
              <a:solidFill>
                <a:srgbClr val="00482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3472" y="1196752"/>
            <a:ext cx="10225136" cy="5037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СИСТЕМА ЭЛЕКТРОННОГО </a:t>
            </a:r>
            <a:r>
              <a:rPr lang="ru-RU" sz="2400" dirty="0" smtClean="0"/>
              <a:t>СМАРТ-КОНТРОЛЯ (КОНТРОЛЛИНГА)</a:t>
            </a:r>
          </a:p>
          <a:p>
            <a:endParaRPr lang="ru-RU" sz="2400" dirty="0"/>
          </a:p>
          <a:p>
            <a:r>
              <a:rPr lang="ru-RU" sz="2400" dirty="0" smtClean="0"/>
              <a:t>МОРАТОРИЙ НА ПРОВЕРКИ ВГФК (ПП РФ ОТ 14.04.2022 № 665)</a:t>
            </a:r>
          </a:p>
          <a:p>
            <a:endParaRPr lang="ru-RU" sz="2400" dirty="0"/>
          </a:p>
          <a:p>
            <a:r>
              <a:rPr lang="ru-RU" sz="2400" dirty="0" smtClean="0"/>
              <a:t>НЕЦЕЛЕВОЕ (НЕПРАВОМЕРНОЕ) ИСПОЛЬЗОВАНИЕ </a:t>
            </a:r>
            <a:r>
              <a:rPr lang="ru-RU" sz="2400" dirty="0" smtClean="0"/>
              <a:t>СРЕДСТВ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ТЕКУЩИЕ ВОПРОСЫ:</a:t>
            </a:r>
          </a:p>
          <a:p>
            <a:r>
              <a:rPr lang="ru-RU" sz="2400" dirty="0"/>
              <a:t>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i="1" dirty="0" smtClean="0"/>
              <a:t>ВНЕСЕНИЕ ИЗМЕНЕНИЙ В СТАНДАРТЫ ВГ(М)ФК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i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i="1" dirty="0" smtClean="0"/>
              <a:t>ФОРМИРОВАНИЕ МЕТОДИЧЕСКИХ РЕКОМЕНДАЦИЙ ДЛЯ ОРГАНОВ ВГ(М)ФК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i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i="1" dirty="0" smtClean="0"/>
              <a:t>РАБОЧАЯ ГРУППА</a:t>
            </a:r>
            <a:r>
              <a:rPr lang="ru-RU" sz="2000" i="1" dirty="0"/>
              <a:t/>
            </a:r>
            <a:br>
              <a:rPr lang="ru-RU" sz="2000" i="1" dirty="0"/>
            </a:br>
            <a:endParaRPr lang="ru-RU" sz="2000" i="1" dirty="0"/>
          </a:p>
        </p:txBody>
      </p:sp>
      <p:cxnSp>
        <p:nvCxnSpPr>
          <p:cNvPr id="8" name="Прямая соединительная линия 7"/>
          <p:cNvCxnSpPr>
            <a:stCxn id="6" idx="5"/>
          </p:cNvCxnSpPr>
          <p:nvPr/>
        </p:nvCxnSpPr>
        <p:spPr>
          <a:xfrm>
            <a:off x="1115093" y="1621178"/>
            <a:ext cx="8797331" cy="7622"/>
          </a:xfrm>
          <a:prstGeom prst="line">
            <a:avLst/>
          </a:prstGeom>
          <a:ln>
            <a:solidFill>
              <a:srgbClr val="0036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623392" y="1190939"/>
            <a:ext cx="576064" cy="504056"/>
          </a:xfrm>
          <a:prstGeom prst="flowChartConnector">
            <a:avLst/>
          </a:prstGeom>
          <a:solidFill>
            <a:srgbClr val="00602B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15092" y="2336173"/>
            <a:ext cx="8797331" cy="7622"/>
          </a:xfrm>
          <a:prstGeom prst="line">
            <a:avLst/>
          </a:prstGeom>
          <a:ln>
            <a:solidFill>
              <a:srgbClr val="0036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узел 8"/>
          <p:cNvSpPr/>
          <p:nvPr/>
        </p:nvSpPr>
        <p:spPr>
          <a:xfrm>
            <a:off x="623392" y="1921227"/>
            <a:ext cx="576064" cy="504056"/>
          </a:xfrm>
          <a:prstGeom prst="flowChartConnector">
            <a:avLst/>
          </a:prstGeom>
          <a:solidFill>
            <a:srgbClr val="00602B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964449" y="3066461"/>
            <a:ext cx="10028095" cy="1165"/>
          </a:xfrm>
          <a:prstGeom prst="line">
            <a:avLst/>
          </a:prstGeom>
          <a:ln>
            <a:solidFill>
              <a:srgbClr val="0036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узел 10"/>
          <p:cNvSpPr/>
          <p:nvPr/>
        </p:nvSpPr>
        <p:spPr>
          <a:xfrm>
            <a:off x="623392" y="2651515"/>
            <a:ext cx="576064" cy="504056"/>
          </a:xfrm>
          <a:prstGeom prst="flowChartConnector">
            <a:avLst/>
          </a:prstGeom>
          <a:solidFill>
            <a:srgbClr val="00602B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115092" y="3792958"/>
            <a:ext cx="3544854" cy="7582"/>
          </a:xfrm>
          <a:prstGeom prst="line">
            <a:avLst/>
          </a:prstGeom>
          <a:ln>
            <a:solidFill>
              <a:srgbClr val="0036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623392" y="3381803"/>
            <a:ext cx="576064" cy="504056"/>
          </a:xfrm>
          <a:prstGeom prst="flowChartConnector">
            <a:avLst/>
          </a:prstGeom>
          <a:solidFill>
            <a:srgbClr val="00602B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36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 txBox="1">
            <a:spLocks/>
          </p:cNvSpPr>
          <p:nvPr/>
        </p:nvSpPr>
        <p:spPr>
          <a:xfrm>
            <a:off x="2855640" y="106568"/>
            <a:ext cx="8424936" cy="7778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800" dirty="0" smtClean="0">
                <a:solidFill>
                  <a:srgbClr val="00482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СИСТЕМА ЭЛЕКТРОННОГО СМАРТ-КОНТРОЛЯ (КОНТРОЛЛИНГА) </a:t>
            </a:r>
            <a:br>
              <a:rPr lang="ru-RU" sz="1800" dirty="0" smtClean="0">
                <a:solidFill>
                  <a:srgbClr val="00482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482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КАК ОДИН ИЗ ЭЛЕМЕНТОВ ПРИНЯТИЯ УПРАВЛЕНЧЕСКИХ РЕШЕНИЙ</a:t>
            </a:r>
            <a:endParaRPr lang="ru-RU" sz="1800" dirty="0">
              <a:solidFill>
                <a:srgbClr val="00482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Номер слайда 2"/>
          <p:cNvSpPr txBox="1">
            <a:spLocks/>
          </p:cNvSpPr>
          <p:nvPr/>
        </p:nvSpPr>
        <p:spPr>
          <a:xfrm>
            <a:off x="9815166" y="6637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3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135560" y="1124744"/>
            <a:ext cx="8172054" cy="959952"/>
          </a:xfrm>
          <a:prstGeom prst="roundRect">
            <a:avLst/>
          </a:prstGeom>
          <a:noFill/>
          <a:ln>
            <a:solidFill>
              <a:srgbClr val="003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«КОНТРОЛЛИНГ И УЧЕТ ДЛЯ СИСТЕМЫ УПРАВЛЕНИЯ»</a:t>
            </a:r>
            <a:endParaRPr lang="ru-RU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951"/>
              </a:spcBef>
            </a:pPr>
            <a:r>
              <a:rPr lang="ru-RU" sz="11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Участники ведомственного проекта: Минфин России, Федеральное казначейство, МЧС</a:t>
            </a:r>
          </a:p>
          <a:p>
            <a:pPr algn="ctr">
              <a:spcBef>
                <a:spcPts val="450"/>
              </a:spcBef>
            </a:pPr>
            <a:r>
              <a:rPr lang="ru-RU" sz="11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Пользователи ведомственного проекта: иные органы ВГ(М)ФК, службы ВФА, объекты </a:t>
            </a:r>
            <a:r>
              <a:rPr lang="ru-RU" sz="1100" dirty="0" smtClean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контроля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91343" y="2324997"/>
            <a:ext cx="4185807" cy="308040"/>
          </a:xfrm>
          <a:prstGeom prst="roundRect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778A9-26FD-0946-BAB3-37FA15C43972}"/>
              </a:ext>
            </a:extLst>
          </p:cNvPr>
          <p:cNvSpPr txBox="1"/>
          <p:nvPr/>
        </p:nvSpPr>
        <p:spPr>
          <a:xfrm>
            <a:off x="47328" y="2708920"/>
            <a:ext cx="4329823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765" indent="-271765" algn="just">
              <a:spcAft>
                <a:spcPts val="450"/>
              </a:spcAft>
              <a:buClr>
                <a:srgbClr val="003618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Повышение </a:t>
            </a:r>
            <a:r>
              <a:rPr lang="ru-RU" sz="1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прозрачности и обоснованности бюджетных ассигнований </a:t>
            </a:r>
            <a:r>
              <a:rPr lang="ru-RU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путем установления к 2025 году </a:t>
            </a:r>
            <a:r>
              <a:rPr lang="ru-RU" sz="1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нового формата обоснований бюджетных ассигнований -</a:t>
            </a:r>
            <a:r>
              <a:rPr lang="ru-RU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прозрачный механизм расчета и учет результатов предоставления ассигнований для качественного планирования расходов ФБ и оперативного принятия управленческих решений по его </a:t>
            </a:r>
            <a:r>
              <a:rPr lang="ru-RU" sz="1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исполнению</a:t>
            </a:r>
          </a:p>
          <a:p>
            <a:pPr marL="271765" indent="-271765" algn="just">
              <a:spcAft>
                <a:spcPts val="450"/>
              </a:spcAft>
              <a:buClr>
                <a:srgbClr val="003618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</a:t>
            </a:r>
            <a:r>
              <a:rPr lang="ru-RU" sz="1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 2027 году единой </a:t>
            </a:r>
            <a:r>
              <a:rPr lang="ru-RU" sz="1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электронной системы формирования данных учета и отчетности государственных финансов - </a:t>
            </a:r>
            <a:r>
              <a:rPr lang="ru-RU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консолидация учетной информации о государственных финансах бюджетов бюджетной системы </a:t>
            </a:r>
            <a:r>
              <a:rPr lang="ru-RU" sz="1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РФ</a:t>
            </a:r>
          </a:p>
          <a:p>
            <a:pPr marL="271765" indent="-271765" algn="just">
              <a:spcAft>
                <a:spcPts val="450"/>
              </a:spcAft>
              <a:buClr>
                <a:srgbClr val="003618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</a:t>
            </a:r>
            <a:r>
              <a:rPr lang="ru-RU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 2027 году </a:t>
            </a:r>
            <a:r>
              <a:rPr lang="ru-RU" sz="1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единой электронной СФАД-среды автоматизированного контроллинга, анализа и учета </a:t>
            </a:r>
            <a:r>
              <a:rPr lang="ru-RU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государственных финансов для государственных (муниципальных) органов и организаций бюджетной сферы в целях повышения эффективности и качества управленческих </a:t>
            </a:r>
            <a:r>
              <a:rPr lang="ru-RU" sz="1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решений</a:t>
            </a:r>
            <a:endParaRPr lang="ru-RU" sz="1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879976" y="2324997"/>
            <a:ext cx="6199517" cy="308040"/>
          </a:xfrm>
          <a:prstGeom prst="roundRect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38805" y="2662345"/>
            <a:ext cx="6096000" cy="334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Задача 1: 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 нового формата обоснований бюджетных ассигнований ФБ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2766" y="30265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Задача 2: 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Внедрение электронного мониторинга использования предоставленных из бюджета средств, подлежащих казначейскому сопровождению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36502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Задача 3: 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и внедрение системы </a:t>
            </a:r>
            <a:r>
              <a:rPr lang="ru-R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контроллинга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на базе единой цифровой платформы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52766" y="43846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Задача 4: 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Формирование единой электронной системы формирования данных учета и отчетности государственных финансов путем консолидации учетной информации</a:t>
            </a:r>
            <a:b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 государственных финансах бюджетов бюджетной системы РФ</a:t>
            </a:r>
            <a:endParaRPr lang="ru-RU" sz="12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127448" y="5517233"/>
            <a:ext cx="9764386" cy="819484"/>
          </a:xfrm>
          <a:prstGeom prst="roundRect">
            <a:avLst/>
          </a:prstGeom>
          <a:noFill/>
          <a:ln>
            <a:solidFill>
              <a:srgbClr val="003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Создана система СМАРТ-контроля (</a:t>
            </a:r>
            <a:r>
              <a:rPr lang="ru-RU" b="1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контроллинга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в финансово-бюджетной </a:t>
            </a:r>
            <a:r>
              <a:rPr lang="ru-RU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сфере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00602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СРОК </a:t>
            </a:r>
            <a:r>
              <a:rPr lang="ru-RU" sz="1000" b="1" dirty="0">
                <a:solidFill>
                  <a:srgbClr val="00602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ОКОНЧАНИЯ ВЕДОМСТВЕННОГО ПРОЕКТА – 2027 год </a:t>
            </a:r>
          </a:p>
        </p:txBody>
      </p:sp>
    </p:spTree>
    <p:extLst>
      <p:ext uri="{BB962C8B-B14F-4D97-AF65-F5344CB8AC3E}">
        <p14:creationId xmlns:p14="http://schemas.microsoft.com/office/powerpoint/2010/main" val="27414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33" y="1258237"/>
            <a:ext cx="11817123" cy="23770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36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375248" y="20375"/>
          <a:ext cx="9217024" cy="6400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217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482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ОСОБЕННОСТИ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482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ОСУЩЕСТВЛЕНИЯ В 2022 ГОДУ Г(М)ФК В ОТНОШЕНИИ ГРБС</a:t>
                      </a:r>
                      <a:r>
                        <a:rPr lang="ru-RU" sz="1800" b="1" kern="1200" baseline="0" dirty="0" smtClean="0">
                          <a:solidFill>
                            <a:srgbClr val="00482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(РБС)</a:t>
                      </a:r>
                      <a:r>
                        <a:rPr lang="ru-RU" sz="1800" b="1" kern="1200" dirty="0" smtClean="0">
                          <a:solidFill>
                            <a:srgbClr val="00482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ПБС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35760" y="6119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постановление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Правительства РФ от 14.04.2022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№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665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начало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действия документа -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23.04.2022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33" y="1307507"/>
            <a:ext cx="1181712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Проверки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ФК (ТОФК)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рамках Г(М)ФК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отношении ГРБС (РБС), ПБС (в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т.ч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являющихся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заказчиками)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8249" y="1866418"/>
            <a:ext cx="106571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ПРОВОДЯТСЯ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января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 г.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 ИСКЛЮЧЕНИЕМ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проверок,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осуществляемых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соответствии с поручениями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Президента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РФ,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РФ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требованиями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Генерального прокурора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РФ, ФСБ, МВД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38249" y="2396525"/>
            <a:ext cx="10939790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проверки,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начатые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вступления в силу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постановления № 665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решению органа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ГФК: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-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ПРИОСТАНАВЛИВАЮТСЯ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 сроком возобновления не ранее 1 января 2023 г.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-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ЗАВЕРШАЮТСЯ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позднее 20 рабочих дней со дня вступления в силу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постановления № 665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81026" y="1837903"/>
            <a:ext cx="360040" cy="370632"/>
          </a:xfrm>
          <a:prstGeom prst="rightArrow">
            <a:avLst/>
          </a:prstGeom>
          <a:noFill/>
          <a:ln>
            <a:solidFill>
              <a:srgbClr val="0036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84030" y="2379498"/>
            <a:ext cx="360040" cy="370632"/>
          </a:xfrm>
          <a:prstGeom prst="rightArrow">
            <a:avLst/>
          </a:prstGeom>
          <a:noFill/>
          <a:ln>
            <a:solidFill>
              <a:srgbClr val="0036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320" y="3756717"/>
            <a:ext cx="11895342" cy="1754326"/>
          </a:xfrm>
          <a:prstGeom prst="rect">
            <a:avLst/>
          </a:prstGeom>
          <a:ln>
            <a:solidFill>
              <a:srgbClr val="00602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Решение об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удовлетворении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обращений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ГРБС (РБС), ПБС (в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т.ч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являющихся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заказчиками)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продлении срока исполнения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представлений (предписаний)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ФК (ТОФК),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выданных до вступления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силу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постановления № 665, принимается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течение 10 рабочих дней со дня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их поступления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Вновь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устанавливаемый срок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исполнения </a:t>
            </a: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УКАЗАННЫХ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представлений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(предписаний)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может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приходиться на дату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ранее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января 2023 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33" y="5642916"/>
            <a:ext cx="1186912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61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Рекомендовать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высшим исполнительным органам государственной власти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субъектов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РФ,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местным администрациям принять меры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обеспечивающие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возможность ограничения проведения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проверок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органами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Г(М)ФК </a:t>
            </a: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учетом положений </a:t>
            </a: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постановления № 665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9815166" y="6637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4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6988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44" y="1412776"/>
            <a:ext cx="576064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ГРБС</a:t>
            </a:r>
            <a:r>
              <a:rPr lang="ru-RU" sz="1400" dirty="0" smtClean="0"/>
              <a:t> </a:t>
            </a:r>
            <a:r>
              <a:rPr lang="ru-RU" sz="1400" dirty="0"/>
              <a:t>- </a:t>
            </a:r>
            <a:r>
              <a:rPr lang="ru-RU" sz="1100" dirty="0"/>
              <a:t>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БК РФ;</a:t>
            </a:r>
          </a:p>
          <a:p>
            <a:pPr algn="just"/>
            <a:r>
              <a:rPr lang="ru-RU" sz="2000" b="1" dirty="0"/>
              <a:t>РБС</a:t>
            </a:r>
            <a:r>
              <a:rPr lang="ru-RU" sz="1400" dirty="0" smtClean="0"/>
              <a:t>- </a:t>
            </a:r>
            <a:r>
              <a:rPr lang="ru-RU" sz="1100" dirty="0"/>
              <a:t>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казенное учреждение,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средств;</a:t>
            </a:r>
          </a:p>
          <a:p>
            <a:pPr algn="just"/>
            <a:r>
              <a:rPr lang="ru-RU" sz="2000" b="1" dirty="0" smtClean="0"/>
              <a:t>ПБС</a:t>
            </a:r>
            <a:r>
              <a:rPr lang="ru-RU" sz="1400" dirty="0" smtClean="0"/>
              <a:t> </a:t>
            </a:r>
            <a:r>
              <a:rPr lang="ru-RU" sz="1400" dirty="0"/>
              <a:t>- </a:t>
            </a:r>
            <a:r>
              <a:rPr lang="ru-RU" sz="1100" dirty="0"/>
              <a:t>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бюджета, если иное не установлено БК РФ.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3632" y="376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</a:p>
          <a:p>
            <a:pPr lvl="0" algn="ctr"/>
            <a:r>
              <a:rPr lang="ru-RU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В 2022 ГОДУ Г(М)ФК В ОТНОШЕНИИ ГРБС (РБС), ПБС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1056520"/>
            <a:ext cx="5544616" cy="369332"/>
          </a:xfrm>
          <a:prstGeom prst="rect">
            <a:avLst/>
          </a:prstGeom>
          <a:solidFill>
            <a:srgbClr val="00602B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 БК РФ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3316" y="918020"/>
            <a:ext cx="5807968" cy="646331"/>
          </a:xfrm>
          <a:prstGeom prst="rect">
            <a:avLst/>
          </a:prstGeom>
          <a:solidFill>
            <a:srgbClr val="00602B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05.04.2013 № 44-ФЗ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4588" y="1700808"/>
            <a:ext cx="565606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государственный заказчик </a:t>
            </a:r>
            <a:r>
              <a:rPr lang="ru-RU" sz="1100" dirty="0"/>
              <a:t>- государственный орган (в том числе орган государственной власти), Государственная корпорация по атомной энергии «</a:t>
            </a:r>
            <a:r>
              <a:rPr lang="ru-RU" sz="1100" dirty="0" err="1"/>
              <a:t>Росатом</a:t>
            </a:r>
            <a:r>
              <a:rPr lang="ru-RU" sz="1100" dirty="0"/>
              <a:t>», Государственная корпорация по космической деятельности «</a:t>
            </a:r>
            <a:r>
              <a:rPr lang="ru-RU" sz="1100" dirty="0" err="1"/>
              <a:t>Роскосмос</a:t>
            </a:r>
            <a:r>
              <a:rPr lang="ru-RU" sz="1100" dirty="0"/>
              <a:t>», публично-правовая компания «Единый заказчик в сфере строительства», орган управления государственным внебюджетным фондом либо государственное казенное учреждение, действующие от имени Российской Федерации или субъекта Российской Федерации, уполномоченные принимать бюджетные обязательства в соответствии с бюджетным законодательством Российской Федерации от имени Российской Федерации или субъекта Российской Федерации и осуществляющие закупки</a:t>
            </a:r>
            <a:r>
              <a:rPr lang="ru-RU" sz="1100" dirty="0" smtClean="0"/>
              <a:t>;</a:t>
            </a:r>
          </a:p>
          <a:p>
            <a:pPr algn="just"/>
            <a:endParaRPr lang="ru-RU" sz="1100" dirty="0"/>
          </a:p>
          <a:p>
            <a:pPr algn="just"/>
            <a:r>
              <a:rPr lang="ru-RU" sz="2000" b="1" dirty="0"/>
              <a:t>муниципальный заказчик</a:t>
            </a:r>
            <a:r>
              <a:rPr lang="ru-RU" sz="1100" dirty="0"/>
              <a:t> - муниципальный орган или муниципальное казенное учреждение, действующие от имени муниципального образования, уполномоченные принимать бюджетные обязательства в соответствии с бюджетным законодательством Российской Федерации от имени муниципального образования и осуществляющие закупки.</a:t>
            </a: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6198810" y="3162361"/>
            <a:ext cx="509410" cy="3883383"/>
          </a:xfrm>
          <a:prstGeom prst="rightArrow">
            <a:avLst>
              <a:gd name="adj1" fmla="val 29027"/>
              <a:gd name="adj2" fmla="val 76202"/>
            </a:avLst>
          </a:prstGeom>
          <a:solidFill>
            <a:schemeClr val="bg1"/>
          </a:solidFill>
          <a:ln w="6350">
            <a:solidFill>
              <a:srgbClr val="00361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49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473" y="5556643"/>
            <a:ext cx="11763183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граничения</a:t>
            </a:r>
            <a:r>
              <a:rPr lang="ru-RU" dirty="0"/>
              <a:t>, установленные постановлением № 665, </a:t>
            </a:r>
            <a:r>
              <a:rPr lang="ru-RU" b="1" dirty="0" smtClean="0"/>
              <a:t>НЕ</a:t>
            </a:r>
            <a:r>
              <a:rPr lang="ru-RU" dirty="0" smtClean="0"/>
              <a:t> </a:t>
            </a:r>
            <a:r>
              <a:rPr lang="ru-RU" dirty="0"/>
              <a:t>распространяются на реализацию </a:t>
            </a:r>
            <a:r>
              <a:rPr lang="ru-RU" dirty="0" smtClean="0"/>
              <a:t>ФК полномочий </a:t>
            </a:r>
            <a:r>
              <a:rPr lang="ru-RU" dirty="0"/>
              <a:t>по осуществлению </a:t>
            </a:r>
            <a:r>
              <a:rPr lang="ru-RU" dirty="0" smtClean="0"/>
              <a:t>ВГФК </a:t>
            </a:r>
            <a:r>
              <a:rPr lang="ru-RU" dirty="0"/>
              <a:t>в отношении </a:t>
            </a:r>
            <a:r>
              <a:rPr lang="ru-RU" b="1" dirty="0" smtClean="0"/>
              <a:t>БЮДЖЕТНЫХ УЧРЕЖДЕНИЙ, ЯВЛЯЮЩИХСЯ ПОЛУЧАТЕЛЯМИ СУБСИДИЙ НА ВЫПОЛНЕНИЕ ГОСУДАРСТВЕННОГО ЗАДАНИЯ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48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366" r="17558"/>
          <a:stretch/>
        </p:blipFill>
        <p:spPr>
          <a:xfrm>
            <a:off x="0" y="2573693"/>
            <a:ext cx="1368151" cy="1501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2519"/>
            <a:ext cx="1387697" cy="137045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048328" y="116632"/>
            <a:ext cx="2844800" cy="365125"/>
          </a:xfrm>
          <a:prstGeom prst="rect">
            <a:avLst/>
          </a:prstGeom>
        </p:spPr>
        <p:txBody>
          <a:bodyPr/>
          <a:lstStyle/>
          <a:p>
            <a:pPr algn="r" defTabSz="457200">
              <a:defRPr/>
            </a:pPr>
            <a:fld id="{5F91366C-C707-45FC-9663-1DE7BB98C4B2}" type="slidenum">
              <a:rPr lang="ru-RU" sz="220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6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3203" y="292981"/>
            <a:ext cx="2094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sz="2800" b="1" dirty="0">
              <a:solidFill>
                <a:srgbClr val="0048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7843" y="1247869"/>
            <a:ext cx="1067482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61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АКТОМ СУБЪЕКТА РФ (</a:t>
            </a:r>
            <a:r>
              <a:rPr lang="ru-RU" b="1" dirty="0" smtClean="0"/>
              <a:t>МУНИЦИПАЛЬНОГО </a:t>
            </a:r>
            <a:r>
              <a:rPr lang="ru-RU" b="1" dirty="0" smtClean="0"/>
              <a:t>ОБРАЗОВАНИЯ)</a:t>
            </a:r>
            <a:r>
              <a:rPr lang="ru-RU" dirty="0" smtClean="0"/>
              <a:t>, УСТАНАВЛИВАЮЩИМ ОСОБЕННОСТИ ОСУЩЕСТВЛЕНИЯ ВГ(М)ФК В 2022 ГОДУ, </a:t>
            </a:r>
            <a:r>
              <a:rPr lang="ru-RU" b="1" dirty="0" smtClean="0"/>
              <a:t>ДЕЙСТВИЕ МОРАТОРИЯ МОЖЕТ БЫТЬ РАСШИРЕНО </a:t>
            </a:r>
            <a:r>
              <a:rPr lang="ru-RU" dirty="0" smtClean="0"/>
              <a:t>(НАПРИМЕР, В ЧАСТИ ПЕРЕЧНЯ ОБЪЕКТОВ КОНТРОЛЯ И (ИЛИ) МЕТОДОВ ОСУЩЕСТВЛЕНИЯ </a:t>
            </a:r>
            <a:r>
              <a:rPr lang="ru-RU" dirty="0" smtClean="0"/>
              <a:t>Г(М)ФК)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87697" y="2690891"/>
            <a:ext cx="10672535" cy="1200329"/>
          </a:xfrm>
          <a:prstGeom prst="rect">
            <a:avLst/>
          </a:prstGeom>
          <a:ln>
            <a:solidFill>
              <a:srgbClr val="00361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ПЛАНЫ КМ </a:t>
            </a:r>
            <a:r>
              <a:rPr lang="ru-RU" dirty="0" smtClean="0"/>
              <a:t>В СЛУЧАЕ ПРИНЯТИЯ РЕШЕНИЯ О ВВЕДЕНИИ МОРАТОРИЯ </a:t>
            </a:r>
            <a:r>
              <a:rPr lang="ru-RU" b="1" dirty="0" smtClean="0"/>
              <a:t>МОГУТ БЫТЬ СКОРРЕКТИРОВАНЫ В ЧАСТИ ИЗМЕНЕНИЯ ТЕМ КМ И (ИЛИ) ИЗМЕНЕНИЯ (ИСКЛЮЧЕНИЯ) ОБЪЕКТОВ КОНТРОЛЯ</a:t>
            </a:r>
            <a:r>
              <a:rPr lang="ru-RU" dirty="0" smtClean="0"/>
              <a:t>, УКАЗАННЫХ В ПУНКТЕ 1 СТАТЬИ 266.1 БК РФ, НА КОТОРЫХ РАСПРОСТРАНЯЕТСЯ ДЕЙСТВИЕ ПОЛОЖЕНИЙ АКТОВ, УСТАНАВЛИВАЮЩИХ МОРАТОРИЙ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4" y="4810872"/>
            <a:ext cx="1413831" cy="11866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97843" y="4255296"/>
            <a:ext cx="10616508" cy="2139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61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/>
              <a:t>ПРОВЕРКА ЮРИДИЧЕСКИХ ЛИЦ (П. 2 СТ. 266.1 БК РФ):</a:t>
            </a:r>
          </a:p>
          <a:p>
            <a:pPr algn="just"/>
            <a:endParaRPr lang="ru-RU" sz="800" b="1" dirty="0" smtClean="0"/>
          </a:p>
          <a:p>
            <a:pPr algn="just"/>
            <a:r>
              <a:rPr lang="ru-RU" sz="2800" b="1" dirty="0" smtClean="0"/>
              <a:t>ГРБС</a:t>
            </a:r>
            <a:r>
              <a:rPr lang="ru-RU" b="1" dirty="0" smtClean="0"/>
              <a:t>              </a:t>
            </a:r>
            <a:r>
              <a:rPr lang="ru-RU" b="1" dirty="0" smtClean="0"/>
              <a:t>ПРИОСТАНАВЛИВАЮТСЯ</a:t>
            </a:r>
            <a:endParaRPr lang="ru-RU" b="1" dirty="0" smtClean="0"/>
          </a:p>
          <a:p>
            <a:pPr algn="just"/>
            <a:endParaRPr lang="ru-RU" sz="1200" b="1" dirty="0" smtClean="0"/>
          </a:p>
          <a:p>
            <a:pPr algn="just"/>
            <a:r>
              <a:rPr lang="ru-RU" sz="2800" b="1" dirty="0" smtClean="0"/>
              <a:t>ГРБС         </a:t>
            </a:r>
            <a:r>
              <a:rPr lang="ru-RU" b="1" dirty="0" smtClean="0"/>
              <a:t>ЗАКА</a:t>
            </a:r>
            <a:r>
              <a:rPr lang="ru-RU" b="1" dirty="0" smtClean="0">
                <a:solidFill>
                  <a:prstClr val="black"/>
                </a:solidFill>
              </a:rPr>
              <a:t>НЧИ</a:t>
            </a:r>
            <a:r>
              <a:rPr lang="ru-RU" b="1" dirty="0" smtClean="0"/>
              <a:t>ВАЮТСЯ </a:t>
            </a:r>
            <a:r>
              <a:rPr lang="ru-RU" sz="1100" b="1" dirty="0" smtClean="0"/>
              <a:t>(НАЧАТЫЕ </a:t>
            </a:r>
            <a:r>
              <a:rPr lang="ru-RU" sz="1100" b="1" dirty="0" smtClean="0"/>
              <a:t>ДО </a:t>
            </a:r>
            <a:r>
              <a:rPr lang="ru-RU" sz="1100" b="1" dirty="0" smtClean="0"/>
              <a:t>ВСТУПЛЕНИЯ </a:t>
            </a:r>
            <a:r>
              <a:rPr lang="ru-RU" sz="1100" b="1" dirty="0" smtClean="0"/>
              <a:t>В СИЛУ ПП РФ № 665)</a:t>
            </a:r>
            <a:endParaRPr lang="ru-RU" sz="1100" b="1" dirty="0"/>
          </a:p>
          <a:p>
            <a:pPr algn="just"/>
            <a:endParaRPr lang="ru-RU" sz="1100" b="1" dirty="0" smtClean="0">
              <a:solidFill>
                <a:prstClr val="black"/>
              </a:solidFill>
            </a:endParaRPr>
          </a:p>
          <a:p>
            <a:pPr algn="just"/>
            <a:r>
              <a:rPr lang="ru-RU" sz="2800" b="1" dirty="0" smtClean="0">
                <a:solidFill>
                  <a:prstClr val="black"/>
                </a:solidFill>
              </a:rPr>
              <a:t>ГРБС        </a:t>
            </a:r>
            <a:r>
              <a:rPr lang="ru-RU" b="1" dirty="0"/>
              <a:t>ИСКЛЮЧАЮТСЯ ИЗ </a:t>
            </a:r>
            <a:r>
              <a:rPr lang="ru-RU" b="1" dirty="0" smtClean="0"/>
              <a:t>ПЛАНА </a:t>
            </a:r>
            <a:r>
              <a:rPr lang="ru-RU" sz="1100" b="1" dirty="0" smtClean="0">
                <a:solidFill>
                  <a:prstClr val="black"/>
                </a:solidFill>
              </a:rPr>
              <a:t>(НЕ </a:t>
            </a:r>
            <a:r>
              <a:rPr lang="ru-RU" sz="1100" b="1" dirty="0" smtClean="0">
                <a:solidFill>
                  <a:prstClr val="black"/>
                </a:solidFill>
              </a:rPr>
              <a:t>НАЧАТЫЕ)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332601" y="4757446"/>
            <a:ext cx="432048" cy="360040"/>
          </a:xfrm>
          <a:prstGeom prst="rightArrow">
            <a:avLst/>
          </a:prstGeom>
          <a:noFill/>
          <a:ln>
            <a:solidFill>
              <a:srgbClr val="0036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323156" y="5385131"/>
            <a:ext cx="432048" cy="360040"/>
          </a:xfrm>
          <a:prstGeom prst="rightArrow">
            <a:avLst/>
          </a:prstGeom>
          <a:noFill/>
          <a:ln>
            <a:solidFill>
              <a:srgbClr val="0036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335179" y="5970615"/>
            <a:ext cx="432048" cy="360040"/>
          </a:xfrm>
          <a:prstGeom prst="rightArrow">
            <a:avLst/>
          </a:prstGeom>
          <a:noFill/>
          <a:ln>
            <a:solidFill>
              <a:srgbClr val="0036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1624" y="260648"/>
            <a:ext cx="8952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НЕЦЕЛЕВОЕ (НЕПРАВОМЕРНОЕ) </a:t>
            </a:r>
            <a:endParaRPr lang="ru-RU" sz="2400" b="1" dirty="0" smtClean="0">
              <a:solidFill>
                <a:srgbClr val="0048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СРЕДСТВ</a:t>
            </a:r>
            <a:endParaRPr lang="ru-RU" sz="2400" b="1" dirty="0">
              <a:solidFill>
                <a:srgbClr val="0048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148" y="1812442"/>
            <a:ext cx="11584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3618"/>
                </a:solidFill>
              </a:rPr>
              <a:t>РАЗРАБОТКА МЕТОДИЧЕСКИХ РЕКОМЕНДАЦИЙ</a:t>
            </a:r>
            <a:r>
              <a:rPr lang="en-US" sz="2400" b="1" dirty="0" smtClean="0">
                <a:solidFill>
                  <a:srgbClr val="003618"/>
                </a:solidFill>
              </a:rPr>
              <a:t> </a:t>
            </a:r>
            <a:r>
              <a:rPr lang="ru-RU" sz="2400" b="1" dirty="0" smtClean="0"/>
              <a:t>ПО ОЦЕНКЕ ДЕЙСТВИЙ ОБЪЕКТА КОНТРОЛЯ В ЦЕЛЯХ ПОДТВЕРЖДЕНИЯ ПРИЗНАКОВ НЕПРАВОМЕРНОГО ИСПОЛЬЗОВАНИЯ БЮДЖЕТНЫХ </a:t>
            </a:r>
            <a:r>
              <a:rPr lang="ru-RU" sz="2400" b="1" dirty="0"/>
              <a:t>СРЕДСТВ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4148" y="3573016"/>
            <a:ext cx="7542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618"/>
                </a:solidFill>
              </a:rPr>
              <a:t>ПРЕДВАРИТЕЛЬНЫЙ СРОК РЕАЛИЗАЦИИ: </a:t>
            </a:r>
            <a:r>
              <a:rPr lang="ru-RU" sz="2400" b="1" dirty="0" smtClean="0"/>
              <a:t>ДЕКАБРЬ 2022 Г.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828" y="4653136"/>
            <a:ext cx="4329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618"/>
                </a:solidFill>
              </a:rPr>
              <a:t>ФОРМА:</a:t>
            </a:r>
            <a:r>
              <a:rPr lang="ru-RU" sz="2000" b="1" dirty="0" smtClean="0"/>
              <a:t> ПРИКАЗ МИНФИНА РОССИИ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509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847528" y="908721"/>
            <a:ext cx="8474392" cy="517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just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Trebuchet MS"/>
              </a:rPr>
              <a:t>определение неправомерного использования бюджетных средств, соотношение с нецелевым использованием бюджетных средств, нарушениями в сфере </a:t>
            </a:r>
            <a:r>
              <a:rPr lang="ru-RU" sz="1600" dirty="0" smtClean="0">
                <a:solidFill>
                  <a:prstClr val="black"/>
                </a:solidFill>
                <a:latin typeface="Trebuchet MS"/>
              </a:rPr>
              <a:t>закупок</a:t>
            </a:r>
            <a:endParaRPr lang="ru-RU" sz="1600" dirty="0">
              <a:solidFill>
                <a:prstClr val="black"/>
              </a:solidFill>
              <a:latin typeface="Trebuchet MS"/>
            </a:endParaRPr>
          </a:p>
          <a:p>
            <a:pPr marL="285750" indent="-285750" algn="just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Trebuchet MS"/>
              </a:rPr>
              <a:t>р</a:t>
            </a:r>
            <a:r>
              <a:rPr lang="ru-RU" sz="1600" dirty="0">
                <a:solidFill>
                  <a:prstClr val="black"/>
                </a:solidFill>
                <a:latin typeface="Trebuchet MS"/>
              </a:rPr>
              <a:t>аскрытие состава документов, которые необходимо изучить в целях подтверждения признаков неправомерного использования бюджетных средств как в отношении участников бюджетного процесса, так и иных юридических лиц, физических лиц – производителей товаров, работ, услуг </a:t>
            </a:r>
            <a:endParaRPr lang="ru-RU" sz="1600" b="1" dirty="0" smtClean="0">
              <a:solidFill>
                <a:srgbClr val="FF0000"/>
              </a:solidFill>
              <a:latin typeface="Trebuchet MS"/>
            </a:endParaRPr>
          </a:p>
          <a:p>
            <a:pPr marL="285750" indent="-285750" algn="just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ru-RU" sz="1600" dirty="0" smtClean="0">
                <a:solidFill>
                  <a:prstClr val="black"/>
                </a:solidFill>
                <a:latin typeface="Trebuchet MS"/>
              </a:rPr>
              <a:t>какие определения нецелевого использования бюджетных средств и в каких случаях необходимо брать за основу для оценки действий объекта контроля</a:t>
            </a:r>
            <a:endParaRPr lang="ru-RU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 algn="just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ru-RU" sz="1600" dirty="0" smtClean="0">
                <a:solidFill>
                  <a:prstClr val="black"/>
                </a:solidFill>
                <a:latin typeface="Trebuchet MS"/>
              </a:rPr>
              <a:t>последовательность </a:t>
            </a:r>
            <a:r>
              <a:rPr lang="ru-RU" sz="1600" dirty="0">
                <a:solidFill>
                  <a:prstClr val="black"/>
                </a:solidFill>
                <a:latin typeface="Trebuchet MS"/>
              </a:rPr>
              <a:t>выполнения контрольных действий, их суть </a:t>
            </a:r>
            <a:r>
              <a:rPr lang="ru-RU" sz="1600" dirty="0" smtClean="0">
                <a:solidFill>
                  <a:prstClr val="black"/>
                </a:solidFill>
                <a:latin typeface="Trebuchet MS"/>
              </a:rPr>
              <a:t>   </a:t>
            </a:r>
            <a:endParaRPr lang="ru-RU" sz="1600" dirty="0">
              <a:solidFill>
                <a:prstClr val="black"/>
              </a:solidFill>
              <a:latin typeface="Trebuchet MS"/>
            </a:endParaRPr>
          </a:p>
          <a:p>
            <a:pPr marL="285750" indent="-285750" algn="just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Trebuchet MS"/>
              </a:rPr>
              <a:t>формирование суждения по результатам контрольных действий о наличии (отсутствии) признаков нецелевого использования бюджетных средств в зависимости от </a:t>
            </a:r>
            <a:r>
              <a:rPr lang="ru-RU" sz="1600">
                <a:solidFill>
                  <a:prstClr val="black"/>
                </a:solidFill>
                <a:latin typeface="Trebuchet MS"/>
              </a:rPr>
              <a:t>видов </a:t>
            </a:r>
            <a:r>
              <a:rPr lang="ru-RU" sz="1600" smtClean="0">
                <a:solidFill>
                  <a:prstClr val="black"/>
                </a:solidFill>
                <a:latin typeface="Trebuchet MS"/>
              </a:rPr>
              <a:t>расходов </a:t>
            </a:r>
            <a:endParaRPr lang="ru-RU" sz="1600" dirty="0">
              <a:solidFill>
                <a:prstClr val="black"/>
              </a:solidFill>
              <a:latin typeface="Trebuchet MS"/>
            </a:endParaRPr>
          </a:p>
          <a:p>
            <a:pPr marL="285750" indent="-285750" algn="just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Trebuchet MS"/>
              </a:rPr>
              <a:t>а</a:t>
            </a:r>
            <a:r>
              <a:rPr lang="ru-RU" sz="1600" dirty="0">
                <a:solidFill>
                  <a:prstClr val="black"/>
                </a:solidFill>
                <a:latin typeface="Trebuchet MS"/>
              </a:rPr>
              <a:t>нализ суждения о наличии признаков нецелевого использования бюджетных средств в целях принятия решения по результатам рассмотрения акта проверки (ревизии), в том числе причин и условий нарушения, наличия ущерба</a:t>
            </a:r>
          </a:p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endParaRPr lang="ru-RU" sz="1600" dirty="0">
              <a:solidFill>
                <a:prstClr val="black"/>
              </a:solidFill>
              <a:latin typeface="Trebuchet MS"/>
            </a:endParaRPr>
          </a:p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7688" y="252131"/>
            <a:ext cx="6336704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sz="28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РЕКОМЕНДАЦИЙ </a:t>
            </a:r>
          </a:p>
          <a:p>
            <a:pPr algn="ctr">
              <a:lnSpc>
                <a:spcPts val="2200"/>
              </a:lnSpc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316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27481</TotalTime>
  <Words>1320</Words>
  <Application>Microsoft Office PowerPoint</Application>
  <PresentationFormat>Широкоэкранный</PresentationFormat>
  <Paragraphs>95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Arial Narrow</vt:lpstr>
      <vt:lpstr>Book Antiqua</vt:lpstr>
      <vt:lpstr>Calibri</vt:lpstr>
      <vt:lpstr>DINPro-Light</vt:lpstr>
      <vt:lpstr>Segoe UI Light</vt:lpstr>
      <vt:lpstr>Times New Roman</vt:lpstr>
      <vt:lpstr>Trebuchet MS</vt:lpstr>
      <vt:lpstr>Verdana</vt:lpstr>
      <vt:lpstr>Wingdings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ЛЕОНТЬЕВА ЕЛЕНА АЛЕКСАНДРОВНА</cp:lastModifiedBy>
  <cp:revision>2607</cp:revision>
  <cp:lastPrinted>2021-12-07T11:14:49Z</cp:lastPrinted>
  <dcterms:created xsi:type="dcterms:W3CDTF">2016-03-17T09:44:54Z</dcterms:created>
  <dcterms:modified xsi:type="dcterms:W3CDTF">2022-05-25T17:55:45Z</dcterms:modified>
</cp:coreProperties>
</file>